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notesMasterIdLst>
    <p:notesMasterId r:id="rId42"/>
  </p:notesMasterIdLst>
  <p:handoutMasterIdLst>
    <p:handoutMasterId r:id="rId43"/>
  </p:handoutMasterIdLst>
  <p:sldIdLst>
    <p:sldId id="545" r:id="rId4"/>
    <p:sldId id="689" r:id="rId5"/>
    <p:sldId id="748" r:id="rId6"/>
    <p:sldId id="749" r:id="rId7"/>
    <p:sldId id="606" r:id="rId8"/>
    <p:sldId id="607" r:id="rId9"/>
    <p:sldId id="569" r:id="rId10"/>
    <p:sldId id="688" r:id="rId11"/>
    <p:sldId id="655" r:id="rId12"/>
    <p:sldId id="746" r:id="rId13"/>
    <p:sldId id="745" r:id="rId14"/>
    <p:sldId id="744" r:id="rId15"/>
    <p:sldId id="743" r:id="rId16"/>
    <p:sldId id="699" r:id="rId17"/>
    <p:sldId id="747" r:id="rId18"/>
    <p:sldId id="693" r:id="rId19"/>
    <p:sldId id="539" r:id="rId20"/>
    <p:sldId id="714" r:id="rId21"/>
    <p:sldId id="690" r:id="rId22"/>
    <p:sldId id="642" r:id="rId23"/>
    <p:sldId id="681" r:id="rId24"/>
    <p:sldId id="709" r:id="rId25"/>
    <p:sldId id="707" r:id="rId26"/>
    <p:sldId id="741" r:id="rId27"/>
    <p:sldId id="704" r:id="rId28"/>
    <p:sldId id="703" r:id="rId29"/>
    <p:sldId id="686" r:id="rId30"/>
    <p:sldId id="698" r:id="rId31"/>
    <p:sldId id="696" r:id="rId32"/>
    <p:sldId id="574" r:id="rId33"/>
    <p:sldId id="735" r:id="rId34"/>
    <p:sldId id="742" r:id="rId35"/>
    <p:sldId id="716" r:id="rId36"/>
    <p:sldId id="717" r:id="rId37"/>
    <p:sldId id="718" r:id="rId38"/>
    <p:sldId id="719" r:id="rId39"/>
    <p:sldId id="720" r:id="rId40"/>
    <p:sldId id="721" r:id="rId41"/>
  </p:sldIdLst>
  <p:sldSz cx="12161838" cy="6858000"/>
  <p:notesSz cx="9906000" cy="6794500"/>
  <p:custDataLst>
    <p:tags r:id="rId4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FF"/>
    <a:srgbClr val="FFAC33"/>
    <a:srgbClr val="0066FF"/>
    <a:srgbClr val="FF9A05"/>
    <a:srgbClr val="3366FF"/>
    <a:srgbClr val="374AFB"/>
    <a:srgbClr val="6666FF"/>
    <a:srgbClr val="FFD28F"/>
    <a:srgbClr val="FFD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572" autoAdjust="0"/>
  </p:normalViewPr>
  <p:slideViewPr>
    <p:cSldViewPr>
      <p:cViewPr>
        <p:scale>
          <a:sx n="56" d="100"/>
          <a:sy n="56" d="100"/>
        </p:scale>
        <p:origin x="-1164" y="-300"/>
      </p:cViewPr>
      <p:guideLst>
        <p:guide orient="horz" pos="2160"/>
        <p:guide pos="38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414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ms\hq\GVA11\Home\gemmac\My%20Documents\List%20of%20countr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en-US" sz="3200" dirty="0"/>
              <a:t>Ministry of </a:t>
            </a:r>
            <a:r>
              <a:rPr lang="en-US" sz="3200" dirty="0" smtClean="0"/>
              <a:t>Health of a GCC Country</a:t>
            </a:r>
            <a:endParaRPr lang="en-US" sz="3200" b="1" i="0" u="none" strike="noStrike" baseline="0" dirty="0" smtClean="0">
              <a:effectLst/>
            </a:endParaRPr>
          </a:p>
          <a:p>
            <a:pPr>
              <a:defRPr sz="2000"/>
            </a:pPr>
            <a:r>
              <a:rPr lang="en-US" sz="3200" dirty="0" smtClean="0"/>
              <a:t>Expenditure</a:t>
            </a:r>
            <a:r>
              <a:rPr lang="en-US" sz="3200" baseline="0" dirty="0" smtClean="0"/>
              <a:t> on Medical Products </a:t>
            </a:r>
            <a:r>
              <a:rPr lang="en-US" sz="3200" dirty="0" smtClean="0"/>
              <a:t>for </a:t>
            </a:r>
            <a:r>
              <a:rPr lang="en-US" sz="3200" dirty="0"/>
              <a:t>the years 2005 to 2014</a:t>
            </a:r>
          </a:p>
          <a:p>
            <a:pPr>
              <a:defRPr sz="2000"/>
            </a:pPr>
            <a:r>
              <a:rPr lang="en-US" sz="2000" b="0" dirty="0"/>
              <a:t>(Amounts in million </a:t>
            </a:r>
            <a:r>
              <a:rPr lang="en-US" sz="2000" b="0" dirty="0" smtClean="0"/>
              <a:t>USD)</a:t>
            </a:r>
            <a:endParaRPr lang="en-US" sz="2000" b="0" dirty="0"/>
          </a:p>
        </c:rich>
      </c:tx>
      <c:layout/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summary!$A$34:$B$34</c:f>
              <c:strCache>
                <c:ptCount val="1"/>
                <c:pt idx="0">
                  <c:v>Medicines &amp; Medical Material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51.5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48.2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48.2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72.3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97.8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112.4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108.9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121.6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137.5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163.1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summary!$C$33:$P$33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summary!$C$34:$P$34</c:f>
              <c:numCache>
                <c:formatCode>_(* #,##0.0_);_(* \(#,##0.0\);_(* "-"??_);_(@_)</c:formatCode>
                <c:ptCount val="10"/>
                <c:pt idx="0">
                  <c:v>19.477571000000001</c:v>
                </c:pt>
                <c:pt idx="1">
                  <c:v>18.217632999999999</c:v>
                </c:pt>
                <c:pt idx="2">
                  <c:v>18.214777999999999</c:v>
                </c:pt>
                <c:pt idx="3">
                  <c:v>27.346748999999999</c:v>
                </c:pt>
                <c:pt idx="4">
                  <c:v>36.920718999999998</c:v>
                </c:pt>
                <c:pt idx="5">
                  <c:v>42.371212</c:v>
                </c:pt>
                <c:pt idx="6">
                  <c:v>41.056111999999999</c:v>
                </c:pt>
                <c:pt idx="7">
                  <c:v>45.936109999999999</c:v>
                </c:pt>
                <c:pt idx="8">
                  <c:v>51.881458000000002</c:v>
                </c:pt>
                <c:pt idx="9">
                  <c:v>61.485616999999998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161159424"/>
        <c:axId val="168943616"/>
        <c:axId val="0"/>
      </c:bar3DChart>
      <c:catAx>
        <c:axId val="16115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8943616"/>
        <c:crosses val="autoZero"/>
        <c:auto val="1"/>
        <c:lblAlgn val="ctr"/>
        <c:lblOffset val="100"/>
        <c:noMultiLvlLbl val="0"/>
      </c:catAx>
      <c:valAx>
        <c:axId val="168943616"/>
        <c:scaling>
          <c:orientation val="minMax"/>
        </c:scaling>
        <c:delete val="1"/>
        <c:axPos val="l"/>
        <c:numFmt formatCode="_(* #,##0.0_);_(* \(#,##0.0\);_(* &quot;-&quot;??_);_(@_)" sourceLinked="1"/>
        <c:majorTickMark val="out"/>
        <c:minorTickMark val="none"/>
        <c:tickLblPos val="none"/>
        <c:crossAx val="16115942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WPRO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</c:spPr>
          <c:invertIfNegative val="0"/>
          <c:cat>
            <c:strRef>
              <c:f>'Upper Middle'!$T$99:$T$108</c:f>
              <c:strCache>
                <c:ptCount val="10"/>
                <c:pt idx="0">
                  <c:v>China</c:v>
                </c:pt>
                <c:pt idx="1">
                  <c:v>Fiji</c:v>
                </c:pt>
                <c:pt idx="2">
                  <c:v>Malaysia</c:v>
                </c:pt>
                <c:pt idx="3">
                  <c:v>Marshall Islands</c:v>
                </c:pt>
                <c:pt idx="4">
                  <c:v>Nauru</c:v>
                </c:pt>
                <c:pt idx="5">
                  <c:v>Tonga</c:v>
                </c:pt>
                <c:pt idx="6">
                  <c:v>Tuvalu</c:v>
                </c:pt>
                <c:pt idx="7">
                  <c:v>Cook Island</c:v>
                </c:pt>
                <c:pt idx="8">
                  <c:v>Niue</c:v>
                </c:pt>
                <c:pt idx="9">
                  <c:v>Palau</c:v>
                </c:pt>
              </c:strCache>
            </c:strRef>
          </c:cat>
          <c:val>
            <c:numRef>
              <c:f>'Upper Middle'!$U$99:$U$108</c:f>
              <c:numCache>
                <c:formatCode>General</c:formatCode>
                <c:ptCount val="10"/>
                <c:pt idx="0">
                  <c:v>1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741312"/>
        <c:axId val="165742848"/>
      </c:barChart>
      <c:catAx>
        <c:axId val="165741312"/>
        <c:scaling>
          <c:orientation val="minMax"/>
        </c:scaling>
        <c:delete val="0"/>
        <c:axPos val="b"/>
        <c:majorTickMark val="none"/>
        <c:minorTickMark val="none"/>
        <c:tickLblPos val="nextTo"/>
        <c:crossAx val="165742848"/>
        <c:crosses val="autoZero"/>
        <c:auto val="1"/>
        <c:lblAlgn val="ctr"/>
        <c:lblOffset val="100"/>
        <c:noMultiLvlLbl val="0"/>
      </c:catAx>
      <c:valAx>
        <c:axId val="165742848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5741312"/>
        <c:crosses val="autoZero"/>
        <c:crossBetween val="between"/>
        <c:majorUnit val="1"/>
        <c:minorUnit val="0.1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EMRO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FFCC"/>
            </a:solidFill>
          </c:spPr>
          <c:invertIfNegative val="0"/>
          <c:cat>
            <c:strRef>
              <c:f>('Upper Middle'!$A$36:$A$40,'Upper Middle'!$A$66)</c:f>
              <c:strCache>
                <c:ptCount val="6"/>
                <c:pt idx="0">
                  <c:v>Iraq</c:v>
                </c:pt>
                <c:pt idx="1">
                  <c:v>Jordan</c:v>
                </c:pt>
                <c:pt idx="2">
                  <c:v>Lebanon</c:v>
                </c:pt>
                <c:pt idx="3">
                  <c:v>Libya</c:v>
                </c:pt>
                <c:pt idx="4">
                  <c:v>Tunisia</c:v>
                </c:pt>
                <c:pt idx="5">
                  <c:v>Iran, Islamic Rep of</c:v>
                </c:pt>
              </c:strCache>
            </c:strRef>
          </c:cat>
          <c:val>
            <c:numRef>
              <c:f>('Upper Middle'!$V$36:$V$40,'Upper Middle'!$V$66)</c:f>
              <c:numCache>
                <c:formatCode>General</c:formatCode>
                <c:ptCount val="6"/>
                <c:pt idx="4">
                  <c:v>1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753984"/>
        <c:axId val="165755520"/>
      </c:barChart>
      <c:catAx>
        <c:axId val="165753984"/>
        <c:scaling>
          <c:orientation val="minMax"/>
        </c:scaling>
        <c:delete val="0"/>
        <c:axPos val="b"/>
        <c:majorTickMark val="none"/>
        <c:minorTickMark val="none"/>
        <c:tickLblPos val="nextTo"/>
        <c:crossAx val="165755520"/>
        <c:crosses val="autoZero"/>
        <c:auto val="1"/>
        <c:lblAlgn val="ctr"/>
        <c:lblOffset val="100"/>
        <c:noMultiLvlLbl val="0"/>
      </c:catAx>
      <c:valAx>
        <c:axId val="165755520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5753984"/>
        <c:crosses val="autoZero"/>
        <c:crossBetween val="between"/>
        <c:majorUnit val="1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AMRO </a:t>
            </a:r>
          </a:p>
        </c:rich>
      </c:tx>
      <c:layout>
        <c:manualLayout>
          <c:xMode val="edge"/>
          <c:yMode val="edge"/>
          <c:x val="0.41936059703081774"/>
          <c:y val="7.4408176696960496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High!$A$133:$A$141</c:f>
              <c:strCache>
                <c:ptCount val="9"/>
                <c:pt idx="0">
                  <c:v>Antigua and Barbuda</c:v>
                </c:pt>
                <c:pt idx="1">
                  <c:v>Bahamas</c:v>
                </c:pt>
                <c:pt idx="2">
                  <c:v>Barbados</c:v>
                </c:pt>
                <c:pt idx="3">
                  <c:v>Canada</c:v>
                </c:pt>
                <c:pt idx="4">
                  <c:v>Chile</c:v>
                </c:pt>
                <c:pt idx="5">
                  <c:v>Saint Kitts and Nevis</c:v>
                </c:pt>
                <c:pt idx="6">
                  <c:v>Trinidad and Tobago</c:v>
                </c:pt>
                <c:pt idx="7">
                  <c:v>United States of America</c:v>
                </c:pt>
                <c:pt idx="8">
                  <c:v>Uruguay</c:v>
                </c:pt>
              </c:strCache>
            </c:strRef>
          </c:cat>
          <c:val>
            <c:numRef>
              <c:f>High!$B$133:$B$141</c:f>
            </c:numRef>
          </c:val>
        </c:ser>
        <c:ser>
          <c:idx val="1"/>
          <c:order val="1"/>
          <c:spPr>
            <a:solidFill>
              <a:schemeClr val="accent2"/>
            </a:solidFill>
          </c:spPr>
          <c:invertIfNegative val="0"/>
          <c:cat>
            <c:strRef>
              <c:f>High!$A$133:$A$141</c:f>
              <c:strCache>
                <c:ptCount val="9"/>
                <c:pt idx="0">
                  <c:v>Antigua and Barbuda</c:v>
                </c:pt>
                <c:pt idx="1">
                  <c:v>Bahamas</c:v>
                </c:pt>
                <c:pt idx="2">
                  <c:v>Barbados</c:v>
                </c:pt>
                <c:pt idx="3">
                  <c:v>Canada</c:v>
                </c:pt>
                <c:pt idx="4">
                  <c:v>Chile</c:v>
                </c:pt>
                <c:pt idx="5">
                  <c:v>Saint Kitts and Nevis</c:v>
                </c:pt>
                <c:pt idx="6">
                  <c:v>Trinidad and Tobago</c:v>
                </c:pt>
                <c:pt idx="7">
                  <c:v>United States of America</c:v>
                </c:pt>
                <c:pt idx="8">
                  <c:v>Uruguay</c:v>
                </c:pt>
              </c:strCache>
            </c:strRef>
          </c:cat>
          <c:val>
            <c:numRef>
              <c:f>High!$C$133:$C$141</c:f>
              <c:numCache>
                <c:formatCode>General</c:formatCode>
                <c:ptCount val="9"/>
                <c:pt idx="3">
                  <c:v>5</c:v>
                </c:pt>
                <c:pt idx="4">
                  <c:v>1</c:v>
                </c:pt>
                <c:pt idx="7">
                  <c:v>5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10176"/>
        <c:axId val="165811712"/>
      </c:barChart>
      <c:catAx>
        <c:axId val="165810176"/>
        <c:scaling>
          <c:orientation val="minMax"/>
        </c:scaling>
        <c:delete val="0"/>
        <c:axPos val="b"/>
        <c:majorTickMark val="none"/>
        <c:minorTickMark val="none"/>
        <c:tickLblPos val="nextTo"/>
        <c:crossAx val="165811712"/>
        <c:crosses val="autoZero"/>
        <c:auto val="1"/>
        <c:lblAlgn val="ctr"/>
        <c:lblOffset val="100"/>
        <c:noMultiLvlLbl val="0"/>
      </c:catAx>
      <c:valAx>
        <c:axId val="165811712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5810176"/>
        <c:crosses val="autoZero"/>
        <c:crossBetween val="between"/>
        <c:majorUnit val="1"/>
        <c:minorUnit val="0.1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EMRO </a:t>
            </a:r>
          </a:p>
        </c:rich>
      </c:tx>
      <c:layout>
        <c:manualLayout>
          <c:xMode val="edge"/>
          <c:yMode val="edge"/>
          <c:x val="0.3945624595488923"/>
          <c:y val="7.0940821542447449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FFCC"/>
            </a:solidFill>
          </c:spPr>
          <c:invertIfNegative val="0"/>
          <c:cat>
            <c:strRef>
              <c:f>High!$A$23:$A$28</c:f>
              <c:strCache>
                <c:ptCount val="6"/>
                <c:pt idx="0">
                  <c:v>Baharain</c:v>
                </c:pt>
                <c:pt idx="1">
                  <c:v>Kuwait</c:v>
                </c:pt>
                <c:pt idx="2">
                  <c:v>Oman</c:v>
                </c:pt>
                <c:pt idx="3">
                  <c:v>Qatar</c:v>
                </c:pt>
                <c:pt idx="4">
                  <c:v>Saudi Arabia</c:v>
                </c:pt>
                <c:pt idx="5">
                  <c:v>United Arab Emirates</c:v>
                </c:pt>
              </c:strCache>
            </c:strRef>
          </c:cat>
          <c:val>
            <c:numRef>
              <c:f>High!$V$23:$V$28</c:f>
              <c:numCache>
                <c:formatCode>General</c:formatCode>
                <c:ptCount val="6"/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31808"/>
        <c:axId val="165833344"/>
      </c:barChart>
      <c:catAx>
        <c:axId val="165831808"/>
        <c:scaling>
          <c:orientation val="minMax"/>
        </c:scaling>
        <c:delete val="0"/>
        <c:axPos val="b"/>
        <c:majorTickMark val="none"/>
        <c:minorTickMark val="none"/>
        <c:tickLblPos val="nextTo"/>
        <c:crossAx val="165833344"/>
        <c:crosses val="autoZero"/>
        <c:auto val="1"/>
        <c:lblAlgn val="ctr"/>
        <c:lblOffset val="100"/>
        <c:noMultiLvlLbl val="0"/>
      </c:catAx>
      <c:valAx>
        <c:axId val="165833344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5831808"/>
        <c:crosses val="autoZero"/>
        <c:crossBetween val="between"/>
        <c:majorUnit val="1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EURO </a:t>
            </a:r>
          </a:p>
        </c:rich>
      </c:tx>
      <c:layout>
        <c:manualLayout>
          <c:xMode val="edge"/>
          <c:yMode val="edge"/>
          <c:x val="0.45744877553287738"/>
          <c:y val="5.7060653391453234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High!$W$133:$W$165</c:f>
              <c:strCache>
                <c:ptCount val="33"/>
                <c:pt idx="0">
                  <c:v>Andorra</c:v>
                </c:pt>
                <c:pt idx="1">
                  <c:v>Austria</c:v>
                </c:pt>
                <c:pt idx="2">
                  <c:v>Belgium</c:v>
                </c:pt>
                <c:pt idx="3">
                  <c:v>Croatia</c:v>
                </c:pt>
                <c:pt idx="4">
                  <c:v>Cyprus</c:v>
                </c:pt>
                <c:pt idx="5">
                  <c:v>Czech Republic</c:v>
                </c:pt>
                <c:pt idx="6">
                  <c:v>Denmark</c:v>
                </c:pt>
                <c:pt idx="7">
                  <c:v>Estonia</c:v>
                </c:pt>
                <c:pt idx="8">
                  <c:v>Finland</c:v>
                </c:pt>
                <c:pt idx="9">
                  <c:v>France</c:v>
                </c:pt>
                <c:pt idx="10">
                  <c:v>Germany</c:v>
                </c:pt>
                <c:pt idx="11">
                  <c:v>Greece</c:v>
                </c:pt>
                <c:pt idx="12">
                  <c:v>Iceland</c:v>
                </c:pt>
                <c:pt idx="13">
                  <c:v>Ireland</c:v>
                </c:pt>
                <c:pt idx="14">
                  <c:v>Israel</c:v>
                </c:pt>
                <c:pt idx="15">
                  <c:v>Italy</c:v>
                </c:pt>
                <c:pt idx="16">
                  <c:v>Latvia</c:v>
                </c:pt>
                <c:pt idx="17">
                  <c:v>Lithuania</c:v>
                </c:pt>
                <c:pt idx="18">
                  <c:v>Luxembourg</c:v>
                </c:pt>
                <c:pt idx="19">
                  <c:v>Malta</c:v>
                </c:pt>
                <c:pt idx="20">
                  <c:v>Monaco</c:v>
                </c:pt>
                <c:pt idx="21">
                  <c:v>Netherlands</c:v>
                </c:pt>
                <c:pt idx="22">
                  <c:v>Norway</c:v>
                </c:pt>
                <c:pt idx="23">
                  <c:v>Poland</c:v>
                </c:pt>
                <c:pt idx="24">
                  <c:v>Portugal</c:v>
                </c:pt>
                <c:pt idx="25">
                  <c:v>Russian Federation</c:v>
                </c:pt>
                <c:pt idx="26">
                  <c:v>San Marino</c:v>
                </c:pt>
                <c:pt idx="27">
                  <c:v>Slovakia</c:v>
                </c:pt>
                <c:pt idx="28">
                  <c:v>Slovenia</c:v>
                </c:pt>
                <c:pt idx="29">
                  <c:v>Spain</c:v>
                </c:pt>
                <c:pt idx="30">
                  <c:v>Sweden</c:v>
                </c:pt>
                <c:pt idx="31">
                  <c:v>Switzerland</c:v>
                </c:pt>
                <c:pt idx="32">
                  <c:v>United Kingdom </c:v>
                </c:pt>
              </c:strCache>
            </c:strRef>
          </c:cat>
          <c:val>
            <c:numRef>
              <c:f>High!$X$133:$X$165</c:f>
              <c:numCache>
                <c:formatCode>General</c:formatCode>
                <c:ptCount val="33"/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 formatCode="#,##0">
                  <c:v>1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5</c:v>
                </c:pt>
                <c:pt idx="16">
                  <c:v>1</c:v>
                </c:pt>
                <c:pt idx="17">
                  <c:v>2</c:v>
                </c:pt>
                <c:pt idx="18">
                  <c:v>2</c:v>
                </c:pt>
                <c:pt idx="19">
                  <c:v>1</c:v>
                </c:pt>
                <c:pt idx="21">
                  <c:v>3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9</c:v>
                </c:pt>
                <c:pt idx="30">
                  <c:v>1</c:v>
                </c:pt>
                <c:pt idx="31">
                  <c:v>3</c:v>
                </c:pt>
                <c:pt idx="3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45248"/>
        <c:axId val="165863424"/>
      </c:barChart>
      <c:catAx>
        <c:axId val="165845248"/>
        <c:scaling>
          <c:orientation val="minMax"/>
        </c:scaling>
        <c:delete val="0"/>
        <c:axPos val="b"/>
        <c:majorTickMark val="none"/>
        <c:minorTickMark val="none"/>
        <c:tickLblPos val="nextTo"/>
        <c:crossAx val="165863424"/>
        <c:crosses val="autoZero"/>
        <c:auto val="1"/>
        <c:lblAlgn val="ctr"/>
        <c:lblOffset val="100"/>
        <c:noMultiLvlLbl val="0"/>
      </c:catAx>
      <c:valAx>
        <c:axId val="165863424"/>
        <c:scaling>
          <c:orientation val="minMax"/>
          <c:max val="1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5845248"/>
        <c:crosses val="autoZero"/>
        <c:crossBetween val="between"/>
        <c:majorUnit val="1"/>
        <c:minorUnit val="4.0000000000000008E-2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WPRO</a:t>
            </a:r>
          </a:p>
        </c:rich>
      </c:tx>
      <c:layout>
        <c:manualLayout>
          <c:xMode val="edge"/>
          <c:yMode val="edge"/>
          <c:x val="0.41342916824755321"/>
          <c:y val="6.1356106096434056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</c:spPr>
          <c:invertIfNegative val="0"/>
          <c:cat>
            <c:strRef>
              <c:f>High!$A$145:$A$150</c:f>
              <c:strCache>
                <c:ptCount val="6"/>
                <c:pt idx="0">
                  <c:v>Australia</c:v>
                </c:pt>
                <c:pt idx="1">
                  <c:v>Brunei Darussalam</c:v>
                </c:pt>
                <c:pt idx="2">
                  <c:v>Japan</c:v>
                </c:pt>
                <c:pt idx="3">
                  <c:v>New Zealand</c:v>
                </c:pt>
                <c:pt idx="4">
                  <c:v>Korea, Republic of</c:v>
                </c:pt>
                <c:pt idx="5">
                  <c:v>Singapore</c:v>
                </c:pt>
              </c:strCache>
            </c:strRef>
          </c:cat>
          <c:val>
            <c:numRef>
              <c:f>High!$B$145:$B$150</c:f>
            </c:numRef>
          </c:val>
        </c:ser>
        <c:ser>
          <c:idx val="1"/>
          <c:order val="1"/>
          <c:spPr>
            <a:solidFill>
              <a:schemeClr val="accent6"/>
            </a:solidFill>
          </c:spPr>
          <c:invertIfNegative val="0"/>
          <c:cat>
            <c:strRef>
              <c:f>High!$A$145:$A$150</c:f>
              <c:strCache>
                <c:ptCount val="6"/>
                <c:pt idx="0">
                  <c:v>Australia</c:v>
                </c:pt>
                <c:pt idx="1">
                  <c:v>Brunei Darussalam</c:v>
                </c:pt>
                <c:pt idx="2">
                  <c:v>Japan</c:v>
                </c:pt>
                <c:pt idx="3">
                  <c:v>New Zealand</c:v>
                </c:pt>
                <c:pt idx="4">
                  <c:v>Korea, Republic of</c:v>
                </c:pt>
                <c:pt idx="5">
                  <c:v>Singapore</c:v>
                </c:pt>
              </c:strCache>
            </c:strRef>
          </c:cat>
          <c:val>
            <c:numRef>
              <c:f>High!$C$145:$C$150</c:f>
              <c:numCache>
                <c:formatCode>General</c:formatCode>
                <c:ptCount val="6"/>
                <c:pt idx="0">
                  <c:v>7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915328"/>
        <c:axId val="168916864"/>
      </c:barChart>
      <c:catAx>
        <c:axId val="168915328"/>
        <c:scaling>
          <c:orientation val="minMax"/>
        </c:scaling>
        <c:delete val="0"/>
        <c:axPos val="b"/>
        <c:majorTickMark val="none"/>
        <c:minorTickMark val="none"/>
        <c:tickLblPos val="nextTo"/>
        <c:crossAx val="168916864"/>
        <c:crosses val="autoZero"/>
        <c:auto val="1"/>
        <c:lblAlgn val="ctr"/>
        <c:lblOffset val="100"/>
        <c:noMultiLvlLbl val="0"/>
      </c:catAx>
      <c:valAx>
        <c:axId val="168916864"/>
        <c:scaling>
          <c:orientation val="minMax"/>
          <c:max val="1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8915328"/>
        <c:crosses val="autoZero"/>
        <c:crossBetween val="between"/>
        <c:majorUnit val="1"/>
        <c:minorUnit val="0.1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AFRO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cat>
            <c:strRef>
              <c:f>'Upper Middle'!$A$6:$A$13</c:f>
              <c:strCache>
                <c:ptCount val="8"/>
                <c:pt idx="0">
                  <c:v>Algeria</c:v>
                </c:pt>
                <c:pt idx="1">
                  <c:v>Angola</c:v>
                </c:pt>
                <c:pt idx="2">
                  <c:v>Botswana</c:v>
                </c:pt>
                <c:pt idx="3">
                  <c:v>Gabon</c:v>
                </c:pt>
                <c:pt idx="4">
                  <c:v>Mauritius</c:v>
                </c:pt>
                <c:pt idx="5">
                  <c:v>Namibia</c:v>
                </c:pt>
                <c:pt idx="6">
                  <c:v>Seychelles</c:v>
                </c:pt>
                <c:pt idx="7">
                  <c:v>South Africa</c:v>
                </c:pt>
              </c:strCache>
            </c:strRef>
          </c:cat>
          <c:val>
            <c:numRef>
              <c:f>'Upper Middle'!$V$6:$V$13</c:f>
              <c:numCache>
                <c:formatCode>General</c:formatCode>
                <c:ptCount val="8"/>
                <c:pt idx="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396224"/>
        <c:axId val="168845696"/>
      </c:barChart>
      <c:catAx>
        <c:axId val="163396224"/>
        <c:scaling>
          <c:orientation val="minMax"/>
        </c:scaling>
        <c:delete val="0"/>
        <c:axPos val="b"/>
        <c:majorTickMark val="none"/>
        <c:minorTickMark val="none"/>
        <c:tickLblPos val="nextTo"/>
        <c:crossAx val="168845696"/>
        <c:crosses val="autoZero"/>
        <c:auto val="1"/>
        <c:lblAlgn val="ctr"/>
        <c:lblOffset val="100"/>
        <c:noMultiLvlLbl val="0"/>
      </c:catAx>
      <c:valAx>
        <c:axId val="168845696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3396224"/>
        <c:crosses val="autoZero"/>
        <c:crossBetween val="between"/>
        <c:majorUnit val="1"/>
        <c:minorUnit val="2.0000000000000004E-2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AMRO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'Upper Middle'!$A$99:$A$116</c:f>
              <c:strCache>
                <c:ptCount val="18"/>
                <c:pt idx="0">
                  <c:v>Argentina</c:v>
                </c:pt>
                <c:pt idx="1">
                  <c:v>Belize</c:v>
                </c:pt>
                <c:pt idx="2">
                  <c:v>Brazil</c:v>
                </c:pt>
                <c:pt idx="3">
                  <c:v>Colombia</c:v>
                </c:pt>
                <c:pt idx="4">
                  <c:v>Costa Rica</c:v>
                </c:pt>
                <c:pt idx="5">
                  <c:v>Cuba</c:v>
                </c:pt>
                <c:pt idx="6">
                  <c:v>Dominica</c:v>
                </c:pt>
                <c:pt idx="7">
                  <c:v>Dominican Republic</c:v>
                </c:pt>
                <c:pt idx="8">
                  <c:v>Ecuador</c:v>
                </c:pt>
                <c:pt idx="9">
                  <c:v>Grenada</c:v>
                </c:pt>
                <c:pt idx="10">
                  <c:v>Jamaica</c:v>
                </c:pt>
                <c:pt idx="11">
                  <c:v>Mexico</c:v>
                </c:pt>
                <c:pt idx="12">
                  <c:v>Panama</c:v>
                </c:pt>
                <c:pt idx="13">
                  <c:v>Peru</c:v>
                </c:pt>
                <c:pt idx="14">
                  <c:v>Saint Lucia</c:v>
                </c:pt>
                <c:pt idx="15">
                  <c:v>Saint Vincent and the Grenadines</c:v>
                </c:pt>
                <c:pt idx="16">
                  <c:v>Suriname</c:v>
                </c:pt>
                <c:pt idx="17">
                  <c:v>Venezuela, Boliv Rep of</c:v>
                </c:pt>
              </c:strCache>
            </c:strRef>
          </c:cat>
          <c:val>
            <c:numRef>
              <c:f>'Upper Middle'!$B$99:$B$116</c:f>
            </c:numRef>
          </c:val>
        </c:ser>
        <c:ser>
          <c:idx val="1"/>
          <c:order val="1"/>
          <c:spPr>
            <a:solidFill>
              <a:schemeClr val="accent2"/>
            </a:solidFill>
          </c:spPr>
          <c:invertIfNegative val="0"/>
          <c:cat>
            <c:strRef>
              <c:f>'Upper Middle'!$A$99:$A$116</c:f>
              <c:strCache>
                <c:ptCount val="18"/>
                <c:pt idx="0">
                  <c:v>Argentina</c:v>
                </c:pt>
                <c:pt idx="1">
                  <c:v>Belize</c:v>
                </c:pt>
                <c:pt idx="2">
                  <c:v>Brazil</c:v>
                </c:pt>
                <c:pt idx="3">
                  <c:v>Colombia</c:v>
                </c:pt>
                <c:pt idx="4">
                  <c:v>Costa Rica</c:v>
                </c:pt>
                <c:pt idx="5">
                  <c:v>Cuba</c:v>
                </c:pt>
                <c:pt idx="6">
                  <c:v>Dominica</c:v>
                </c:pt>
                <c:pt idx="7">
                  <c:v>Dominican Republic</c:v>
                </c:pt>
                <c:pt idx="8">
                  <c:v>Ecuador</c:v>
                </c:pt>
                <c:pt idx="9">
                  <c:v>Grenada</c:v>
                </c:pt>
                <c:pt idx="10">
                  <c:v>Jamaica</c:v>
                </c:pt>
                <c:pt idx="11">
                  <c:v>Mexico</c:v>
                </c:pt>
                <c:pt idx="12">
                  <c:v>Panama</c:v>
                </c:pt>
                <c:pt idx="13">
                  <c:v>Peru</c:v>
                </c:pt>
                <c:pt idx="14">
                  <c:v>Saint Lucia</c:v>
                </c:pt>
                <c:pt idx="15">
                  <c:v>Saint Vincent and the Grenadines</c:v>
                </c:pt>
                <c:pt idx="16">
                  <c:v>Suriname</c:v>
                </c:pt>
                <c:pt idx="17">
                  <c:v>Venezuela, Boliv Rep of</c:v>
                </c:pt>
              </c:strCache>
            </c:strRef>
          </c:cat>
          <c:val>
            <c:numRef>
              <c:f>'Upper Middle'!$C$99:$C$116</c:f>
              <c:numCache>
                <c:formatCode>General</c:formatCode>
                <c:ptCount val="18"/>
                <c:pt idx="0">
                  <c:v>4</c:v>
                </c:pt>
                <c:pt idx="2">
                  <c:v>2</c:v>
                </c:pt>
                <c:pt idx="3">
                  <c:v>2</c:v>
                </c:pt>
                <c:pt idx="1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878848"/>
        <c:axId val="168880384"/>
      </c:barChart>
      <c:catAx>
        <c:axId val="168878848"/>
        <c:scaling>
          <c:orientation val="minMax"/>
        </c:scaling>
        <c:delete val="0"/>
        <c:axPos val="b"/>
        <c:majorTickMark val="none"/>
        <c:minorTickMark val="none"/>
        <c:tickLblPos val="nextTo"/>
        <c:crossAx val="168880384"/>
        <c:crosses val="autoZero"/>
        <c:auto val="1"/>
        <c:lblAlgn val="ctr"/>
        <c:lblOffset val="100"/>
        <c:noMultiLvlLbl val="0"/>
      </c:catAx>
      <c:valAx>
        <c:axId val="168880384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8878848"/>
        <c:crosses val="autoZero"/>
        <c:crossBetween val="between"/>
        <c:majorUnit val="1"/>
        <c:minorUnit val="0.1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EURO </a:t>
            </a:r>
          </a:p>
        </c:rich>
      </c:tx>
      <c:layout>
        <c:manualLayout>
          <c:xMode val="edge"/>
          <c:yMode val="edge"/>
          <c:x val="0.42427324459240873"/>
          <c:y val="0.1266241072929218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2314639239707828E-2"/>
          <c:y val="0.30786643364412503"/>
          <c:w val="0.90480295033131908"/>
          <c:h val="0.2718917983471922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('Upper Middle'!$A$41:$A$52,'Upper Middle'!$A$67)</c:f>
              <c:strCache>
                <c:ptCount val="13"/>
                <c:pt idx="0">
                  <c:v>Albania</c:v>
                </c:pt>
                <c:pt idx="1">
                  <c:v>Azerbaijan</c:v>
                </c:pt>
                <c:pt idx="2">
                  <c:v>Belarus</c:v>
                </c:pt>
                <c:pt idx="3">
                  <c:v>Bosnia and Herzegovina</c:v>
                </c:pt>
                <c:pt idx="4">
                  <c:v>Bulgaria</c:v>
                </c:pt>
                <c:pt idx="5">
                  <c:v>Hungary</c:v>
                </c:pt>
                <c:pt idx="6">
                  <c:v>Kazakhstan</c:v>
                </c:pt>
                <c:pt idx="7">
                  <c:v>Macedonia, The f Y.R. of </c:v>
                </c:pt>
                <c:pt idx="8">
                  <c:v>Montenegro</c:v>
                </c:pt>
                <c:pt idx="9">
                  <c:v>Romania</c:v>
                </c:pt>
                <c:pt idx="10">
                  <c:v>Serbia</c:v>
                </c:pt>
                <c:pt idx="11">
                  <c:v>Turkey</c:v>
                </c:pt>
                <c:pt idx="12">
                  <c:v>Turkmenistan</c:v>
                </c:pt>
              </c:strCache>
            </c:strRef>
          </c:cat>
          <c:val>
            <c:numRef>
              <c:f>('Upper Middle'!$V$41:$V$52,'Upper Middle'!$V$67)</c:f>
              <c:numCache>
                <c:formatCode>General</c:formatCode>
                <c:ptCount val="13"/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9">
                  <c:v>1</c:v>
                </c:pt>
                <c:pt idx="1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7712640"/>
        <c:axId val="167714176"/>
      </c:barChart>
      <c:catAx>
        <c:axId val="167712640"/>
        <c:scaling>
          <c:orientation val="minMax"/>
        </c:scaling>
        <c:delete val="0"/>
        <c:axPos val="b"/>
        <c:majorTickMark val="none"/>
        <c:minorTickMark val="none"/>
        <c:tickLblPos val="nextTo"/>
        <c:crossAx val="167714176"/>
        <c:crosses val="autoZero"/>
        <c:auto val="1"/>
        <c:lblAlgn val="ctr"/>
        <c:lblOffset val="100"/>
        <c:noMultiLvlLbl val="0"/>
      </c:catAx>
      <c:valAx>
        <c:axId val="167714176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7712640"/>
        <c:crosses val="autoZero"/>
        <c:crossBetween val="between"/>
        <c:majorUnit val="1"/>
        <c:minorUnit val="4.0000000000000008E-2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SEARO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33CC33"/>
              </a:solidFill>
            </c:spPr>
          </c:dPt>
          <c:cat>
            <c:strRef>
              <c:f>'Upper Middle'!$A$53:$A$54</c:f>
              <c:strCache>
                <c:ptCount val="2"/>
                <c:pt idx="0">
                  <c:v>Maldives</c:v>
                </c:pt>
                <c:pt idx="1">
                  <c:v>Thailand</c:v>
                </c:pt>
              </c:strCache>
            </c:strRef>
          </c:cat>
          <c:val>
            <c:numRef>
              <c:f>'Upper Middle'!$V$53:$V$54</c:f>
              <c:numCache>
                <c:formatCode>General</c:formatCode>
                <c:ptCount val="2"/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7734656"/>
        <c:axId val="167752832"/>
      </c:barChart>
      <c:catAx>
        <c:axId val="167734656"/>
        <c:scaling>
          <c:orientation val="minMax"/>
        </c:scaling>
        <c:delete val="0"/>
        <c:axPos val="b"/>
        <c:majorTickMark val="none"/>
        <c:minorTickMark val="none"/>
        <c:tickLblPos val="nextTo"/>
        <c:crossAx val="167752832"/>
        <c:crosses val="autoZero"/>
        <c:auto val="1"/>
        <c:lblAlgn val="ctr"/>
        <c:lblOffset val="100"/>
        <c:noMultiLvlLbl val="0"/>
      </c:catAx>
      <c:valAx>
        <c:axId val="167752832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7734656"/>
        <c:crosses val="autoZero"/>
        <c:crossBetween val="between"/>
        <c:majorUnit val="1"/>
        <c:minorUnit val="4.0000000000000008E-2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387D65-FBED-4BF6-8B0A-748CC9D7B118}" type="doc">
      <dgm:prSet loTypeId="urn:microsoft.com/office/officeart/2005/8/layout/pyramid3" loCatId="pyramid" qsTypeId="urn:microsoft.com/office/officeart/2005/8/quickstyle/simple1" qsCatId="simple" csTypeId="urn:microsoft.com/office/officeart/2005/8/colors/colorful2" csCatId="colorful" phldr="1"/>
      <dgm:spPr/>
    </dgm:pt>
    <dgm:pt modelId="{5DF30B83-CDE3-4E36-A1DE-5E9562DC1CC8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3200" dirty="0" smtClean="0"/>
            <a:t>R&amp;D</a:t>
          </a:r>
          <a:endParaRPr lang="en-US" sz="3200" dirty="0"/>
        </a:p>
      </dgm:t>
    </dgm:pt>
    <dgm:pt modelId="{0A83B657-7039-4606-9495-6482AC8CBA9C}" type="parTrans" cxnId="{CF0B3262-0D27-46BC-A7C3-184C3FE2E7B3}">
      <dgm:prSet/>
      <dgm:spPr/>
      <dgm:t>
        <a:bodyPr/>
        <a:lstStyle/>
        <a:p>
          <a:endParaRPr lang="en-US"/>
        </a:p>
      </dgm:t>
    </dgm:pt>
    <dgm:pt modelId="{0F6A84EC-A3A5-4BDC-BEA9-72DA9265B180}" type="sibTrans" cxnId="{CF0B3262-0D27-46BC-A7C3-184C3FE2E7B3}">
      <dgm:prSet/>
      <dgm:spPr/>
      <dgm:t>
        <a:bodyPr/>
        <a:lstStyle/>
        <a:p>
          <a:endParaRPr lang="en-US"/>
        </a:p>
      </dgm:t>
    </dgm:pt>
    <dgm:pt modelId="{77ECF31B-D5FA-4BD7-ABDA-F1EEA4583B3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2800" dirty="0" smtClean="0"/>
            <a:t>Marketing Authorization</a:t>
          </a:r>
          <a:endParaRPr lang="en-US" sz="2800" dirty="0"/>
        </a:p>
      </dgm:t>
    </dgm:pt>
    <dgm:pt modelId="{17B988EC-E356-4FC3-85BD-A722913F4D27}" type="parTrans" cxnId="{70AA2578-3DA2-4AFD-AE34-4437228C2F9A}">
      <dgm:prSet/>
      <dgm:spPr/>
      <dgm:t>
        <a:bodyPr/>
        <a:lstStyle/>
        <a:p>
          <a:endParaRPr lang="en-US"/>
        </a:p>
      </dgm:t>
    </dgm:pt>
    <dgm:pt modelId="{E66B48D0-B3CC-4A9D-8FC2-BA8740AF4385}" type="sibTrans" cxnId="{70AA2578-3DA2-4AFD-AE34-4437228C2F9A}">
      <dgm:prSet/>
      <dgm:spPr/>
      <dgm:t>
        <a:bodyPr/>
        <a:lstStyle/>
        <a:p>
          <a:endParaRPr lang="en-US"/>
        </a:p>
      </dgm:t>
    </dgm:pt>
    <dgm:pt modelId="{B7E40951-1EE7-4062-AAA7-FE674A110EB8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2800" dirty="0" smtClean="0"/>
            <a:t>Problem Recognition</a:t>
          </a:r>
          <a:endParaRPr lang="en-US" sz="2800" dirty="0"/>
        </a:p>
      </dgm:t>
    </dgm:pt>
    <dgm:pt modelId="{2F60075C-AAB7-49BC-BBC0-3B010FFA3118}" type="parTrans" cxnId="{7D1E4F5B-A56E-4B63-9F14-3D8AC2A0B702}">
      <dgm:prSet/>
      <dgm:spPr/>
      <dgm:t>
        <a:bodyPr/>
        <a:lstStyle/>
        <a:p>
          <a:endParaRPr lang="en-US"/>
        </a:p>
      </dgm:t>
    </dgm:pt>
    <dgm:pt modelId="{530A8395-EB25-4294-8229-4370D4A7151C}" type="sibTrans" cxnId="{7D1E4F5B-A56E-4B63-9F14-3D8AC2A0B702}">
      <dgm:prSet/>
      <dgm:spPr/>
      <dgm:t>
        <a:bodyPr/>
        <a:lstStyle/>
        <a:p>
          <a:endParaRPr lang="en-US"/>
        </a:p>
      </dgm:t>
    </dgm:pt>
    <dgm:pt modelId="{797FB9BE-5355-4D30-9D59-98BF2B403D26}">
      <dgm:prSet phldrT="[Text]" custT="1"/>
      <dgm:spPr>
        <a:solidFill>
          <a:srgbClr val="FF3399"/>
        </a:solidFill>
      </dgm:spPr>
      <dgm:t>
        <a:bodyPr/>
        <a:lstStyle/>
        <a:p>
          <a:r>
            <a:rPr lang="en-US" sz="2400" dirty="0" smtClean="0"/>
            <a:t>Information Search</a:t>
          </a:r>
          <a:endParaRPr lang="en-US" sz="2400" dirty="0"/>
        </a:p>
      </dgm:t>
    </dgm:pt>
    <dgm:pt modelId="{287DEF6A-874F-419D-9819-4668F5738995}" type="parTrans" cxnId="{CF72CF5C-3F83-4B5A-A0B0-484E59F08D63}">
      <dgm:prSet/>
      <dgm:spPr/>
      <dgm:t>
        <a:bodyPr/>
        <a:lstStyle/>
        <a:p>
          <a:endParaRPr lang="en-US"/>
        </a:p>
      </dgm:t>
    </dgm:pt>
    <dgm:pt modelId="{4470C0DA-84F4-4C7A-B085-10AC139559F2}" type="sibTrans" cxnId="{CF72CF5C-3F83-4B5A-A0B0-484E59F08D63}">
      <dgm:prSet/>
      <dgm:spPr/>
      <dgm:t>
        <a:bodyPr/>
        <a:lstStyle/>
        <a:p>
          <a:endParaRPr lang="en-US"/>
        </a:p>
      </dgm:t>
    </dgm:pt>
    <dgm:pt modelId="{C41DCFC3-34B7-4AD6-9E7F-4F301A4489C2}">
      <dgm:prSet phldrT="[Text]" custT="1"/>
      <dgm:spPr>
        <a:solidFill>
          <a:srgbClr val="D60093"/>
        </a:solidFill>
      </dgm:spPr>
      <dgm:t>
        <a:bodyPr/>
        <a:lstStyle/>
        <a:p>
          <a:r>
            <a:rPr lang="en-US" sz="2000" dirty="0" smtClean="0"/>
            <a:t>Evaluation of Alternatives</a:t>
          </a:r>
          <a:endParaRPr lang="en-US" sz="2000" dirty="0"/>
        </a:p>
      </dgm:t>
    </dgm:pt>
    <dgm:pt modelId="{F9ED08DB-1389-4240-A95F-02C63CC2CA74}" type="parTrans" cxnId="{707BE1C4-4A76-4852-A95F-55293442CA02}">
      <dgm:prSet/>
      <dgm:spPr/>
      <dgm:t>
        <a:bodyPr/>
        <a:lstStyle/>
        <a:p>
          <a:endParaRPr lang="en-US"/>
        </a:p>
      </dgm:t>
    </dgm:pt>
    <dgm:pt modelId="{10894E89-2644-4A67-9186-D237E8FB00F4}" type="sibTrans" cxnId="{707BE1C4-4A76-4852-A95F-55293442CA02}">
      <dgm:prSet/>
      <dgm:spPr/>
      <dgm:t>
        <a:bodyPr/>
        <a:lstStyle/>
        <a:p>
          <a:endParaRPr lang="en-US"/>
        </a:p>
      </dgm:t>
    </dgm:pt>
    <dgm:pt modelId="{8BC8698D-54CA-473E-B77F-DBC9ADB94F0F}">
      <dgm:prSet phldrT="[Text]" custT="1"/>
      <dgm:spPr>
        <a:solidFill>
          <a:srgbClr val="1E7FB8"/>
        </a:solidFill>
      </dgm:spPr>
      <dgm:t>
        <a:bodyPr/>
        <a:lstStyle/>
        <a:p>
          <a:r>
            <a:rPr lang="en-US" sz="1800" dirty="0" smtClean="0"/>
            <a:t>Purchase Decision</a:t>
          </a:r>
          <a:endParaRPr lang="en-US" sz="1800" dirty="0"/>
        </a:p>
      </dgm:t>
    </dgm:pt>
    <dgm:pt modelId="{F6B237F6-803A-4D67-BAB5-332B1D0939D1}" type="parTrans" cxnId="{A2BC0477-C37D-4A0B-8487-5BAF25562573}">
      <dgm:prSet/>
      <dgm:spPr/>
      <dgm:t>
        <a:bodyPr/>
        <a:lstStyle/>
        <a:p>
          <a:endParaRPr lang="en-US"/>
        </a:p>
      </dgm:t>
    </dgm:pt>
    <dgm:pt modelId="{978F83EA-E9BA-40EE-A981-93E25813FCDD}" type="sibTrans" cxnId="{A2BC0477-C37D-4A0B-8487-5BAF25562573}">
      <dgm:prSet/>
      <dgm:spPr/>
      <dgm:t>
        <a:bodyPr/>
        <a:lstStyle/>
        <a:p>
          <a:endParaRPr lang="en-US"/>
        </a:p>
      </dgm:t>
    </dgm:pt>
    <dgm:pt modelId="{52304B75-9103-4FBB-A9B2-3157FAA2E950}">
      <dgm:prSet phldrT="[Text]" custT="1"/>
      <dgm:spPr>
        <a:solidFill>
          <a:srgbClr val="1E7FB8"/>
        </a:solidFill>
      </dgm:spPr>
      <dgm:t>
        <a:bodyPr/>
        <a:lstStyle/>
        <a:p>
          <a:r>
            <a:rPr lang="en-US" sz="1600" dirty="0" smtClean="0"/>
            <a:t>Purchase Process </a:t>
          </a:r>
          <a:endParaRPr lang="en-US" sz="1600" dirty="0"/>
        </a:p>
      </dgm:t>
    </dgm:pt>
    <dgm:pt modelId="{30C7DD29-B9D6-476E-B793-31D1E9BB34E4}" type="parTrans" cxnId="{9EA22BE2-7FE4-4E8C-8CFE-EDB1D4434465}">
      <dgm:prSet/>
      <dgm:spPr/>
      <dgm:t>
        <a:bodyPr/>
        <a:lstStyle/>
        <a:p>
          <a:endParaRPr lang="en-US"/>
        </a:p>
      </dgm:t>
    </dgm:pt>
    <dgm:pt modelId="{2A1FE967-3202-4A50-8755-021EBF9881C0}" type="sibTrans" cxnId="{9EA22BE2-7FE4-4E8C-8CFE-EDB1D4434465}">
      <dgm:prSet/>
      <dgm:spPr/>
      <dgm:t>
        <a:bodyPr/>
        <a:lstStyle/>
        <a:p>
          <a:endParaRPr lang="en-US"/>
        </a:p>
      </dgm:t>
    </dgm:pt>
    <dgm:pt modelId="{C52708AD-6BA8-4179-A055-EFC8B686527E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smtClean="0"/>
            <a:t>Post-Purchase Evaluation</a:t>
          </a:r>
          <a:endParaRPr lang="en-US" dirty="0"/>
        </a:p>
      </dgm:t>
    </dgm:pt>
    <dgm:pt modelId="{07F60913-BC9B-4F4D-920D-6597CB403D3F}" type="parTrans" cxnId="{5DC0AD0F-F785-4E2E-8ED4-3C2C7DACEB59}">
      <dgm:prSet/>
      <dgm:spPr/>
      <dgm:t>
        <a:bodyPr/>
        <a:lstStyle/>
        <a:p>
          <a:endParaRPr lang="en-US"/>
        </a:p>
      </dgm:t>
    </dgm:pt>
    <dgm:pt modelId="{567049C7-4391-49F9-90B9-C0B958419FE2}" type="sibTrans" cxnId="{5DC0AD0F-F785-4E2E-8ED4-3C2C7DACEB59}">
      <dgm:prSet/>
      <dgm:spPr/>
      <dgm:t>
        <a:bodyPr/>
        <a:lstStyle/>
        <a:p>
          <a:endParaRPr lang="en-US"/>
        </a:p>
      </dgm:t>
    </dgm:pt>
    <dgm:pt modelId="{665C165B-C81F-415A-9DC1-8B58391A4083}" type="pres">
      <dgm:prSet presAssocID="{34387D65-FBED-4BF6-8B0A-748CC9D7B118}" presName="Name0" presStyleCnt="0">
        <dgm:presLayoutVars>
          <dgm:dir/>
          <dgm:animLvl val="lvl"/>
          <dgm:resizeHandles val="exact"/>
        </dgm:presLayoutVars>
      </dgm:prSet>
      <dgm:spPr/>
    </dgm:pt>
    <dgm:pt modelId="{B882231A-DCCF-40AF-A1BB-C929818988B1}" type="pres">
      <dgm:prSet presAssocID="{5DF30B83-CDE3-4E36-A1DE-5E9562DC1CC8}" presName="Name8" presStyleCnt="0"/>
      <dgm:spPr/>
    </dgm:pt>
    <dgm:pt modelId="{57E4A7DD-0DBD-412C-B950-65CE188D79EB}" type="pres">
      <dgm:prSet presAssocID="{5DF30B83-CDE3-4E36-A1DE-5E9562DC1CC8}" presName="level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EC8C3E-0BA9-46CC-983B-5D9C6E4B22C2}" type="pres">
      <dgm:prSet presAssocID="{5DF30B83-CDE3-4E36-A1DE-5E9562DC1CC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566CFA-78E5-450A-A687-789A9A379E41}" type="pres">
      <dgm:prSet presAssocID="{77ECF31B-D5FA-4BD7-ABDA-F1EEA4583B3E}" presName="Name8" presStyleCnt="0"/>
      <dgm:spPr/>
    </dgm:pt>
    <dgm:pt modelId="{AE10CA09-6457-4FC6-BB00-B9B0EE7AD53B}" type="pres">
      <dgm:prSet presAssocID="{77ECF31B-D5FA-4BD7-ABDA-F1EEA4583B3E}" presName="level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EF8856-8F84-45E8-B7D8-7A181BA23361}" type="pres">
      <dgm:prSet presAssocID="{77ECF31B-D5FA-4BD7-ABDA-F1EEA4583B3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524667-EA46-42E6-B463-BF89E8E1803D}" type="pres">
      <dgm:prSet presAssocID="{B7E40951-1EE7-4062-AAA7-FE674A110EB8}" presName="Name8" presStyleCnt="0"/>
      <dgm:spPr/>
    </dgm:pt>
    <dgm:pt modelId="{64DB0AA9-1C32-4632-B55B-4AE9ABF7282D}" type="pres">
      <dgm:prSet presAssocID="{B7E40951-1EE7-4062-AAA7-FE674A110EB8}" presName="level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EFF63-4107-40DA-A3DC-3AC1B4B9BD39}" type="pres">
      <dgm:prSet presAssocID="{B7E40951-1EE7-4062-AAA7-FE674A110E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AEB272-E88B-400F-AF55-F4CD68D28F3E}" type="pres">
      <dgm:prSet presAssocID="{797FB9BE-5355-4D30-9D59-98BF2B403D26}" presName="Name8" presStyleCnt="0"/>
      <dgm:spPr/>
    </dgm:pt>
    <dgm:pt modelId="{EFE6A494-5E7E-4161-A611-113968DB373F}" type="pres">
      <dgm:prSet presAssocID="{797FB9BE-5355-4D30-9D59-98BF2B403D26}" presName="level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1974B7-D5CE-47AC-ABEC-C638D913173B}" type="pres">
      <dgm:prSet presAssocID="{797FB9BE-5355-4D30-9D59-98BF2B403D2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EC6D31-BA61-4D5F-BA65-6F10BB2019D8}" type="pres">
      <dgm:prSet presAssocID="{C41DCFC3-34B7-4AD6-9E7F-4F301A4489C2}" presName="Name8" presStyleCnt="0"/>
      <dgm:spPr/>
    </dgm:pt>
    <dgm:pt modelId="{E0AF9412-808F-4AD9-A7DA-03F208A11CC4}" type="pres">
      <dgm:prSet presAssocID="{C41DCFC3-34B7-4AD6-9E7F-4F301A4489C2}" presName="level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3E494B-390E-406D-B410-2E5217D83C25}" type="pres">
      <dgm:prSet presAssocID="{C41DCFC3-34B7-4AD6-9E7F-4F301A4489C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4FDDF3-5623-4191-B7DD-CB8AB0B779DE}" type="pres">
      <dgm:prSet presAssocID="{8BC8698D-54CA-473E-B77F-DBC9ADB94F0F}" presName="Name8" presStyleCnt="0"/>
      <dgm:spPr/>
    </dgm:pt>
    <dgm:pt modelId="{69DF1262-664B-4E0B-B207-C3548B9FCB90}" type="pres">
      <dgm:prSet presAssocID="{8BC8698D-54CA-473E-B77F-DBC9ADB94F0F}" presName="level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03853E-0302-4FAC-9FB4-47BAA4D54456}" type="pres">
      <dgm:prSet presAssocID="{8BC8698D-54CA-473E-B77F-DBC9ADB94F0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2F29FD-D0D1-44B8-A303-CEE6B2022981}" type="pres">
      <dgm:prSet presAssocID="{52304B75-9103-4FBB-A9B2-3157FAA2E950}" presName="Name8" presStyleCnt="0"/>
      <dgm:spPr/>
    </dgm:pt>
    <dgm:pt modelId="{8FDB022D-1EA7-4852-97F7-DC42496CAA27}" type="pres">
      <dgm:prSet presAssocID="{52304B75-9103-4FBB-A9B2-3157FAA2E950}" presName="level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AF4503-3CF1-4E96-A07B-E9F0FBFD7D1B}" type="pres">
      <dgm:prSet presAssocID="{52304B75-9103-4FBB-A9B2-3157FAA2E95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080D4B-A131-41E6-B35B-689CEC068E0B}" type="pres">
      <dgm:prSet presAssocID="{C52708AD-6BA8-4179-A055-EFC8B686527E}" presName="Name8" presStyleCnt="0"/>
      <dgm:spPr/>
    </dgm:pt>
    <dgm:pt modelId="{5F6E8F45-E0D6-4A6F-9E94-D915D6EAE259}" type="pres">
      <dgm:prSet presAssocID="{C52708AD-6BA8-4179-A055-EFC8B686527E}" presName="level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F10FCF-12CF-47B1-9CA6-BF85DE633E47}" type="pres">
      <dgm:prSet presAssocID="{C52708AD-6BA8-4179-A055-EFC8B686527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FE53E1-334E-4B53-9672-E8D14CC90816}" type="presOf" srcId="{C41DCFC3-34B7-4AD6-9E7F-4F301A4489C2}" destId="{753E494B-390E-406D-B410-2E5217D83C25}" srcOrd="1" destOrd="0" presId="urn:microsoft.com/office/officeart/2005/8/layout/pyramid3"/>
    <dgm:cxn modelId="{7241829E-8186-4526-A99C-42CBCAAB0B7C}" type="presOf" srcId="{B7E40951-1EE7-4062-AAA7-FE674A110EB8}" destId="{5B3EFF63-4107-40DA-A3DC-3AC1B4B9BD39}" srcOrd="1" destOrd="0" presId="urn:microsoft.com/office/officeart/2005/8/layout/pyramid3"/>
    <dgm:cxn modelId="{7D1E4F5B-A56E-4B63-9F14-3D8AC2A0B702}" srcId="{34387D65-FBED-4BF6-8B0A-748CC9D7B118}" destId="{B7E40951-1EE7-4062-AAA7-FE674A110EB8}" srcOrd="2" destOrd="0" parTransId="{2F60075C-AAB7-49BC-BBC0-3B010FFA3118}" sibTransId="{530A8395-EB25-4294-8229-4370D4A7151C}"/>
    <dgm:cxn modelId="{C625D195-2C8B-454D-A9EB-5AD1DEFD2488}" type="presOf" srcId="{77ECF31B-D5FA-4BD7-ABDA-F1EEA4583B3E}" destId="{B8EF8856-8F84-45E8-B7D8-7A181BA23361}" srcOrd="1" destOrd="0" presId="urn:microsoft.com/office/officeart/2005/8/layout/pyramid3"/>
    <dgm:cxn modelId="{AB7C4BDB-5EB2-484D-9D1B-5DECC1B83F71}" type="presOf" srcId="{8BC8698D-54CA-473E-B77F-DBC9ADB94F0F}" destId="{9103853E-0302-4FAC-9FB4-47BAA4D54456}" srcOrd="1" destOrd="0" presId="urn:microsoft.com/office/officeart/2005/8/layout/pyramid3"/>
    <dgm:cxn modelId="{1E79E6B1-374C-4912-AC80-702ED80CF73B}" type="presOf" srcId="{52304B75-9103-4FBB-A9B2-3157FAA2E950}" destId="{7EAF4503-3CF1-4E96-A07B-E9F0FBFD7D1B}" srcOrd="1" destOrd="0" presId="urn:microsoft.com/office/officeart/2005/8/layout/pyramid3"/>
    <dgm:cxn modelId="{C67FAFE2-909E-469C-8DE2-2999C11E5063}" type="presOf" srcId="{5DF30B83-CDE3-4E36-A1DE-5E9562DC1CC8}" destId="{42EC8C3E-0BA9-46CC-983B-5D9C6E4B22C2}" srcOrd="1" destOrd="0" presId="urn:microsoft.com/office/officeart/2005/8/layout/pyramid3"/>
    <dgm:cxn modelId="{CF72CF5C-3F83-4B5A-A0B0-484E59F08D63}" srcId="{34387D65-FBED-4BF6-8B0A-748CC9D7B118}" destId="{797FB9BE-5355-4D30-9D59-98BF2B403D26}" srcOrd="3" destOrd="0" parTransId="{287DEF6A-874F-419D-9819-4668F5738995}" sibTransId="{4470C0DA-84F4-4C7A-B085-10AC139559F2}"/>
    <dgm:cxn modelId="{055935D4-9034-4436-84F1-D10E6414D4EF}" type="presOf" srcId="{52304B75-9103-4FBB-A9B2-3157FAA2E950}" destId="{8FDB022D-1EA7-4852-97F7-DC42496CAA27}" srcOrd="0" destOrd="0" presId="urn:microsoft.com/office/officeart/2005/8/layout/pyramid3"/>
    <dgm:cxn modelId="{96871199-0C1C-4EA5-B65C-02A19FDF5BFC}" type="presOf" srcId="{797FB9BE-5355-4D30-9D59-98BF2B403D26}" destId="{EB1974B7-D5CE-47AC-ABEC-C638D913173B}" srcOrd="1" destOrd="0" presId="urn:microsoft.com/office/officeart/2005/8/layout/pyramid3"/>
    <dgm:cxn modelId="{70AA2578-3DA2-4AFD-AE34-4437228C2F9A}" srcId="{34387D65-FBED-4BF6-8B0A-748CC9D7B118}" destId="{77ECF31B-D5FA-4BD7-ABDA-F1EEA4583B3E}" srcOrd="1" destOrd="0" parTransId="{17B988EC-E356-4FC3-85BD-A722913F4D27}" sibTransId="{E66B48D0-B3CC-4A9D-8FC2-BA8740AF4385}"/>
    <dgm:cxn modelId="{52FD1805-40C0-4998-BF66-F7566CC8D8AF}" type="presOf" srcId="{8BC8698D-54CA-473E-B77F-DBC9ADB94F0F}" destId="{69DF1262-664B-4E0B-B207-C3548B9FCB90}" srcOrd="0" destOrd="0" presId="urn:microsoft.com/office/officeart/2005/8/layout/pyramid3"/>
    <dgm:cxn modelId="{08D63D16-7847-463C-BC8F-4B16A16DC29E}" type="presOf" srcId="{5DF30B83-CDE3-4E36-A1DE-5E9562DC1CC8}" destId="{57E4A7DD-0DBD-412C-B950-65CE188D79EB}" srcOrd="0" destOrd="0" presId="urn:microsoft.com/office/officeart/2005/8/layout/pyramid3"/>
    <dgm:cxn modelId="{46AFB3F5-4A86-4BC5-BA4E-0A7786FD79F2}" type="presOf" srcId="{B7E40951-1EE7-4062-AAA7-FE674A110EB8}" destId="{64DB0AA9-1C32-4632-B55B-4AE9ABF7282D}" srcOrd="0" destOrd="0" presId="urn:microsoft.com/office/officeart/2005/8/layout/pyramid3"/>
    <dgm:cxn modelId="{9EA22BE2-7FE4-4E8C-8CFE-EDB1D4434465}" srcId="{34387D65-FBED-4BF6-8B0A-748CC9D7B118}" destId="{52304B75-9103-4FBB-A9B2-3157FAA2E950}" srcOrd="6" destOrd="0" parTransId="{30C7DD29-B9D6-476E-B793-31D1E9BB34E4}" sibTransId="{2A1FE967-3202-4A50-8755-021EBF9881C0}"/>
    <dgm:cxn modelId="{975ACBAF-4B25-4C84-AE67-2A2E288256BA}" type="presOf" srcId="{77ECF31B-D5FA-4BD7-ABDA-F1EEA4583B3E}" destId="{AE10CA09-6457-4FC6-BB00-B9B0EE7AD53B}" srcOrd="0" destOrd="0" presId="urn:microsoft.com/office/officeart/2005/8/layout/pyramid3"/>
    <dgm:cxn modelId="{3CF49209-EA11-4392-9219-5FF5695D19E7}" type="presOf" srcId="{C52708AD-6BA8-4179-A055-EFC8B686527E}" destId="{29F10FCF-12CF-47B1-9CA6-BF85DE633E47}" srcOrd="1" destOrd="0" presId="urn:microsoft.com/office/officeart/2005/8/layout/pyramid3"/>
    <dgm:cxn modelId="{5DC0AD0F-F785-4E2E-8ED4-3C2C7DACEB59}" srcId="{34387D65-FBED-4BF6-8B0A-748CC9D7B118}" destId="{C52708AD-6BA8-4179-A055-EFC8B686527E}" srcOrd="7" destOrd="0" parTransId="{07F60913-BC9B-4F4D-920D-6597CB403D3F}" sibTransId="{567049C7-4391-49F9-90B9-C0B958419FE2}"/>
    <dgm:cxn modelId="{91B946AE-83AE-4EF7-BDE9-C5B001455A3D}" type="presOf" srcId="{C52708AD-6BA8-4179-A055-EFC8B686527E}" destId="{5F6E8F45-E0D6-4A6F-9E94-D915D6EAE259}" srcOrd="0" destOrd="0" presId="urn:microsoft.com/office/officeart/2005/8/layout/pyramid3"/>
    <dgm:cxn modelId="{3809CE9F-71DE-4217-B584-D1C34008EE30}" type="presOf" srcId="{C41DCFC3-34B7-4AD6-9E7F-4F301A4489C2}" destId="{E0AF9412-808F-4AD9-A7DA-03F208A11CC4}" srcOrd="0" destOrd="0" presId="urn:microsoft.com/office/officeart/2005/8/layout/pyramid3"/>
    <dgm:cxn modelId="{832626B0-ABA2-4068-89BD-06E3D2273183}" type="presOf" srcId="{34387D65-FBED-4BF6-8B0A-748CC9D7B118}" destId="{665C165B-C81F-415A-9DC1-8B58391A4083}" srcOrd="0" destOrd="0" presId="urn:microsoft.com/office/officeart/2005/8/layout/pyramid3"/>
    <dgm:cxn modelId="{707BE1C4-4A76-4852-A95F-55293442CA02}" srcId="{34387D65-FBED-4BF6-8B0A-748CC9D7B118}" destId="{C41DCFC3-34B7-4AD6-9E7F-4F301A4489C2}" srcOrd="4" destOrd="0" parTransId="{F9ED08DB-1389-4240-A95F-02C63CC2CA74}" sibTransId="{10894E89-2644-4A67-9186-D237E8FB00F4}"/>
    <dgm:cxn modelId="{A2BC0477-C37D-4A0B-8487-5BAF25562573}" srcId="{34387D65-FBED-4BF6-8B0A-748CC9D7B118}" destId="{8BC8698D-54CA-473E-B77F-DBC9ADB94F0F}" srcOrd="5" destOrd="0" parTransId="{F6B237F6-803A-4D67-BAB5-332B1D0939D1}" sibTransId="{978F83EA-E9BA-40EE-A981-93E25813FCDD}"/>
    <dgm:cxn modelId="{CF0B3262-0D27-46BC-A7C3-184C3FE2E7B3}" srcId="{34387D65-FBED-4BF6-8B0A-748CC9D7B118}" destId="{5DF30B83-CDE3-4E36-A1DE-5E9562DC1CC8}" srcOrd="0" destOrd="0" parTransId="{0A83B657-7039-4606-9495-6482AC8CBA9C}" sibTransId="{0F6A84EC-A3A5-4BDC-BEA9-72DA9265B180}"/>
    <dgm:cxn modelId="{6158CB12-0A00-4B82-B632-8973285DC62A}" type="presOf" srcId="{797FB9BE-5355-4D30-9D59-98BF2B403D26}" destId="{EFE6A494-5E7E-4161-A611-113968DB373F}" srcOrd="0" destOrd="0" presId="urn:microsoft.com/office/officeart/2005/8/layout/pyramid3"/>
    <dgm:cxn modelId="{4CD01DB6-A860-4AB1-BCB7-B78DB1917C8C}" type="presParOf" srcId="{665C165B-C81F-415A-9DC1-8B58391A4083}" destId="{B882231A-DCCF-40AF-A1BB-C929818988B1}" srcOrd="0" destOrd="0" presId="urn:microsoft.com/office/officeart/2005/8/layout/pyramid3"/>
    <dgm:cxn modelId="{9F0610E9-C024-411D-9067-D927147BC4F8}" type="presParOf" srcId="{B882231A-DCCF-40AF-A1BB-C929818988B1}" destId="{57E4A7DD-0DBD-412C-B950-65CE188D79EB}" srcOrd="0" destOrd="0" presId="urn:microsoft.com/office/officeart/2005/8/layout/pyramid3"/>
    <dgm:cxn modelId="{70706D49-DC23-4475-80EB-FAE13E9F8AFA}" type="presParOf" srcId="{B882231A-DCCF-40AF-A1BB-C929818988B1}" destId="{42EC8C3E-0BA9-46CC-983B-5D9C6E4B22C2}" srcOrd="1" destOrd="0" presId="urn:microsoft.com/office/officeart/2005/8/layout/pyramid3"/>
    <dgm:cxn modelId="{D917E30C-A478-4A0D-925F-928FEE887A59}" type="presParOf" srcId="{665C165B-C81F-415A-9DC1-8B58391A4083}" destId="{CA566CFA-78E5-450A-A687-789A9A379E41}" srcOrd="1" destOrd="0" presId="urn:microsoft.com/office/officeart/2005/8/layout/pyramid3"/>
    <dgm:cxn modelId="{2E7689CD-8237-4387-9414-A58DAC48C625}" type="presParOf" srcId="{CA566CFA-78E5-450A-A687-789A9A379E41}" destId="{AE10CA09-6457-4FC6-BB00-B9B0EE7AD53B}" srcOrd="0" destOrd="0" presId="urn:microsoft.com/office/officeart/2005/8/layout/pyramid3"/>
    <dgm:cxn modelId="{9125D57D-18B7-4D0D-9EE2-8BB471AACE42}" type="presParOf" srcId="{CA566CFA-78E5-450A-A687-789A9A379E41}" destId="{B8EF8856-8F84-45E8-B7D8-7A181BA23361}" srcOrd="1" destOrd="0" presId="urn:microsoft.com/office/officeart/2005/8/layout/pyramid3"/>
    <dgm:cxn modelId="{1A3BEB33-404D-497C-9F62-BCC549126CAE}" type="presParOf" srcId="{665C165B-C81F-415A-9DC1-8B58391A4083}" destId="{E3524667-EA46-42E6-B463-BF89E8E1803D}" srcOrd="2" destOrd="0" presId="urn:microsoft.com/office/officeart/2005/8/layout/pyramid3"/>
    <dgm:cxn modelId="{911FF18B-46A0-4E92-BDDA-A1B7AA47725C}" type="presParOf" srcId="{E3524667-EA46-42E6-B463-BF89E8E1803D}" destId="{64DB0AA9-1C32-4632-B55B-4AE9ABF7282D}" srcOrd="0" destOrd="0" presId="urn:microsoft.com/office/officeart/2005/8/layout/pyramid3"/>
    <dgm:cxn modelId="{53D561AA-7387-4CCE-9FBD-E2233FB18B5B}" type="presParOf" srcId="{E3524667-EA46-42E6-B463-BF89E8E1803D}" destId="{5B3EFF63-4107-40DA-A3DC-3AC1B4B9BD39}" srcOrd="1" destOrd="0" presId="urn:microsoft.com/office/officeart/2005/8/layout/pyramid3"/>
    <dgm:cxn modelId="{4C7BDD3C-E2EB-4DAD-A4FC-A3643B78B1A7}" type="presParOf" srcId="{665C165B-C81F-415A-9DC1-8B58391A4083}" destId="{0EAEB272-E88B-400F-AF55-F4CD68D28F3E}" srcOrd="3" destOrd="0" presId="urn:microsoft.com/office/officeart/2005/8/layout/pyramid3"/>
    <dgm:cxn modelId="{C5DEB6A6-0D62-4D17-A3BE-82CD5600D0B6}" type="presParOf" srcId="{0EAEB272-E88B-400F-AF55-F4CD68D28F3E}" destId="{EFE6A494-5E7E-4161-A611-113968DB373F}" srcOrd="0" destOrd="0" presId="urn:microsoft.com/office/officeart/2005/8/layout/pyramid3"/>
    <dgm:cxn modelId="{857BBDFD-45C8-4CE3-9E4F-42436CCB32D1}" type="presParOf" srcId="{0EAEB272-E88B-400F-AF55-F4CD68D28F3E}" destId="{EB1974B7-D5CE-47AC-ABEC-C638D913173B}" srcOrd="1" destOrd="0" presId="urn:microsoft.com/office/officeart/2005/8/layout/pyramid3"/>
    <dgm:cxn modelId="{89D7EC1B-E61E-498B-945E-993FF1CB6185}" type="presParOf" srcId="{665C165B-C81F-415A-9DC1-8B58391A4083}" destId="{3BEC6D31-BA61-4D5F-BA65-6F10BB2019D8}" srcOrd="4" destOrd="0" presId="urn:microsoft.com/office/officeart/2005/8/layout/pyramid3"/>
    <dgm:cxn modelId="{6ACF7518-4A0B-4DE4-AA6B-4FF79289E037}" type="presParOf" srcId="{3BEC6D31-BA61-4D5F-BA65-6F10BB2019D8}" destId="{E0AF9412-808F-4AD9-A7DA-03F208A11CC4}" srcOrd="0" destOrd="0" presId="urn:microsoft.com/office/officeart/2005/8/layout/pyramid3"/>
    <dgm:cxn modelId="{4B01957C-0896-46D5-A83A-73CBFEE4C4C2}" type="presParOf" srcId="{3BEC6D31-BA61-4D5F-BA65-6F10BB2019D8}" destId="{753E494B-390E-406D-B410-2E5217D83C25}" srcOrd="1" destOrd="0" presId="urn:microsoft.com/office/officeart/2005/8/layout/pyramid3"/>
    <dgm:cxn modelId="{1365373B-627A-475C-90B3-0CC8A76FE9E2}" type="presParOf" srcId="{665C165B-C81F-415A-9DC1-8B58391A4083}" destId="{4C4FDDF3-5623-4191-B7DD-CB8AB0B779DE}" srcOrd="5" destOrd="0" presId="urn:microsoft.com/office/officeart/2005/8/layout/pyramid3"/>
    <dgm:cxn modelId="{29A35F46-31D1-4AAF-A384-9492ED600B09}" type="presParOf" srcId="{4C4FDDF3-5623-4191-B7DD-CB8AB0B779DE}" destId="{69DF1262-664B-4E0B-B207-C3548B9FCB90}" srcOrd="0" destOrd="0" presId="urn:microsoft.com/office/officeart/2005/8/layout/pyramid3"/>
    <dgm:cxn modelId="{869408A9-B177-4E1F-A648-395EE0EF40CD}" type="presParOf" srcId="{4C4FDDF3-5623-4191-B7DD-CB8AB0B779DE}" destId="{9103853E-0302-4FAC-9FB4-47BAA4D54456}" srcOrd="1" destOrd="0" presId="urn:microsoft.com/office/officeart/2005/8/layout/pyramid3"/>
    <dgm:cxn modelId="{14819821-EA6A-4162-A0F3-FA9ADACC2D44}" type="presParOf" srcId="{665C165B-C81F-415A-9DC1-8B58391A4083}" destId="{4B2F29FD-D0D1-44B8-A303-CEE6B2022981}" srcOrd="6" destOrd="0" presId="urn:microsoft.com/office/officeart/2005/8/layout/pyramid3"/>
    <dgm:cxn modelId="{78EE9011-E905-456B-B460-9D5BE85E44FA}" type="presParOf" srcId="{4B2F29FD-D0D1-44B8-A303-CEE6B2022981}" destId="{8FDB022D-1EA7-4852-97F7-DC42496CAA27}" srcOrd="0" destOrd="0" presId="urn:microsoft.com/office/officeart/2005/8/layout/pyramid3"/>
    <dgm:cxn modelId="{B3BE5061-2BE0-4906-8B5C-6DD91865B8B7}" type="presParOf" srcId="{4B2F29FD-D0D1-44B8-A303-CEE6B2022981}" destId="{7EAF4503-3CF1-4E96-A07B-E9F0FBFD7D1B}" srcOrd="1" destOrd="0" presId="urn:microsoft.com/office/officeart/2005/8/layout/pyramid3"/>
    <dgm:cxn modelId="{0D1F3E88-04B1-4540-9D3B-E2588F7991A7}" type="presParOf" srcId="{665C165B-C81F-415A-9DC1-8B58391A4083}" destId="{48080D4B-A131-41E6-B35B-689CEC068E0B}" srcOrd="7" destOrd="0" presId="urn:microsoft.com/office/officeart/2005/8/layout/pyramid3"/>
    <dgm:cxn modelId="{58D1138D-C359-4055-BE1F-EEFAFE889E96}" type="presParOf" srcId="{48080D4B-A131-41E6-B35B-689CEC068E0B}" destId="{5F6E8F45-E0D6-4A6F-9E94-D915D6EAE259}" srcOrd="0" destOrd="0" presId="urn:microsoft.com/office/officeart/2005/8/layout/pyramid3"/>
    <dgm:cxn modelId="{E8CB12C4-0CF2-40F6-B67A-FB2F7950D59C}" type="presParOf" srcId="{48080D4B-A131-41E6-B35B-689CEC068E0B}" destId="{29F10FCF-12CF-47B1-9CA6-BF85DE633E47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9B9415-7882-4D29-BCEC-5C769058A721}" type="doc">
      <dgm:prSet loTypeId="urn:microsoft.com/office/officeart/2005/8/layout/hProcess9" loCatId="process" qsTypeId="urn:microsoft.com/office/officeart/2005/8/quickstyle/simple1" qsCatId="simple" csTypeId="urn:microsoft.com/office/officeart/2005/8/colors/accent0_1" csCatId="mainScheme" phldr="1"/>
      <dgm:spPr/>
    </dgm:pt>
    <dgm:pt modelId="{BBFAF14C-B061-447C-8655-E130A0F84FA0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dirty="0" smtClean="0"/>
            <a:t>Regulatory Approval (NRA)</a:t>
          </a:r>
          <a:endParaRPr lang="en-US" dirty="0"/>
        </a:p>
      </dgm:t>
    </dgm:pt>
    <dgm:pt modelId="{7C7FDC69-34D8-491A-8A5A-CAC891031B1E}" type="parTrans" cxnId="{6DCF6CB5-425C-4B80-8099-037E9A9D734E}">
      <dgm:prSet/>
      <dgm:spPr/>
      <dgm:t>
        <a:bodyPr/>
        <a:lstStyle/>
        <a:p>
          <a:endParaRPr lang="en-US"/>
        </a:p>
      </dgm:t>
    </dgm:pt>
    <dgm:pt modelId="{AC8B2671-F7C8-4395-89A1-5380DC21A535}" type="sibTrans" cxnId="{6DCF6CB5-425C-4B80-8099-037E9A9D734E}">
      <dgm:prSet/>
      <dgm:spPr/>
      <dgm:t>
        <a:bodyPr/>
        <a:lstStyle/>
        <a:p>
          <a:endParaRPr lang="en-US"/>
        </a:p>
      </dgm:t>
    </dgm:pt>
    <dgm:pt modelId="{1ACED189-ADE3-4297-981D-8E2CBA8DC907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Market Entry</a:t>
          </a:r>
          <a:endParaRPr lang="en-US" dirty="0"/>
        </a:p>
      </dgm:t>
    </dgm:pt>
    <dgm:pt modelId="{1962D33D-CD67-45CC-AF97-F33243767305}" type="parTrans" cxnId="{1DB677F4-1131-4FC6-A4B1-C9B55EF1AC63}">
      <dgm:prSet/>
      <dgm:spPr/>
      <dgm:t>
        <a:bodyPr/>
        <a:lstStyle/>
        <a:p>
          <a:endParaRPr lang="en-US"/>
        </a:p>
      </dgm:t>
    </dgm:pt>
    <dgm:pt modelId="{90E4A123-3F71-4701-853A-DFA9839980C5}" type="sibTrans" cxnId="{1DB677F4-1131-4FC6-A4B1-C9B55EF1AC63}">
      <dgm:prSet/>
      <dgm:spPr/>
      <dgm:t>
        <a:bodyPr/>
        <a:lstStyle/>
        <a:p>
          <a:endParaRPr lang="en-US"/>
        </a:p>
      </dgm:t>
    </dgm:pt>
    <dgm:pt modelId="{796AB725-44F4-47A5-8184-02968517E09B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MOH P&amp;R Decision</a:t>
          </a:r>
          <a:endParaRPr lang="en-US" dirty="0"/>
        </a:p>
      </dgm:t>
    </dgm:pt>
    <dgm:pt modelId="{1E56C2C4-2332-4A5D-BBC1-5A78EFCB8A06}" type="parTrans" cxnId="{B8917AE4-2D6B-485F-AA5D-4E0F67E57A16}">
      <dgm:prSet/>
      <dgm:spPr/>
      <dgm:t>
        <a:bodyPr/>
        <a:lstStyle/>
        <a:p>
          <a:endParaRPr lang="en-US"/>
        </a:p>
      </dgm:t>
    </dgm:pt>
    <dgm:pt modelId="{6C5453A1-3113-4200-826E-D7DC4F438047}" type="sibTrans" cxnId="{B8917AE4-2D6B-485F-AA5D-4E0F67E57A16}">
      <dgm:prSet/>
      <dgm:spPr/>
      <dgm:t>
        <a:bodyPr/>
        <a:lstStyle/>
        <a:p>
          <a:endParaRPr lang="en-US"/>
        </a:p>
      </dgm:t>
    </dgm:pt>
    <dgm:pt modelId="{2AE96884-FF30-48ED-AD0B-C17935638117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Physician Usage</a:t>
          </a:r>
          <a:endParaRPr lang="en-US" dirty="0"/>
        </a:p>
      </dgm:t>
    </dgm:pt>
    <dgm:pt modelId="{B9108249-11DF-4CEA-8A6A-8F829471F13B}" type="parTrans" cxnId="{7255BA65-FA0F-4535-9C97-A038BBBC8062}">
      <dgm:prSet/>
      <dgm:spPr/>
      <dgm:t>
        <a:bodyPr/>
        <a:lstStyle/>
        <a:p>
          <a:endParaRPr lang="en-US"/>
        </a:p>
      </dgm:t>
    </dgm:pt>
    <dgm:pt modelId="{381B9FB6-EF5E-4267-8E58-FA81A02B4F2B}" type="sibTrans" cxnId="{7255BA65-FA0F-4535-9C97-A038BBBC8062}">
      <dgm:prSet/>
      <dgm:spPr/>
      <dgm:t>
        <a:bodyPr/>
        <a:lstStyle/>
        <a:p>
          <a:endParaRPr lang="en-US"/>
        </a:p>
      </dgm:t>
    </dgm:pt>
    <dgm:pt modelId="{9D69D6DC-0BFE-4ACD-BA50-1FB56FE72638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HTA Agency Re-Evaluation</a:t>
          </a:r>
          <a:endParaRPr lang="en-US" dirty="0"/>
        </a:p>
      </dgm:t>
    </dgm:pt>
    <dgm:pt modelId="{9BED69BB-4A4D-40C2-814B-811C8D5722E6}" type="parTrans" cxnId="{F9FE1A1D-BBD0-4361-BEF0-DB7E4E364881}">
      <dgm:prSet/>
      <dgm:spPr/>
      <dgm:t>
        <a:bodyPr/>
        <a:lstStyle/>
        <a:p>
          <a:endParaRPr lang="en-US"/>
        </a:p>
      </dgm:t>
    </dgm:pt>
    <dgm:pt modelId="{2E1DC8A2-931F-451B-AA9F-F1007DBA7F74}" type="sibTrans" cxnId="{F9FE1A1D-BBD0-4361-BEF0-DB7E4E364881}">
      <dgm:prSet/>
      <dgm:spPr/>
      <dgm:t>
        <a:bodyPr/>
        <a:lstStyle/>
        <a:p>
          <a:endParaRPr lang="en-US"/>
        </a:p>
      </dgm:t>
    </dgm:pt>
    <dgm:pt modelId="{F7F104C6-0929-4572-AF00-DE45910485F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dirty="0" smtClean="0"/>
            <a:t>Regulation Chamber Pricing Review</a:t>
          </a:r>
          <a:endParaRPr lang="en-US" dirty="0"/>
        </a:p>
      </dgm:t>
    </dgm:pt>
    <dgm:pt modelId="{D105537B-E27A-483E-A016-C0A995FF00D2}" type="parTrans" cxnId="{2FA9B1E4-2D42-4A19-99C5-5F9F84F745CD}">
      <dgm:prSet/>
      <dgm:spPr/>
      <dgm:t>
        <a:bodyPr/>
        <a:lstStyle/>
        <a:p>
          <a:endParaRPr lang="en-US"/>
        </a:p>
      </dgm:t>
    </dgm:pt>
    <dgm:pt modelId="{71610BAB-E360-45E7-A3C2-31695D9A12FF}" type="sibTrans" cxnId="{2FA9B1E4-2D42-4A19-99C5-5F9F84F745CD}">
      <dgm:prSet/>
      <dgm:spPr/>
      <dgm:t>
        <a:bodyPr/>
        <a:lstStyle/>
        <a:p>
          <a:endParaRPr lang="en-US"/>
        </a:p>
      </dgm:t>
    </dgm:pt>
    <dgm:pt modelId="{717C609C-6F15-40ED-A0FB-A7C477A0D87C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HTA Agency Evaluation</a:t>
          </a:r>
          <a:endParaRPr lang="en-US" dirty="0"/>
        </a:p>
      </dgm:t>
    </dgm:pt>
    <dgm:pt modelId="{2ED5D39C-A4DC-4B99-A59D-3651E4556EA7}" type="parTrans" cxnId="{51008F09-7678-4518-94C9-5E4C67115C2D}">
      <dgm:prSet/>
      <dgm:spPr/>
      <dgm:t>
        <a:bodyPr/>
        <a:lstStyle/>
        <a:p>
          <a:endParaRPr lang="en-US"/>
        </a:p>
      </dgm:t>
    </dgm:pt>
    <dgm:pt modelId="{F7BF64F1-A21E-4C34-BD69-0BA89C37DFA3}" type="sibTrans" cxnId="{51008F09-7678-4518-94C9-5E4C67115C2D}">
      <dgm:prSet/>
      <dgm:spPr/>
      <dgm:t>
        <a:bodyPr/>
        <a:lstStyle/>
        <a:p>
          <a:endParaRPr lang="en-US"/>
        </a:p>
      </dgm:t>
    </dgm:pt>
    <dgm:pt modelId="{A6147CF2-1B06-4605-8928-B34F24A3FFA2}" type="pres">
      <dgm:prSet presAssocID="{9E9B9415-7882-4D29-BCEC-5C769058A721}" presName="CompostProcess" presStyleCnt="0">
        <dgm:presLayoutVars>
          <dgm:dir/>
          <dgm:resizeHandles val="exact"/>
        </dgm:presLayoutVars>
      </dgm:prSet>
      <dgm:spPr/>
    </dgm:pt>
    <dgm:pt modelId="{E43F4F93-40B1-4E4E-BD84-B49C6263659A}" type="pres">
      <dgm:prSet presAssocID="{9E9B9415-7882-4D29-BCEC-5C769058A721}" presName="arrow" presStyleLbl="bgShp" presStyleIdx="0" presStyleCnt="1"/>
      <dgm:spPr/>
    </dgm:pt>
    <dgm:pt modelId="{BECC5320-B5AB-4EAF-BF0B-9B933499D932}" type="pres">
      <dgm:prSet presAssocID="{9E9B9415-7882-4D29-BCEC-5C769058A721}" presName="linearProcess" presStyleCnt="0"/>
      <dgm:spPr/>
    </dgm:pt>
    <dgm:pt modelId="{B242C6DD-4636-4BA8-833E-A1C9395FA52F}" type="pres">
      <dgm:prSet presAssocID="{BBFAF14C-B061-447C-8655-E130A0F84FA0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4A1B-BA3A-419E-9980-8347CED49CE9}" type="pres">
      <dgm:prSet presAssocID="{AC8B2671-F7C8-4395-89A1-5380DC21A535}" presName="sibTrans" presStyleCnt="0"/>
      <dgm:spPr/>
    </dgm:pt>
    <dgm:pt modelId="{B14118F0-7D80-41A0-9E29-EB0E150495E1}" type="pres">
      <dgm:prSet presAssocID="{F7F104C6-0929-4572-AF00-DE45910485FF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78EA1-B6E1-4F0F-BAF4-D47625006D0A}" type="pres">
      <dgm:prSet presAssocID="{71610BAB-E360-45E7-A3C2-31695D9A12FF}" presName="sibTrans" presStyleCnt="0"/>
      <dgm:spPr/>
    </dgm:pt>
    <dgm:pt modelId="{F3149063-6582-4A8F-B444-8FD25A1EC10F}" type="pres">
      <dgm:prSet presAssocID="{1ACED189-ADE3-4297-981D-8E2CBA8DC907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18AC6-6CC1-4CC2-A891-ABC060DAD4E8}" type="pres">
      <dgm:prSet presAssocID="{90E4A123-3F71-4701-853A-DFA9839980C5}" presName="sibTrans" presStyleCnt="0"/>
      <dgm:spPr/>
    </dgm:pt>
    <dgm:pt modelId="{C043C572-A0CC-4AD4-B418-5F58C1430E56}" type="pres">
      <dgm:prSet presAssocID="{717C609C-6F15-40ED-A0FB-A7C477A0D87C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5124E-79E3-458C-BEEE-B62484FA0A13}" type="pres">
      <dgm:prSet presAssocID="{F7BF64F1-A21E-4C34-BD69-0BA89C37DFA3}" presName="sibTrans" presStyleCnt="0"/>
      <dgm:spPr/>
    </dgm:pt>
    <dgm:pt modelId="{26FDF0DC-BCE8-4C31-A812-6C73C47C2B52}" type="pres">
      <dgm:prSet presAssocID="{796AB725-44F4-47A5-8184-02968517E09B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78B5EA-62DC-4698-B6DD-65A1E2C2B087}" type="pres">
      <dgm:prSet presAssocID="{6C5453A1-3113-4200-826E-D7DC4F438047}" presName="sibTrans" presStyleCnt="0"/>
      <dgm:spPr/>
    </dgm:pt>
    <dgm:pt modelId="{6E00DC10-F19E-4B9C-9EF7-A0E050B8AC0C}" type="pres">
      <dgm:prSet presAssocID="{2AE96884-FF30-48ED-AD0B-C17935638117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ED7CB-5F61-4D32-B0AF-A8B07A0B1191}" type="pres">
      <dgm:prSet presAssocID="{381B9FB6-EF5E-4267-8E58-FA81A02B4F2B}" presName="sibTrans" presStyleCnt="0"/>
      <dgm:spPr/>
    </dgm:pt>
    <dgm:pt modelId="{943587A6-2A7F-404A-95F8-C6CB3A3C9FA1}" type="pres">
      <dgm:prSet presAssocID="{9D69D6DC-0BFE-4ACD-BA50-1FB56FE72638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A9B1E4-2D42-4A19-99C5-5F9F84F745CD}" srcId="{9E9B9415-7882-4D29-BCEC-5C769058A721}" destId="{F7F104C6-0929-4572-AF00-DE45910485FF}" srcOrd="1" destOrd="0" parTransId="{D105537B-E27A-483E-A016-C0A995FF00D2}" sibTransId="{71610BAB-E360-45E7-A3C2-31695D9A12FF}"/>
    <dgm:cxn modelId="{67F554E9-BCB6-4141-9989-A9DA47DEC022}" type="presOf" srcId="{9D69D6DC-0BFE-4ACD-BA50-1FB56FE72638}" destId="{943587A6-2A7F-404A-95F8-C6CB3A3C9FA1}" srcOrd="0" destOrd="0" presId="urn:microsoft.com/office/officeart/2005/8/layout/hProcess9"/>
    <dgm:cxn modelId="{6DCF6CB5-425C-4B80-8099-037E9A9D734E}" srcId="{9E9B9415-7882-4D29-BCEC-5C769058A721}" destId="{BBFAF14C-B061-447C-8655-E130A0F84FA0}" srcOrd="0" destOrd="0" parTransId="{7C7FDC69-34D8-491A-8A5A-CAC891031B1E}" sibTransId="{AC8B2671-F7C8-4395-89A1-5380DC21A535}"/>
    <dgm:cxn modelId="{044B0D70-F705-48F3-8B4C-4F03E2E035EC}" type="presOf" srcId="{1ACED189-ADE3-4297-981D-8E2CBA8DC907}" destId="{F3149063-6582-4A8F-B444-8FD25A1EC10F}" srcOrd="0" destOrd="0" presId="urn:microsoft.com/office/officeart/2005/8/layout/hProcess9"/>
    <dgm:cxn modelId="{7255BA65-FA0F-4535-9C97-A038BBBC8062}" srcId="{9E9B9415-7882-4D29-BCEC-5C769058A721}" destId="{2AE96884-FF30-48ED-AD0B-C17935638117}" srcOrd="5" destOrd="0" parTransId="{B9108249-11DF-4CEA-8A6A-8F829471F13B}" sibTransId="{381B9FB6-EF5E-4267-8E58-FA81A02B4F2B}"/>
    <dgm:cxn modelId="{F82645B6-0547-464B-B6F9-50094461CD8A}" type="presOf" srcId="{796AB725-44F4-47A5-8184-02968517E09B}" destId="{26FDF0DC-BCE8-4C31-A812-6C73C47C2B52}" srcOrd="0" destOrd="0" presId="urn:microsoft.com/office/officeart/2005/8/layout/hProcess9"/>
    <dgm:cxn modelId="{51008F09-7678-4518-94C9-5E4C67115C2D}" srcId="{9E9B9415-7882-4D29-BCEC-5C769058A721}" destId="{717C609C-6F15-40ED-A0FB-A7C477A0D87C}" srcOrd="3" destOrd="0" parTransId="{2ED5D39C-A4DC-4B99-A59D-3651E4556EA7}" sibTransId="{F7BF64F1-A21E-4C34-BD69-0BA89C37DFA3}"/>
    <dgm:cxn modelId="{B0746257-EC78-4097-92E2-00F0059443D2}" type="presOf" srcId="{F7F104C6-0929-4572-AF00-DE45910485FF}" destId="{B14118F0-7D80-41A0-9E29-EB0E150495E1}" srcOrd="0" destOrd="0" presId="urn:microsoft.com/office/officeart/2005/8/layout/hProcess9"/>
    <dgm:cxn modelId="{1B8C7A37-F23E-4148-A036-94F9159A59AE}" type="presOf" srcId="{2AE96884-FF30-48ED-AD0B-C17935638117}" destId="{6E00DC10-F19E-4B9C-9EF7-A0E050B8AC0C}" srcOrd="0" destOrd="0" presId="urn:microsoft.com/office/officeart/2005/8/layout/hProcess9"/>
    <dgm:cxn modelId="{1DB677F4-1131-4FC6-A4B1-C9B55EF1AC63}" srcId="{9E9B9415-7882-4D29-BCEC-5C769058A721}" destId="{1ACED189-ADE3-4297-981D-8E2CBA8DC907}" srcOrd="2" destOrd="0" parTransId="{1962D33D-CD67-45CC-AF97-F33243767305}" sibTransId="{90E4A123-3F71-4701-853A-DFA9839980C5}"/>
    <dgm:cxn modelId="{75734F68-11AC-46CD-A267-692F00D5E7AA}" type="presOf" srcId="{BBFAF14C-B061-447C-8655-E130A0F84FA0}" destId="{B242C6DD-4636-4BA8-833E-A1C9395FA52F}" srcOrd="0" destOrd="0" presId="urn:microsoft.com/office/officeart/2005/8/layout/hProcess9"/>
    <dgm:cxn modelId="{67ADF12B-D1E9-4375-9341-9B1E8240560A}" type="presOf" srcId="{717C609C-6F15-40ED-A0FB-A7C477A0D87C}" destId="{C043C572-A0CC-4AD4-B418-5F58C1430E56}" srcOrd="0" destOrd="0" presId="urn:microsoft.com/office/officeart/2005/8/layout/hProcess9"/>
    <dgm:cxn modelId="{F9FE1A1D-BBD0-4361-BEF0-DB7E4E364881}" srcId="{9E9B9415-7882-4D29-BCEC-5C769058A721}" destId="{9D69D6DC-0BFE-4ACD-BA50-1FB56FE72638}" srcOrd="6" destOrd="0" parTransId="{9BED69BB-4A4D-40C2-814B-811C8D5722E6}" sibTransId="{2E1DC8A2-931F-451B-AA9F-F1007DBA7F74}"/>
    <dgm:cxn modelId="{B8917AE4-2D6B-485F-AA5D-4E0F67E57A16}" srcId="{9E9B9415-7882-4D29-BCEC-5C769058A721}" destId="{796AB725-44F4-47A5-8184-02968517E09B}" srcOrd="4" destOrd="0" parTransId="{1E56C2C4-2332-4A5D-BBC1-5A78EFCB8A06}" sibTransId="{6C5453A1-3113-4200-826E-D7DC4F438047}"/>
    <dgm:cxn modelId="{298BAA99-2E79-40B8-8383-FCBAFA327E39}" type="presOf" srcId="{9E9B9415-7882-4D29-BCEC-5C769058A721}" destId="{A6147CF2-1B06-4605-8928-B34F24A3FFA2}" srcOrd="0" destOrd="0" presId="urn:microsoft.com/office/officeart/2005/8/layout/hProcess9"/>
    <dgm:cxn modelId="{45F684B3-EAC3-435A-AB36-DA13B0DB0FE7}" type="presParOf" srcId="{A6147CF2-1B06-4605-8928-B34F24A3FFA2}" destId="{E43F4F93-40B1-4E4E-BD84-B49C6263659A}" srcOrd="0" destOrd="0" presId="urn:microsoft.com/office/officeart/2005/8/layout/hProcess9"/>
    <dgm:cxn modelId="{BADFD96E-229E-485F-99C5-6B68D2927EFA}" type="presParOf" srcId="{A6147CF2-1B06-4605-8928-B34F24A3FFA2}" destId="{BECC5320-B5AB-4EAF-BF0B-9B933499D932}" srcOrd="1" destOrd="0" presId="urn:microsoft.com/office/officeart/2005/8/layout/hProcess9"/>
    <dgm:cxn modelId="{63B8DB12-B21B-4BE7-8C63-260EB6706201}" type="presParOf" srcId="{BECC5320-B5AB-4EAF-BF0B-9B933499D932}" destId="{B242C6DD-4636-4BA8-833E-A1C9395FA52F}" srcOrd="0" destOrd="0" presId="urn:microsoft.com/office/officeart/2005/8/layout/hProcess9"/>
    <dgm:cxn modelId="{F384C0CE-3B33-4F35-9139-E0255EC32306}" type="presParOf" srcId="{BECC5320-B5AB-4EAF-BF0B-9B933499D932}" destId="{291D4A1B-BA3A-419E-9980-8347CED49CE9}" srcOrd="1" destOrd="0" presId="urn:microsoft.com/office/officeart/2005/8/layout/hProcess9"/>
    <dgm:cxn modelId="{72724496-DAAE-4777-AF0D-5DF1EFBFDE2F}" type="presParOf" srcId="{BECC5320-B5AB-4EAF-BF0B-9B933499D932}" destId="{B14118F0-7D80-41A0-9E29-EB0E150495E1}" srcOrd="2" destOrd="0" presId="urn:microsoft.com/office/officeart/2005/8/layout/hProcess9"/>
    <dgm:cxn modelId="{FD01B436-0FC4-4A94-9790-6C0EC8ABBE26}" type="presParOf" srcId="{BECC5320-B5AB-4EAF-BF0B-9B933499D932}" destId="{A7678EA1-B6E1-4F0F-BAF4-D47625006D0A}" srcOrd="3" destOrd="0" presId="urn:microsoft.com/office/officeart/2005/8/layout/hProcess9"/>
    <dgm:cxn modelId="{A083BBA3-328B-414D-8FF7-C47AE05EB6DD}" type="presParOf" srcId="{BECC5320-B5AB-4EAF-BF0B-9B933499D932}" destId="{F3149063-6582-4A8F-B444-8FD25A1EC10F}" srcOrd="4" destOrd="0" presId="urn:microsoft.com/office/officeart/2005/8/layout/hProcess9"/>
    <dgm:cxn modelId="{A6CFB6A1-B3CE-4A62-9F61-02ED9601C1B3}" type="presParOf" srcId="{BECC5320-B5AB-4EAF-BF0B-9B933499D932}" destId="{BDD18AC6-6CC1-4CC2-A891-ABC060DAD4E8}" srcOrd="5" destOrd="0" presId="urn:microsoft.com/office/officeart/2005/8/layout/hProcess9"/>
    <dgm:cxn modelId="{35124999-78F0-4330-B88E-8DCC81F001BE}" type="presParOf" srcId="{BECC5320-B5AB-4EAF-BF0B-9B933499D932}" destId="{C043C572-A0CC-4AD4-B418-5F58C1430E56}" srcOrd="6" destOrd="0" presId="urn:microsoft.com/office/officeart/2005/8/layout/hProcess9"/>
    <dgm:cxn modelId="{C394A7F9-3C33-4BFF-8AC8-CC3122FBE89D}" type="presParOf" srcId="{BECC5320-B5AB-4EAF-BF0B-9B933499D932}" destId="{D1D5124E-79E3-458C-BEEE-B62484FA0A13}" srcOrd="7" destOrd="0" presId="urn:microsoft.com/office/officeart/2005/8/layout/hProcess9"/>
    <dgm:cxn modelId="{B5D8F798-A024-4C15-BE3C-8AAC488428E1}" type="presParOf" srcId="{BECC5320-B5AB-4EAF-BF0B-9B933499D932}" destId="{26FDF0DC-BCE8-4C31-A812-6C73C47C2B52}" srcOrd="8" destOrd="0" presId="urn:microsoft.com/office/officeart/2005/8/layout/hProcess9"/>
    <dgm:cxn modelId="{CE8D240B-6C53-4B09-96A4-8444C0E7A332}" type="presParOf" srcId="{BECC5320-B5AB-4EAF-BF0B-9B933499D932}" destId="{0378B5EA-62DC-4698-B6DD-65A1E2C2B087}" srcOrd="9" destOrd="0" presId="urn:microsoft.com/office/officeart/2005/8/layout/hProcess9"/>
    <dgm:cxn modelId="{3DF64E98-724C-4B9A-B770-FEC13AA7C962}" type="presParOf" srcId="{BECC5320-B5AB-4EAF-BF0B-9B933499D932}" destId="{6E00DC10-F19E-4B9C-9EF7-A0E050B8AC0C}" srcOrd="10" destOrd="0" presId="urn:microsoft.com/office/officeart/2005/8/layout/hProcess9"/>
    <dgm:cxn modelId="{1E243E30-6B0B-4A55-8B96-D8F12FF6614E}" type="presParOf" srcId="{BECC5320-B5AB-4EAF-BF0B-9B933499D932}" destId="{59DED7CB-5F61-4D32-B0AF-A8B07A0B1191}" srcOrd="11" destOrd="0" presId="urn:microsoft.com/office/officeart/2005/8/layout/hProcess9"/>
    <dgm:cxn modelId="{27C542B2-8F7B-4998-8CC3-44ED35E9F46A}" type="presParOf" srcId="{BECC5320-B5AB-4EAF-BF0B-9B933499D932}" destId="{943587A6-2A7F-404A-95F8-C6CB3A3C9FA1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9B9415-7882-4D29-BCEC-5C769058A721}" type="doc">
      <dgm:prSet loTypeId="urn:microsoft.com/office/officeart/2005/8/layout/hProcess9" loCatId="process" qsTypeId="urn:microsoft.com/office/officeart/2005/8/quickstyle/simple1" qsCatId="simple" csTypeId="urn:microsoft.com/office/officeart/2005/8/colors/accent4_2" csCatId="accent4" phldr="1"/>
      <dgm:spPr/>
    </dgm:pt>
    <dgm:pt modelId="{BBFAF14C-B061-447C-8655-E130A0F84FA0}">
      <dgm:prSet phldrT="[Text]"/>
      <dgm:spPr/>
      <dgm:t>
        <a:bodyPr/>
        <a:lstStyle/>
        <a:p>
          <a:pPr algn="ctr"/>
          <a:r>
            <a:rPr lang="en-US" dirty="0" smtClean="0"/>
            <a:t>European Regulatory Approval (EMA)</a:t>
          </a:r>
          <a:endParaRPr lang="en-US" dirty="0"/>
        </a:p>
      </dgm:t>
    </dgm:pt>
    <dgm:pt modelId="{7C7FDC69-34D8-491A-8A5A-CAC891031B1E}" type="parTrans" cxnId="{6DCF6CB5-425C-4B80-8099-037E9A9D734E}">
      <dgm:prSet/>
      <dgm:spPr/>
      <dgm:t>
        <a:bodyPr/>
        <a:lstStyle/>
        <a:p>
          <a:endParaRPr lang="en-US"/>
        </a:p>
      </dgm:t>
    </dgm:pt>
    <dgm:pt modelId="{AC8B2671-F7C8-4395-89A1-5380DC21A535}" type="sibTrans" cxnId="{6DCF6CB5-425C-4B80-8099-037E9A9D734E}">
      <dgm:prSet/>
      <dgm:spPr/>
      <dgm:t>
        <a:bodyPr/>
        <a:lstStyle/>
        <a:p>
          <a:endParaRPr lang="en-US"/>
        </a:p>
      </dgm:t>
    </dgm:pt>
    <dgm:pt modelId="{1ACED189-ADE3-4297-981D-8E2CBA8DC907}">
      <dgm:prSet phldrT="[Text]"/>
      <dgm:spPr/>
      <dgm:t>
        <a:bodyPr/>
        <a:lstStyle/>
        <a:p>
          <a:r>
            <a:rPr lang="en-US" dirty="0" smtClean="0"/>
            <a:t>Market Entry</a:t>
          </a:r>
          <a:endParaRPr lang="en-US" dirty="0"/>
        </a:p>
      </dgm:t>
    </dgm:pt>
    <dgm:pt modelId="{1962D33D-CD67-45CC-AF97-F33243767305}" type="parTrans" cxnId="{1DB677F4-1131-4FC6-A4B1-C9B55EF1AC63}">
      <dgm:prSet/>
      <dgm:spPr/>
      <dgm:t>
        <a:bodyPr/>
        <a:lstStyle/>
        <a:p>
          <a:endParaRPr lang="en-US"/>
        </a:p>
      </dgm:t>
    </dgm:pt>
    <dgm:pt modelId="{90E4A123-3F71-4701-853A-DFA9839980C5}" type="sibTrans" cxnId="{1DB677F4-1131-4FC6-A4B1-C9B55EF1AC63}">
      <dgm:prSet/>
      <dgm:spPr/>
      <dgm:t>
        <a:bodyPr/>
        <a:lstStyle/>
        <a:p>
          <a:endParaRPr lang="en-US"/>
        </a:p>
      </dgm:t>
    </dgm:pt>
    <dgm:pt modelId="{796AB725-44F4-47A5-8184-02968517E09B}">
      <dgm:prSet phldrT="[Text]"/>
      <dgm:spPr/>
      <dgm:t>
        <a:bodyPr/>
        <a:lstStyle/>
        <a:p>
          <a:r>
            <a:rPr lang="en-US" dirty="0" smtClean="0"/>
            <a:t>UK Dept. of Health</a:t>
          </a:r>
          <a:endParaRPr lang="en-US" dirty="0"/>
        </a:p>
      </dgm:t>
    </dgm:pt>
    <dgm:pt modelId="{1E56C2C4-2332-4A5D-BBC1-5A78EFCB8A06}" type="parTrans" cxnId="{B8917AE4-2D6B-485F-AA5D-4E0F67E57A16}">
      <dgm:prSet/>
      <dgm:spPr/>
      <dgm:t>
        <a:bodyPr/>
        <a:lstStyle/>
        <a:p>
          <a:endParaRPr lang="en-US"/>
        </a:p>
      </dgm:t>
    </dgm:pt>
    <dgm:pt modelId="{6C5453A1-3113-4200-826E-D7DC4F438047}" type="sibTrans" cxnId="{B8917AE4-2D6B-485F-AA5D-4E0F67E57A16}">
      <dgm:prSet/>
      <dgm:spPr/>
      <dgm:t>
        <a:bodyPr/>
        <a:lstStyle/>
        <a:p>
          <a:endParaRPr lang="en-US"/>
        </a:p>
      </dgm:t>
    </dgm:pt>
    <dgm:pt modelId="{2AE96884-FF30-48ED-AD0B-C17935638117}">
      <dgm:prSet phldrT="[Text]"/>
      <dgm:spPr/>
      <dgm:t>
        <a:bodyPr/>
        <a:lstStyle/>
        <a:p>
          <a:r>
            <a:rPr lang="en-US" dirty="0" smtClean="0"/>
            <a:t>Clinical Commissioning Groups (CCGs) or local health boards</a:t>
          </a:r>
        </a:p>
      </dgm:t>
    </dgm:pt>
    <dgm:pt modelId="{B9108249-11DF-4CEA-8A6A-8F829471F13B}" type="parTrans" cxnId="{7255BA65-FA0F-4535-9C97-A038BBBC8062}">
      <dgm:prSet/>
      <dgm:spPr/>
      <dgm:t>
        <a:bodyPr/>
        <a:lstStyle/>
        <a:p>
          <a:endParaRPr lang="en-US"/>
        </a:p>
      </dgm:t>
    </dgm:pt>
    <dgm:pt modelId="{381B9FB6-EF5E-4267-8E58-FA81A02B4F2B}" type="sibTrans" cxnId="{7255BA65-FA0F-4535-9C97-A038BBBC8062}">
      <dgm:prSet/>
      <dgm:spPr/>
      <dgm:t>
        <a:bodyPr/>
        <a:lstStyle/>
        <a:p>
          <a:endParaRPr lang="en-US"/>
        </a:p>
      </dgm:t>
    </dgm:pt>
    <dgm:pt modelId="{9D69D6DC-0BFE-4ACD-BA50-1FB56FE72638}">
      <dgm:prSet phldrT="[Text]"/>
      <dgm:spPr/>
      <dgm:t>
        <a:bodyPr/>
        <a:lstStyle/>
        <a:p>
          <a:r>
            <a:rPr lang="en-US" dirty="0" smtClean="0"/>
            <a:t>NICE or SMC re-evaluation</a:t>
          </a:r>
          <a:endParaRPr lang="en-US" dirty="0"/>
        </a:p>
      </dgm:t>
    </dgm:pt>
    <dgm:pt modelId="{9BED69BB-4A4D-40C2-814B-811C8D5722E6}" type="parTrans" cxnId="{F9FE1A1D-BBD0-4361-BEF0-DB7E4E364881}">
      <dgm:prSet/>
      <dgm:spPr/>
      <dgm:t>
        <a:bodyPr/>
        <a:lstStyle/>
        <a:p>
          <a:endParaRPr lang="en-US"/>
        </a:p>
      </dgm:t>
    </dgm:pt>
    <dgm:pt modelId="{2E1DC8A2-931F-451B-AA9F-F1007DBA7F74}" type="sibTrans" cxnId="{F9FE1A1D-BBD0-4361-BEF0-DB7E4E364881}">
      <dgm:prSet/>
      <dgm:spPr/>
      <dgm:t>
        <a:bodyPr/>
        <a:lstStyle/>
        <a:p>
          <a:endParaRPr lang="en-US"/>
        </a:p>
      </dgm:t>
    </dgm:pt>
    <dgm:pt modelId="{F7F104C6-0929-4572-AF00-DE45910485FF}">
      <dgm:prSet/>
      <dgm:spPr/>
      <dgm:t>
        <a:bodyPr/>
        <a:lstStyle/>
        <a:p>
          <a:pPr algn="ctr"/>
          <a:r>
            <a:rPr lang="en-US" dirty="0" smtClean="0"/>
            <a:t>National Regulatory Approval (MHRA)</a:t>
          </a:r>
          <a:endParaRPr lang="en-US" dirty="0"/>
        </a:p>
      </dgm:t>
    </dgm:pt>
    <dgm:pt modelId="{D105537B-E27A-483E-A016-C0A995FF00D2}" type="parTrans" cxnId="{2FA9B1E4-2D42-4A19-99C5-5F9F84F745CD}">
      <dgm:prSet/>
      <dgm:spPr/>
      <dgm:t>
        <a:bodyPr/>
        <a:lstStyle/>
        <a:p>
          <a:endParaRPr lang="en-US"/>
        </a:p>
      </dgm:t>
    </dgm:pt>
    <dgm:pt modelId="{71610BAB-E360-45E7-A3C2-31695D9A12FF}" type="sibTrans" cxnId="{2FA9B1E4-2D42-4A19-99C5-5F9F84F745CD}">
      <dgm:prSet/>
      <dgm:spPr/>
      <dgm:t>
        <a:bodyPr/>
        <a:lstStyle/>
        <a:p>
          <a:endParaRPr lang="en-US"/>
        </a:p>
      </dgm:t>
    </dgm:pt>
    <dgm:pt modelId="{717C609C-6F15-40ED-A0FB-A7C477A0D87C}">
      <dgm:prSet phldrT="[Text]"/>
      <dgm:spPr/>
      <dgm:t>
        <a:bodyPr/>
        <a:lstStyle/>
        <a:p>
          <a:r>
            <a:rPr lang="en-US" dirty="0" smtClean="0"/>
            <a:t>NICE or SMC</a:t>
          </a:r>
        </a:p>
        <a:p>
          <a:r>
            <a:rPr lang="en-US" dirty="0" smtClean="0"/>
            <a:t>evaluation</a:t>
          </a:r>
          <a:endParaRPr lang="en-US" dirty="0"/>
        </a:p>
      </dgm:t>
    </dgm:pt>
    <dgm:pt modelId="{2ED5D39C-A4DC-4B99-A59D-3651E4556EA7}" type="parTrans" cxnId="{51008F09-7678-4518-94C9-5E4C67115C2D}">
      <dgm:prSet/>
      <dgm:spPr/>
      <dgm:t>
        <a:bodyPr/>
        <a:lstStyle/>
        <a:p>
          <a:endParaRPr lang="en-US"/>
        </a:p>
      </dgm:t>
    </dgm:pt>
    <dgm:pt modelId="{F7BF64F1-A21E-4C34-BD69-0BA89C37DFA3}" type="sibTrans" cxnId="{51008F09-7678-4518-94C9-5E4C67115C2D}">
      <dgm:prSet/>
      <dgm:spPr/>
      <dgm:t>
        <a:bodyPr/>
        <a:lstStyle/>
        <a:p>
          <a:endParaRPr lang="en-US"/>
        </a:p>
      </dgm:t>
    </dgm:pt>
    <dgm:pt modelId="{A6147CF2-1B06-4605-8928-B34F24A3FFA2}" type="pres">
      <dgm:prSet presAssocID="{9E9B9415-7882-4D29-BCEC-5C769058A721}" presName="CompostProcess" presStyleCnt="0">
        <dgm:presLayoutVars>
          <dgm:dir/>
          <dgm:resizeHandles val="exact"/>
        </dgm:presLayoutVars>
      </dgm:prSet>
      <dgm:spPr/>
    </dgm:pt>
    <dgm:pt modelId="{E43F4F93-40B1-4E4E-BD84-B49C6263659A}" type="pres">
      <dgm:prSet presAssocID="{9E9B9415-7882-4D29-BCEC-5C769058A721}" presName="arrow" presStyleLbl="bgShp" presStyleIdx="0" presStyleCnt="1"/>
      <dgm:spPr/>
    </dgm:pt>
    <dgm:pt modelId="{BECC5320-B5AB-4EAF-BF0B-9B933499D932}" type="pres">
      <dgm:prSet presAssocID="{9E9B9415-7882-4D29-BCEC-5C769058A721}" presName="linearProcess" presStyleCnt="0"/>
      <dgm:spPr/>
    </dgm:pt>
    <dgm:pt modelId="{B242C6DD-4636-4BA8-833E-A1C9395FA52F}" type="pres">
      <dgm:prSet presAssocID="{BBFAF14C-B061-447C-8655-E130A0F84FA0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4A1B-BA3A-419E-9980-8347CED49CE9}" type="pres">
      <dgm:prSet presAssocID="{AC8B2671-F7C8-4395-89A1-5380DC21A535}" presName="sibTrans" presStyleCnt="0"/>
      <dgm:spPr/>
    </dgm:pt>
    <dgm:pt modelId="{B14118F0-7D80-41A0-9E29-EB0E150495E1}" type="pres">
      <dgm:prSet presAssocID="{F7F104C6-0929-4572-AF00-DE45910485FF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78EA1-B6E1-4F0F-BAF4-D47625006D0A}" type="pres">
      <dgm:prSet presAssocID="{71610BAB-E360-45E7-A3C2-31695D9A12FF}" presName="sibTrans" presStyleCnt="0"/>
      <dgm:spPr/>
    </dgm:pt>
    <dgm:pt modelId="{F3149063-6582-4A8F-B444-8FD25A1EC10F}" type="pres">
      <dgm:prSet presAssocID="{1ACED189-ADE3-4297-981D-8E2CBA8DC907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18AC6-6CC1-4CC2-A891-ABC060DAD4E8}" type="pres">
      <dgm:prSet presAssocID="{90E4A123-3F71-4701-853A-DFA9839980C5}" presName="sibTrans" presStyleCnt="0"/>
      <dgm:spPr/>
    </dgm:pt>
    <dgm:pt modelId="{C043C572-A0CC-4AD4-B418-5F58C1430E56}" type="pres">
      <dgm:prSet presAssocID="{717C609C-6F15-40ED-A0FB-A7C477A0D87C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5124E-79E3-458C-BEEE-B62484FA0A13}" type="pres">
      <dgm:prSet presAssocID="{F7BF64F1-A21E-4C34-BD69-0BA89C37DFA3}" presName="sibTrans" presStyleCnt="0"/>
      <dgm:spPr/>
    </dgm:pt>
    <dgm:pt modelId="{26FDF0DC-BCE8-4C31-A812-6C73C47C2B52}" type="pres">
      <dgm:prSet presAssocID="{796AB725-44F4-47A5-8184-02968517E09B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78B5EA-62DC-4698-B6DD-65A1E2C2B087}" type="pres">
      <dgm:prSet presAssocID="{6C5453A1-3113-4200-826E-D7DC4F438047}" presName="sibTrans" presStyleCnt="0"/>
      <dgm:spPr/>
    </dgm:pt>
    <dgm:pt modelId="{6E00DC10-F19E-4B9C-9EF7-A0E050B8AC0C}" type="pres">
      <dgm:prSet presAssocID="{2AE96884-FF30-48ED-AD0B-C17935638117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ED7CB-5F61-4D32-B0AF-A8B07A0B1191}" type="pres">
      <dgm:prSet presAssocID="{381B9FB6-EF5E-4267-8E58-FA81A02B4F2B}" presName="sibTrans" presStyleCnt="0"/>
      <dgm:spPr/>
    </dgm:pt>
    <dgm:pt modelId="{943587A6-2A7F-404A-95F8-C6CB3A3C9FA1}" type="pres">
      <dgm:prSet presAssocID="{9D69D6DC-0BFE-4ACD-BA50-1FB56FE72638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A9B1E4-2D42-4A19-99C5-5F9F84F745CD}" srcId="{9E9B9415-7882-4D29-BCEC-5C769058A721}" destId="{F7F104C6-0929-4572-AF00-DE45910485FF}" srcOrd="1" destOrd="0" parTransId="{D105537B-E27A-483E-A016-C0A995FF00D2}" sibTransId="{71610BAB-E360-45E7-A3C2-31695D9A12FF}"/>
    <dgm:cxn modelId="{A08D3304-FBB9-4B68-8CE9-468E45791CC1}" type="presOf" srcId="{BBFAF14C-B061-447C-8655-E130A0F84FA0}" destId="{B242C6DD-4636-4BA8-833E-A1C9395FA52F}" srcOrd="0" destOrd="0" presId="urn:microsoft.com/office/officeart/2005/8/layout/hProcess9"/>
    <dgm:cxn modelId="{6DCF6CB5-425C-4B80-8099-037E9A9D734E}" srcId="{9E9B9415-7882-4D29-BCEC-5C769058A721}" destId="{BBFAF14C-B061-447C-8655-E130A0F84FA0}" srcOrd="0" destOrd="0" parTransId="{7C7FDC69-34D8-491A-8A5A-CAC891031B1E}" sibTransId="{AC8B2671-F7C8-4395-89A1-5380DC21A535}"/>
    <dgm:cxn modelId="{F7C080BB-CA33-4824-A46E-A32BB98162AD}" type="presOf" srcId="{9D69D6DC-0BFE-4ACD-BA50-1FB56FE72638}" destId="{943587A6-2A7F-404A-95F8-C6CB3A3C9FA1}" srcOrd="0" destOrd="0" presId="urn:microsoft.com/office/officeart/2005/8/layout/hProcess9"/>
    <dgm:cxn modelId="{7255BA65-FA0F-4535-9C97-A038BBBC8062}" srcId="{9E9B9415-7882-4D29-BCEC-5C769058A721}" destId="{2AE96884-FF30-48ED-AD0B-C17935638117}" srcOrd="5" destOrd="0" parTransId="{B9108249-11DF-4CEA-8A6A-8F829471F13B}" sibTransId="{381B9FB6-EF5E-4267-8E58-FA81A02B4F2B}"/>
    <dgm:cxn modelId="{D99BA482-2F31-4474-8BB0-ABDDEED49E0F}" type="presOf" srcId="{796AB725-44F4-47A5-8184-02968517E09B}" destId="{26FDF0DC-BCE8-4C31-A812-6C73C47C2B52}" srcOrd="0" destOrd="0" presId="urn:microsoft.com/office/officeart/2005/8/layout/hProcess9"/>
    <dgm:cxn modelId="{51008F09-7678-4518-94C9-5E4C67115C2D}" srcId="{9E9B9415-7882-4D29-BCEC-5C769058A721}" destId="{717C609C-6F15-40ED-A0FB-A7C477A0D87C}" srcOrd="3" destOrd="0" parTransId="{2ED5D39C-A4DC-4B99-A59D-3651E4556EA7}" sibTransId="{F7BF64F1-A21E-4C34-BD69-0BA89C37DFA3}"/>
    <dgm:cxn modelId="{B73B5A0B-3E5D-4A82-BFA2-FA0906B39546}" type="presOf" srcId="{717C609C-6F15-40ED-A0FB-A7C477A0D87C}" destId="{C043C572-A0CC-4AD4-B418-5F58C1430E56}" srcOrd="0" destOrd="0" presId="urn:microsoft.com/office/officeart/2005/8/layout/hProcess9"/>
    <dgm:cxn modelId="{D466E0AD-4897-48C6-A116-0F0916B8CB19}" type="presOf" srcId="{2AE96884-FF30-48ED-AD0B-C17935638117}" destId="{6E00DC10-F19E-4B9C-9EF7-A0E050B8AC0C}" srcOrd="0" destOrd="0" presId="urn:microsoft.com/office/officeart/2005/8/layout/hProcess9"/>
    <dgm:cxn modelId="{1DB677F4-1131-4FC6-A4B1-C9B55EF1AC63}" srcId="{9E9B9415-7882-4D29-BCEC-5C769058A721}" destId="{1ACED189-ADE3-4297-981D-8E2CBA8DC907}" srcOrd="2" destOrd="0" parTransId="{1962D33D-CD67-45CC-AF97-F33243767305}" sibTransId="{90E4A123-3F71-4701-853A-DFA9839980C5}"/>
    <dgm:cxn modelId="{18905A2B-8833-4C56-844C-088F881A17BF}" type="presOf" srcId="{9E9B9415-7882-4D29-BCEC-5C769058A721}" destId="{A6147CF2-1B06-4605-8928-B34F24A3FFA2}" srcOrd="0" destOrd="0" presId="urn:microsoft.com/office/officeart/2005/8/layout/hProcess9"/>
    <dgm:cxn modelId="{F9FE1A1D-BBD0-4361-BEF0-DB7E4E364881}" srcId="{9E9B9415-7882-4D29-BCEC-5C769058A721}" destId="{9D69D6DC-0BFE-4ACD-BA50-1FB56FE72638}" srcOrd="6" destOrd="0" parTransId="{9BED69BB-4A4D-40C2-814B-811C8D5722E6}" sibTransId="{2E1DC8A2-931F-451B-AA9F-F1007DBA7F74}"/>
    <dgm:cxn modelId="{3FC58FCF-1518-492F-95DD-82180CFC262E}" type="presOf" srcId="{F7F104C6-0929-4572-AF00-DE45910485FF}" destId="{B14118F0-7D80-41A0-9E29-EB0E150495E1}" srcOrd="0" destOrd="0" presId="urn:microsoft.com/office/officeart/2005/8/layout/hProcess9"/>
    <dgm:cxn modelId="{F594375F-FB42-4F2C-9C50-9E04B4EC93D0}" type="presOf" srcId="{1ACED189-ADE3-4297-981D-8E2CBA8DC907}" destId="{F3149063-6582-4A8F-B444-8FD25A1EC10F}" srcOrd="0" destOrd="0" presId="urn:microsoft.com/office/officeart/2005/8/layout/hProcess9"/>
    <dgm:cxn modelId="{B8917AE4-2D6B-485F-AA5D-4E0F67E57A16}" srcId="{9E9B9415-7882-4D29-BCEC-5C769058A721}" destId="{796AB725-44F4-47A5-8184-02968517E09B}" srcOrd="4" destOrd="0" parTransId="{1E56C2C4-2332-4A5D-BBC1-5A78EFCB8A06}" sibTransId="{6C5453A1-3113-4200-826E-D7DC4F438047}"/>
    <dgm:cxn modelId="{5C2CE03D-97FE-40BD-A55E-4808F1CD820B}" type="presParOf" srcId="{A6147CF2-1B06-4605-8928-B34F24A3FFA2}" destId="{E43F4F93-40B1-4E4E-BD84-B49C6263659A}" srcOrd="0" destOrd="0" presId="urn:microsoft.com/office/officeart/2005/8/layout/hProcess9"/>
    <dgm:cxn modelId="{1976D9CA-AB2A-4D60-8149-8D931C4EA59B}" type="presParOf" srcId="{A6147CF2-1B06-4605-8928-B34F24A3FFA2}" destId="{BECC5320-B5AB-4EAF-BF0B-9B933499D932}" srcOrd="1" destOrd="0" presId="urn:microsoft.com/office/officeart/2005/8/layout/hProcess9"/>
    <dgm:cxn modelId="{377455E6-6C7A-4330-95CB-DFF895B464F2}" type="presParOf" srcId="{BECC5320-B5AB-4EAF-BF0B-9B933499D932}" destId="{B242C6DD-4636-4BA8-833E-A1C9395FA52F}" srcOrd="0" destOrd="0" presId="urn:microsoft.com/office/officeart/2005/8/layout/hProcess9"/>
    <dgm:cxn modelId="{822F7ACE-A0AD-4DEF-880A-EC668DF06793}" type="presParOf" srcId="{BECC5320-B5AB-4EAF-BF0B-9B933499D932}" destId="{291D4A1B-BA3A-419E-9980-8347CED49CE9}" srcOrd="1" destOrd="0" presId="urn:microsoft.com/office/officeart/2005/8/layout/hProcess9"/>
    <dgm:cxn modelId="{DDA7D1A1-8C8D-4EBC-BD35-375ED1DAB532}" type="presParOf" srcId="{BECC5320-B5AB-4EAF-BF0B-9B933499D932}" destId="{B14118F0-7D80-41A0-9E29-EB0E150495E1}" srcOrd="2" destOrd="0" presId="urn:microsoft.com/office/officeart/2005/8/layout/hProcess9"/>
    <dgm:cxn modelId="{176C1B28-B4A1-482A-ADF9-0347EF514C81}" type="presParOf" srcId="{BECC5320-B5AB-4EAF-BF0B-9B933499D932}" destId="{A7678EA1-B6E1-4F0F-BAF4-D47625006D0A}" srcOrd="3" destOrd="0" presId="urn:microsoft.com/office/officeart/2005/8/layout/hProcess9"/>
    <dgm:cxn modelId="{2F2182EE-1D91-47D8-B46A-F96B112BDAEA}" type="presParOf" srcId="{BECC5320-B5AB-4EAF-BF0B-9B933499D932}" destId="{F3149063-6582-4A8F-B444-8FD25A1EC10F}" srcOrd="4" destOrd="0" presId="urn:microsoft.com/office/officeart/2005/8/layout/hProcess9"/>
    <dgm:cxn modelId="{FBCC8D05-E764-44E2-9F11-6FF88E66FEFE}" type="presParOf" srcId="{BECC5320-B5AB-4EAF-BF0B-9B933499D932}" destId="{BDD18AC6-6CC1-4CC2-A891-ABC060DAD4E8}" srcOrd="5" destOrd="0" presId="urn:microsoft.com/office/officeart/2005/8/layout/hProcess9"/>
    <dgm:cxn modelId="{1698AF3C-5581-46B0-BD2F-5DCFB0566E03}" type="presParOf" srcId="{BECC5320-B5AB-4EAF-BF0B-9B933499D932}" destId="{C043C572-A0CC-4AD4-B418-5F58C1430E56}" srcOrd="6" destOrd="0" presId="urn:microsoft.com/office/officeart/2005/8/layout/hProcess9"/>
    <dgm:cxn modelId="{30105B3A-47FD-4EFA-9D4C-1FE250753B7D}" type="presParOf" srcId="{BECC5320-B5AB-4EAF-BF0B-9B933499D932}" destId="{D1D5124E-79E3-458C-BEEE-B62484FA0A13}" srcOrd="7" destOrd="0" presId="urn:microsoft.com/office/officeart/2005/8/layout/hProcess9"/>
    <dgm:cxn modelId="{9E1BE075-FEAC-46F2-98F4-428672C6E41B}" type="presParOf" srcId="{BECC5320-B5AB-4EAF-BF0B-9B933499D932}" destId="{26FDF0DC-BCE8-4C31-A812-6C73C47C2B52}" srcOrd="8" destOrd="0" presId="urn:microsoft.com/office/officeart/2005/8/layout/hProcess9"/>
    <dgm:cxn modelId="{81EA63F3-8C05-4A0E-A657-51C19C41CA31}" type="presParOf" srcId="{BECC5320-B5AB-4EAF-BF0B-9B933499D932}" destId="{0378B5EA-62DC-4698-B6DD-65A1E2C2B087}" srcOrd="9" destOrd="0" presId="urn:microsoft.com/office/officeart/2005/8/layout/hProcess9"/>
    <dgm:cxn modelId="{7715D8D5-B604-45E5-9674-4DEBCFCFBF50}" type="presParOf" srcId="{BECC5320-B5AB-4EAF-BF0B-9B933499D932}" destId="{6E00DC10-F19E-4B9C-9EF7-A0E050B8AC0C}" srcOrd="10" destOrd="0" presId="urn:microsoft.com/office/officeart/2005/8/layout/hProcess9"/>
    <dgm:cxn modelId="{089390DB-49C8-4D4C-8F12-186228ECB6BB}" type="presParOf" srcId="{BECC5320-B5AB-4EAF-BF0B-9B933499D932}" destId="{59DED7CB-5F61-4D32-B0AF-A8B07A0B1191}" srcOrd="11" destOrd="0" presId="urn:microsoft.com/office/officeart/2005/8/layout/hProcess9"/>
    <dgm:cxn modelId="{1CCCCA0B-F58C-4F15-82E7-BB7AA40CCF2A}" type="presParOf" srcId="{BECC5320-B5AB-4EAF-BF0B-9B933499D932}" destId="{943587A6-2A7F-404A-95F8-C6CB3A3C9FA1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9B9415-7882-4D29-BCEC-5C769058A721}" type="doc">
      <dgm:prSet loTypeId="urn:microsoft.com/office/officeart/2005/8/layout/hProcess9" loCatId="process" qsTypeId="urn:microsoft.com/office/officeart/2005/8/quickstyle/simple1" qsCatId="simple" csTypeId="urn:microsoft.com/office/officeart/2005/8/colors/accent4_2" csCatId="accent4" phldr="1"/>
      <dgm:spPr/>
    </dgm:pt>
    <dgm:pt modelId="{BBFAF14C-B061-447C-8655-E130A0F84FA0}">
      <dgm:prSet phldrT="[Text]"/>
      <dgm:spPr/>
      <dgm:t>
        <a:bodyPr/>
        <a:lstStyle/>
        <a:p>
          <a:pPr algn="ctr"/>
          <a:r>
            <a:rPr lang="en-US" dirty="0" smtClean="0"/>
            <a:t>Regulatory Approval (ANVISA)</a:t>
          </a:r>
          <a:endParaRPr lang="en-US" dirty="0"/>
        </a:p>
      </dgm:t>
    </dgm:pt>
    <dgm:pt modelId="{7C7FDC69-34D8-491A-8A5A-CAC891031B1E}" type="parTrans" cxnId="{6DCF6CB5-425C-4B80-8099-037E9A9D734E}">
      <dgm:prSet/>
      <dgm:spPr/>
      <dgm:t>
        <a:bodyPr/>
        <a:lstStyle/>
        <a:p>
          <a:endParaRPr lang="en-US"/>
        </a:p>
      </dgm:t>
    </dgm:pt>
    <dgm:pt modelId="{AC8B2671-F7C8-4395-89A1-5380DC21A535}" type="sibTrans" cxnId="{6DCF6CB5-425C-4B80-8099-037E9A9D734E}">
      <dgm:prSet/>
      <dgm:spPr/>
      <dgm:t>
        <a:bodyPr/>
        <a:lstStyle/>
        <a:p>
          <a:endParaRPr lang="en-US"/>
        </a:p>
      </dgm:t>
    </dgm:pt>
    <dgm:pt modelId="{1ACED189-ADE3-4297-981D-8E2CBA8DC907}">
      <dgm:prSet phldrT="[Text]"/>
      <dgm:spPr/>
      <dgm:t>
        <a:bodyPr/>
        <a:lstStyle/>
        <a:p>
          <a:r>
            <a:rPr lang="en-US" dirty="0" smtClean="0"/>
            <a:t>Private Market Entry</a:t>
          </a:r>
          <a:endParaRPr lang="en-US" dirty="0"/>
        </a:p>
      </dgm:t>
    </dgm:pt>
    <dgm:pt modelId="{1962D33D-CD67-45CC-AF97-F33243767305}" type="parTrans" cxnId="{1DB677F4-1131-4FC6-A4B1-C9B55EF1AC63}">
      <dgm:prSet/>
      <dgm:spPr/>
      <dgm:t>
        <a:bodyPr/>
        <a:lstStyle/>
        <a:p>
          <a:endParaRPr lang="en-US"/>
        </a:p>
      </dgm:t>
    </dgm:pt>
    <dgm:pt modelId="{90E4A123-3F71-4701-853A-DFA9839980C5}" type="sibTrans" cxnId="{1DB677F4-1131-4FC6-A4B1-C9B55EF1AC63}">
      <dgm:prSet/>
      <dgm:spPr/>
      <dgm:t>
        <a:bodyPr/>
        <a:lstStyle/>
        <a:p>
          <a:endParaRPr lang="en-US"/>
        </a:p>
      </dgm:t>
    </dgm:pt>
    <dgm:pt modelId="{796AB725-44F4-47A5-8184-02968517E09B}">
      <dgm:prSet phldrT="[Text]"/>
      <dgm:spPr/>
      <dgm:t>
        <a:bodyPr/>
        <a:lstStyle/>
        <a:p>
          <a:r>
            <a:rPr lang="en-US" dirty="0" smtClean="0"/>
            <a:t>MOH P&amp;R Decision</a:t>
          </a:r>
          <a:endParaRPr lang="en-US" dirty="0"/>
        </a:p>
      </dgm:t>
    </dgm:pt>
    <dgm:pt modelId="{1E56C2C4-2332-4A5D-BBC1-5A78EFCB8A06}" type="parTrans" cxnId="{B8917AE4-2D6B-485F-AA5D-4E0F67E57A16}">
      <dgm:prSet/>
      <dgm:spPr/>
      <dgm:t>
        <a:bodyPr/>
        <a:lstStyle/>
        <a:p>
          <a:endParaRPr lang="en-US"/>
        </a:p>
      </dgm:t>
    </dgm:pt>
    <dgm:pt modelId="{6C5453A1-3113-4200-826E-D7DC4F438047}" type="sibTrans" cxnId="{B8917AE4-2D6B-485F-AA5D-4E0F67E57A16}">
      <dgm:prSet/>
      <dgm:spPr/>
      <dgm:t>
        <a:bodyPr/>
        <a:lstStyle/>
        <a:p>
          <a:endParaRPr lang="en-US"/>
        </a:p>
      </dgm:t>
    </dgm:pt>
    <dgm:pt modelId="{2AE96884-FF30-48ED-AD0B-C17935638117}">
      <dgm:prSet phldrT="[Text]"/>
      <dgm:spPr/>
      <dgm:t>
        <a:bodyPr/>
        <a:lstStyle/>
        <a:p>
          <a:r>
            <a:rPr lang="en-US" dirty="0" smtClean="0"/>
            <a:t>Physician Usage</a:t>
          </a:r>
          <a:endParaRPr lang="en-US" dirty="0"/>
        </a:p>
      </dgm:t>
    </dgm:pt>
    <dgm:pt modelId="{B9108249-11DF-4CEA-8A6A-8F829471F13B}" type="parTrans" cxnId="{7255BA65-FA0F-4535-9C97-A038BBBC8062}">
      <dgm:prSet/>
      <dgm:spPr/>
      <dgm:t>
        <a:bodyPr/>
        <a:lstStyle/>
        <a:p>
          <a:endParaRPr lang="en-US"/>
        </a:p>
      </dgm:t>
    </dgm:pt>
    <dgm:pt modelId="{381B9FB6-EF5E-4267-8E58-FA81A02B4F2B}" type="sibTrans" cxnId="{7255BA65-FA0F-4535-9C97-A038BBBC8062}">
      <dgm:prSet/>
      <dgm:spPr/>
      <dgm:t>
        <a:bodyPr/>
        <a:lstStyle/>
        <a:p>
          <a:endParaRPr lang="en-US"/>
        </a:p>
      </dgm:t>
    </dgm:pt>
    <dgm:pt modelId="{9D69D6DC-0BFE-4ACD-BA50-1FB56FE72638}">
      <dgm:prSet phldrT="[Text]"/>
      <dgm:spPr/>
      <dgm:t>
        <a:bodyPr/>
        <a:lstStyle/>
        <a:p>
          <a:r>
            <a:rPr lang="en-US" dirty="0" smtClean="0"/>
            <a:t>CITEC Re-Evaluation</a:t>
          </a:r>
          <a:endParaRPr lang="en-US" dirty="0"/>
        </a:p>
      </dgm:t>
    </dgm:pt>
    <dgm:pt modelId="{9BED69BB-4A4D-40C2-814B-811C8D5722E6}" type="parTrans" cxnId="{F9FE1A1D-BBD0-4361-BEF0-DB7E4E364881}">
      <dgm:prSet/>
      <dgm:spPr/>
      <dgm:t>
        <a:bodyPr/>
        <a:lstStyle/>
        <a:p>
          <a:endParaRPr lang="en-US"/>
        </a:p>
      </dgm:t>
    </dgm:pt>
    <dgm:pt modelId="{2E1DC8A2-931F-451B-AA9F-F1007DBA7F74}" type="sibTrans" cxnId="{F9FE1A1D-BBD0-4361-BEF0-DB7E4E364881}">
      <dgm:prSet/>
      <dgm:spPr/>
      <dgm:t>
        <a:bodyPr/>
        <a:lstStyle/>
        <a:p>
          <a:endParaRPr lang="en-US"/>
        </a:p>
      </dgm:t>
    </dgm:pt>
    <dgm:pt modelId="{F7F104C6-0929-4572-AF00-DE45910485FF}">
      <dgm:prSet/>
      <dgm:spPr/>
      <dgm:t>
        <a:bodyPr/>
        <a:lstStyle/>
        <a:p>
          <a:pPr algn="ctr"/>
          <a:r>
            <a:rPr lang="en-US" dirty="0" smtClean="0"/>
            <a:t>CMED Pricing Review</a:t>
          </a:r>
          <a:endParaRPr lang="en-US" dirty="0"/>
        </a:p>
      </dgm:t>
    </dgm:pt>
    <dgm:pt modelId="{D105537B-E27A-483E-A016-C0A995FF00D2}" type="parTrans" cxnId="{2FA9B1E4-2D42-4A19-99C5-5F9F84F745CD}">
      <dgm:prSet/>
      <dgm:spPr/>
      <dgm:t>
        <a:bodyPr/>
        <a:lstStyle/>
        <a:p>
          <a:endParaRPr lang="en-US"/>
        </a:p>
      </dgm:t>
    </dgm:pt>
    <dgm:pt modelId="{71610BAB-E360-45E7-A3C2-31695D9A12FF}" type="sibTrans" cxnId="{2FA9B1E4-2D42-4A19-99C5-5F9F84F745CD}">
      <dgm:prSet/>
      <dgm:spPr/>
      <dgm:t>
        <a:bodyPr/>
        <a:lstStyle/>
        <a:p>
          <a:endParaRPr lang="en-US"/>
        </a:p>
      </dgm:t>
    </dgm:pt>
    <dgm:pt modelId="{717C609C-6F15-40ED-A0FB-A7C477A0D87C}">
      <dgm:prSet phldrT="[Text]"/>
      <dgm:spPr/>
      <dgm:t>
        <a:bodyPr/>
        <a:lstStyle/>
        <a:p>
          <a:r>
            <a:rPr lang="en-US" dirty="0" smtClean="0"/>
            <a:t>CITEC Evaluation</a:t>
          </a:r>
          <a:endParaRPr lang="en-US" dirty="0"/>
        </a:p>
      </dgm:t>
    </dgm:pt>
    <dgm:pt modelId="{2ED5D39C-A4DC-4B99-A59D-3651E4556EA7}" type="parTrans" cxnId="{51008F09-7678-4518-94C9-5E4C67115C2D}">
      <dgm:prSet/>
      <dgm:spPr/>
      <dgm:t>
        <a:bodyPr/>
        <a:lstStyle/>
        <a:p>
          <a:endParaRPr lang="en-US"/>
        </a:p>
      </dgm:t>
    </dgm:pt>
    <dgm:pt modelId="{F7BF64F1-A21E-4C34-BD69-0BA89C37DFA3}" type="sibTrans" cxnId="{51008F09-7678-4518-94C9-5E4C67115C2D}">
      <dgm:prSet/>
      <dgm:spPr/>
      <dgm:t>
        <a:bodyPr/>
        <a:lstStyle/>
        <a:p>
          <a:endParaRPr lang="en-US"/>
        </a:p>
      </dgm:t>
    </dgm:pt>
    <dgm:pt modelId="{A6147CF2-1B06-4605-8928-B34F24A3FFA2}" type="pres">
      <dgm:prSet presAssocID="{9E9B9415-7882-4D29-BCEC-5C769058A721}" presName="CompostProcess" presStyleCnt="0">
        <dgm:presLayoutVars>
          <dgm:dir/>
          <dgm:resizeHandles val="exact"/>
        </dgm:presLayoutVars>
      </dgm:prSet>
      <dgm:spPr/>
    </dgm:pt>
    <dgm:pt modelId="{E43F4F93-40B1-4E4E-BD84-B49C6263659A}" type="pres">
      <dgm:prSet presAssocID="{9E9B9415-7882-4D29-BCEC-5C769058A721}" presName="arrow" presStyleLbl="bgShp" presStyleIdx="0" presStyleCnt="1"/>
      <dgm:spPr/>
    </dgm:pt>
    <dgm:pt modelId="{BECC5320-B5AB-4EAF-BF0B-9B933499D932}" type="pres">
      <dgm:prSet presAssocID="{9E9B9415-7882-4D29-BCEC-5C769058A721}" presName="linearProcess" presStyleCnt="0"/>
      <dgm:spPr/>
    </dgm:pt>
    <dgm:pt modelId="{B242C6DD-4636-4BA8-833E-A1C9395FA52F}" type="pres">
      <dgm:prSet presAssocID="{BBFAF14C-B061-447C-8655-E130A0F84FA0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4A1B-BA3A-419E-9980-8347CED49CE9}" type="pres">
      <dgm:prSet presAssocID="{AC8B2671-F7C8-4395-89A1-5380DC21A535}" presName="sibTrans" presStyleCnt="0"/>
      <dgm:spPr/>
    </dgm:pt>
    <dgm:pt modelId="{B14118F0-7D80-41A0-9E29-EB0E150495E1}" type="pres">
      <dgm:prSet presAssocID="{F7F104C6-0929-4572-AF00-DE45910485FF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78EA1-B6E1-4F0F-BAF4-D47625006D0A}" type="pres">
      <dgm:prSet presAssocID="{71610BAB-E360-45E7-A3C2-31695D9A12FF}" presName="sibTrans" presStyleCnt="0"/>
      <dgm:spPr/>
    </dgm:pt>
    <dgm:pt modelId="{F3149063-6582-4A8F-B444-8FD25A1EC10F}" type="pres">
      <dgm:prSet presAssocID="{1ACED189-ADE3-4297-981D-8E2CBA8DC907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18AC6-6CC1-4CC2-A891-ABC060DAD4E8}" type="pres">
      <dgm:prSet presAssocID="{90E4A123-3F71-4701-853A-DFA9839980C5}" presName="sibTrans" presStyleCnt="0"/>
      <dgm:spPr/>
    </dgm:pt>
    <dgm:pt modelId="{C043C572-A0CC-4AD4-B418-5F58C1430E56}" type="pres">
      <dgm:prSet presAssocID="{717C609C-6F15-40ED-A0FB-A7C477A0D87C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5124E-79E3-458C-BEEE-B62484FA0A13}" type="pres">
      <dgm:prSet presAssocID="{F7BF64F1-A21E-4C34-BD69-0BA89C37DFA3}" presName="sibTrans" presStyleCnt="0"/>
      <dgm:spPr/>
    </dgm:pt>
    <dgm:pt modelId="{26FDF0DC-BCE8-4C31-A812-6C73C47C2B52}" type="pres">
      <dgm:prSet presAssocID="{796AB725-44F4-47A5-8184-02968517E09B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78B5EA-62DC-4698-B6DD-65A1E2C2B087}" type="pres">
      <dgm:prSet presAssocID="{6C5453A1-3113-4200-826E-D7DC4F438047}" presName="sibTrans" presStyleCnt="0"/>
      <dgm:spPr/>
    </dgm:pt>
    <dgm:pt modelId="{6E00DC10-F19E-4B9C-9EF7-A0E050B8AC0C}" type="pres">
      <dgm:prSet presAssocID="{2AE96884-FF30-48ED-AD0B-C17935638117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ED7CB-5F61-4D32-B0AF-A8B07A0B1191}" type="pres">
      <dgm:prSet presAssocID="{381B9FB6-EF5E-4267-8E58-FA81A02B4F2B}" presName="sibTrans" presStyleCnt="0"/>
      <dgm:spPr/>
    </dgm:pt>
    <dgm:pt modelId="{943587A6-2A7F-404A-95F8-C6CB3A3C9FA1}" type="pres">
      <dgm:prSet presAssocID="{9D69D6DC-0BFE-4ACD-BA50-1FB56FE72638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454D48-5B43-44B3-9C31-C5D28D51B72A}" type="presOf" srcId="{9D69D6DC-0BFE-4ACD-BA50-1FB56FE72638}" destId="{943587A6-2A7F-404A-95F8-C6CB3A3C9FA1}" srcOrd="0" destOrd="0" presId="urn:microsoft.com/office/officeart/2005/8/layout/hProcess9"/>
    <dgm:cxn modelId="{2FA9B1E4-2D42-4A19-99C5-5F9F84F745CD}" srcId="{9E9B9415-7882-4D29-BCEC-5C769058A721}" destId="{F7F104C6-0929-4572-AF00-DE45910485FF}" srcOrd="1" destOrd="0" parTransId="{D105537B-E27A-483E-A016-C0A995FF00D2}" sibTransId="{71610BAB-E360-45E7-A3C2-31695D9A12FF}"/>
    <dgm:cxn modelId="{9E42CCFB-E75F-4429-8FD9-86B67BD58A35}" type="presOf" srcId="{1ACED189-ADE3-4297-981D-8E2CBA8DC907}" destId="{F3149063-6582-4A8F-B444-8FD25A1EC10F}" srcOrd="0" destOrd="0" presId="urn:microsoft.com/office/officeart/2005/8/layout/hProcess9"/>
    <dgm:cxn modelId="{6DCF6CB5-425C-4B80-8099-037E9A9D734E}" srcId="{9E9B9415-7882-4D29-BCEC-5C769058A721}" destId="{BBFAF14C-B061-447C-8655-E130A0F84FA0}" srcOrd="0" destOrd="0" parTransId="{7C7FDC69-34D8-491A-8A5A-CAC891031B1E}" sibTransId="{AC8B2671-F7C8-4395-89A1-5380DC21A535}"/>
    <dgm:cxn modelId="{7255BA65-FA0F-4535-9C97-A038BBBC8062}" srcId="{9E9B9415-7882-4D29-BCEC-5C769058A721}" destId="{2AE96884-FF30-48ED-AD0B-C17935638117}" srcOrd="5" destOrd="0" parTransId="{B9108249-11DF-4CEA-8A6A-8F829471F13B}" sibTransId="{381B9FB6-EF5E-4267-8E58-FA81A02B4F2B}"/>
    <dgm:cxn modelId="{20CF3C52-B591-4C98-8A74-AE92A444A27C}" type="presOf" srcId="{F7F104C6-0929-4572-AF00-DE45910485FF}" destId="{B14118F0-7D80-41A0-9E29-EB0E150495E1}" srcOrd="0" destOrd="0" presId="urn:microsoft.com/office/officeart/2005/8/layout/hProcess9"/>
    <dgm:cxn modelId="{51008F09-7678-4518-94C9-5E4C67115C2D}" srcId="{9E9B9415-7882-4D29-BCEC-5C769058A721}" destId="{717C609C-6F15-40ED-A0FB-A7C477A0D87C}" srcOrd="3" destOrd="0" parTransId="{2ED5D39C-A4DC-4B99-A59D-3651E4556EA7}" sibTransId="{F7BF64F1-A21E-4C34-BD69-0BA89C37DFA3}"/>
    <dgm:cxn modelId="{E1F899ED-AE10-4B7C-BDD3-7801487172D8}" type="presOf" srcId="{717C609C-6F15-40ED-A0FB-A7C477A0D87C}" destId="{C043C572-A0CC-4AD4-B418-5F58C1430E56}" srcOrd="0" destOrd="0" presId="urn:microsoft.com/office/officeart/2005/8/layout/hProcess9"/>
    <dgm:cxn modelId="{1DB677F4-1131-4FC6-A4B1-C9B55EF1AC63}" srcId="{9E9B9415-7882-4D29-BCEC-5C769058A721}" destId="{1ACED189-ADE3-4297-981D-8E2CBA8DC907}" srcOrd="2" destOrd="0" parTransId="{1962D33D-CD67-45CC-AF97-F33243767305}" sibTransId="{90E4A123-3F71-4701-853A-DFA9839980C5}"/>
    <dgm:cxn modelId="{073C65B2-B78D-4C68-AEE6-B4EB7185C0A2}" type="presOf" srcId="{2AE96884-FF30-48ED-AD0B-C17935638117}" destId="{6E00DC10-F19E-4B9C-9EF7-A0E050B8AC0C}" srcOrd="0" destOrd="0" presId="urn:microsoft.com/office/officeart/2005/8/layout/hProcess9"/>
    <dgm:cxn modelId="{F9FE1A1D-BBD0-4361-BEF0-DB7E4E364881}" srcId="{9E9B9415-7882-4D29-BCEC-5C769058A721}" destId="{9D69D6DC-0BFE-4ACD-BA50-1FB56FE72638}" srcOrd="6" destOrd="0" parTransId="{9BED69BB-4A4D-40C2-814B-811C8D5722E6}" sibTransId="{2E1DC8A2-931F-451B-AA9F-F1007DBA7F74}"/>
    <dgm:cxn modelId="{A3DB7533-2BA2-4ED0-8147-7A7F711E07C0}" type="presOf" srcId="{9E9B9415-7882-4D29-BCEC-5C769058A721}" destId="{A6147CF2-1B06-4605-8928-B34F24A3FFA2}" srcOrd="0" destOrd="0" presId="urn:microsoft.com/office/officeart/2005/8/layout/hProcess9"/>
    <dgm:cxn modelId="{B8917AE4-2D6B-485F-AA5D-4E0F67E57A16}" srcId="{9E9B9415-7882-4D29-BCEC-5C769058A721}" destId="{796AB725-44F4-47A5-8184-02968517E09B}" srcOrd="4" destOrd="0" parTransId="{1E56C2C4-2332-4A5D-BBC1-5A78EFCB8A06}" sibTransId="{6C5453A1-3113-4200-826E-D7DC4F438047}"/>
    <dgm:cxn modelId="{D49BF40D-D75A-471B-BDC0-6035A1B17BCE}" type="presOf" srcId="{BBFAF14C-B061-447C-8655-E130A0F84FA0}" destId="{B242C6DD-4636-4BA8-833E-A1C9395FA52F}" srcOrd="0" destOrd="0" presId="urn:microsoft.com/office/officeart/2005/8/layout/hProcess9"/>
    <dgm:cxn modelId="{62B21876-039D-4E8D-B5E4-381DBBF6F4AC}" type="presOf" srcId="{796AB725-44F4-47A5-8184-02968517E09B}" destId="{26FDF0DC-BCE8-4C31-A812-6C73C47C2B52}" srcOrd="0" destOrd="0" presId="urn:microsoft.com/office/officeart/2005/8/layout/hProcess9"/>
    <dgm:cxn modelId="{0E544171-4EBE-4759-8123-9F9086EA0423}" type="presParOf" srcId="{A6147CF2-1B06-4605-8928-B34F24A3FFA2}" destId="{E43F4F93-40B1-4E4E-BD84-B49C6263659A}" srcOrd="0" destOrd="0" presId="urn:microsoft.com/office/officeart/2005/8/layout/hProcess9"/>
    <dgm:cxn modelId="{2A8E3E08-E022-4A27-9297-10F41DB794A5}" type="presParOf" srcId="{A6147CF2-1B06-4605-8928-B34F24A3FFA2}" destId="{BECC5320-B5AB-4EAF-BF0B-9B933499D932}" srcOrd="1" destOrd="0" presId="urn:microsoft.com/office/officeart/2005/8/layout/hProcess9"/>
    <dgm:cxn modelId="{D5C9C1E4-487C-4F5B-856D-A87C542674A2}" type="presParOf" srcId="{BECC5320-B5AB-4EAF-BF0B-9B933499D932}" destId="{B242C6DD-4636-4BA8-833E-A1C9395FA52F}" srcOrd="0" destOrd="0" presId="urn:microsoft.com/office/officeart/2005/8/layout/hProcess9"/>
    <dgm:cxn modelId="{E845D454-53BB-4248-AFD3-D2C0FD0DE157}" type="presParOf" srcId="{BECC5320-B5AB-4EAF-BF0B-9B933499D932}" destId="{291D4A1B-BA3A-419E-9980-8347CED49CE9}" srcOrd="1" destOrd="0" presId="urn:microsoft.com/office/officeart/2005/8/layout/hProcess9"/>
    <dgm:cxn modelId="{2DDDCD79-95D6-49AF-8221-8FDEE7E8B0B0}" type="presParOf" srcId="{BECC5320-B5AB-4EAF-BF0B-9B933499D932}" destId="{B14118F0-7D80-41A0-9E29-EB0E150495E1}" srcOrd="2" destOrd="0" presId="urn:microsoft.com/office/officeart/2005/8/layout/hProcess9"/>
    <dgm:cxn modelId="{930BB163-A507-44B0-8B39-B68BA52CC6A9}" type="presParOf" srcId="{BECC5320-B5AB-4EAF-BF0B-9B933499D932}" destId="{A7678EA1-B6E1-4F0F-BAF4-D47625006D0A}" srcOrd="3" destOrd="0" presId="urn:microsoft.com/office/officeart/2005/8/layout/hProcess9"/>
    <dgm:cxn modelId="{9D25FCFD-A6C0-47FE-A33E-4C8C8ED5B44B}" type="presParOf" srcId="{BECC5320-B5AB-4EAF-BF0B-9B933499D932}" destId="{F3149063-6582-4A8F-B444-8FD25A1EC10F}" srcOrd="4" destOrd="0" presId="urn:microsoft.com/office/officeart/2005/8/layout/hProcess9"/>
    <dgm:cxn modelId="{E89FBF82-E82D-4165-80FA-0491F177FAF7}" type="presParOf" srcId="{BECC5320-B5AB-4EAF-BF0B-9B933499D932}" destId="{BDD18AC6-6CC1-4CC2-A891-ABC060DAD4E8}" srcOrd="5" destOrd="0" presId="urn:microsoft.com/office/officeart/2005/8/layout/hProcess9"/>
    <dgm:cxn modelId="{BE0892DB-B6BA-4448-AB86-40E81D8427F2}" type="presParOf" srcId="{BECC5320-B5AB-4EAF-BF0B-9B933499D932}" destId="{C043C572-A0CC-4AD4-B418-5F58C1430E56}" srcOrd="6" destOrd="0" presId="urn:microsoft.com/office/officeart/2005/8/layout/hProcess9"/>
    <dgm:cxn modelId="{ECF5F5A7-80A7-4CB3-9229-F90809008707}" type="presParOf" srcId="{BECC5320-B5AB-4EAF-BF0B-9B933499D932}" destId="{D1D5124E-79E3-458C-BEEE-B62484FA0A13}" srcOrd="7" destOrd="0" presId="urn:microsoft.com/office/officeart/2005/8/layout/hProcess9"/>
    <dgm:cxn modelId="{648BDFD6-0522-4410-84D6-AAB81AC76A06}" type="presParOf" srcId="{BECC5320-B5AB-4EAF-BF0B-9B933499D932}" destId="{26FDF0DC-BCE8-4C31-A812-6C73C47C2B52}" srcOrd="8" destOrd="0" presId="urn:microsoft.com/office/officeart/2005/8/layout/hProcess9"/>
    <dgm:cxn modelId="{ADC8297C-04F0-430B-ADE4-3524868852DE}" type="presParOf" srcId="{BECC5320-B5AB-4EAF-BF0B-9B933499D932}" destId="{0378B5EA-62DC-4698-B6DD-65A1E2C2B087}" srcOrd="9" destOrd="0" presId="urn:microsoft.com/office/officeart/2005/8/layout/hProcess9"/>
    <dgm:cxn modelId="{552AB501-684D-4C24-857D-CD3487C795FC}" type="presParOf" srcId="{BECC5320-B5AB-4EAF-BF0B-9B933499D932}" destId="{6E00DC10-F19E-4B9C-9EF7-A0E050B8AC0C}" srcOrd="10" destOrd="0" presId="urn:microsoft.com/office/officeart/2005/8/layout/hProcess9"/>
    <dgm:cxn modelId="{02859945-BDE9-4D12-953B-8568EE016407}" type="presParOf" srcId="{BECC5320-B5AB-4EAF-BF0B-9B933499D932}" destId="{59DED7CB-5F61-4D32-B0AF-A8B07A0B1191}" srcOrd="11" destOrd="0" presId="urn:microsoft.com/office/officeart/2005/8/layout/hProcess9"/>
    <dgm:cxn modelId="{F3F76012-F696-48BF-9443-BF3E2554F9B4}" type="presParOf" srcId="{BECC5320-B5AB-4EAF-BF0B-9B933499D932}" destId="{943587A6-2A7F-404A-95F8-C6CB3A3C9FA1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9B9415-7882-4D29-BCEC-5C769058A721}" type="doc">
      <dgm:prSet loTypeId="urn:microsoft.com/office/officeart/2005/8/layout/hProcess9" loCatId="process" qsTypeId="urn:microsoft.com/office/officeart/2005/8/quickstyle/simple1" qsCatId="simple" csTypeId="urn:microsoft.com/office/officeart/2005/8/colors/accent4_2" csCatId="accent4" phldr="1"/>
      <dgm:spPr/>
    </dgm:pt>
    <dgm:pt modelId="{BBFAF14C-B061-447C-8655-E130A0F84FA0}">
      <dgm:prSet phldrT="[Text]"/>
      <dgm:spPr/>
      <dgm:t>
        <a:bodyPr/>
        <a:lstStyle/>
        <a:p>
          <a:pPr algn="ctr"/>
          <a:r>
            <a:rPr lang="en-US" dirty="0" smtClean="0"/>
            <a:t>Regulatory Approval (TGA/ADEC)</a:t>
          </a:r>
          <a:endParaRPr lang="en-US" dirty="0"/>
        </a:p>
      </dgm:t>
    </dgm:pt>
    <dgm:pt modelId="{7C7FDC69-34D8-491A-8A5A-CAC891031B1E}" type="parTrans" cxnId="{6DCF6CB5-425C-4B80-8099-037E9A9D734E}">
      <dgm:prSet/>
      <dgm:spPr/>
      <dgm:t>
        <a:bodyPr/>
        <a:lstStyle/>
        <a:p>
          <a:endParaRPr lang="en-US"/>
        </a:p>
      </dgm:t>
    </dgm:pt>
    <dgm:pt modelId="{AC8B2671-F7C8-4395-89A1-5380DC21A535}" type="sibTrans" cxnId="{6DCF6CB5-425C-4B80-8099-037E9A9D734E}">
      <dgm:prSet/>
      <dgm:spPr/>
      <dgm:t>
        <a:bodyPr/>
        <a:lstStyle/>
        <a:p>
          <a:endParaRPr lang="en-US"/>
        </a:p>
      </dgm:t>
    </dgm:pt>
    <dgm:pt modelId="{1ACED189-ADE3-4297-981D-8E2CBA8DC907}">
      <dgm:prSet phldrT="[Text]"/>
      <dgm:spPr/>
      <dgm:t>
        <a:bodyPr/>
        <a:lstStyle/>
        <a:p>
          <a:r>
            <a:rPr lang="en-US" dirty="0" smtClean="0"/>
            <a:t>Market Entry</a:t>
          </a:r>
          <a:endParaRPr lang="en-US" dirty="0"/>
        </a:p>
      </dgm:t>
    </dgm:pt>
    <dgm:pt modelId="{1962D33D-CD67-45CC-AF97-F33243767305}" type="parTrans" cxnId="{1DB677F4-1131-4FC6-A4B1-C9B55EF1AC63}">
      <dgm:prSet/>
      <dgm:spPr/>
      <dgm:t>
        <a:bodyPr/>
        <a:lstStyle/>
        <a:p>
          <a:endParaRPr lang="en-US"/>
        </a:p>
      </dgm:t>
    </dgm:pt>
    <dgm:pt modelId="{90E4A123-3F71-4701-853A-DFA9839980C5}" type="sibTrans" cxnId="{1DB677F4-1131-4FC6-A4B1-C9B55EF1AC63}">
      <dgm:prSet/>
      <dgm:spPr/>
      <dgm:t>
        <a:bodyPr/>
        <a:lstStyle/>
        <a:p>
          <a:endParaRPr lang="en-US"/>
        </a:p>
      </dgm:t>
    </dgm:pt>
    <dgm:pt modelId="{796AB725-44F4-47A5-8184-02968517E09B}">
      <dgm:prSet phldrT="[Text]"/>
      <dgm:spPr/>
      <dgm:t>
        <a:bodyPr/>
        <a:lstStyle/>
        <a:p>
          <a:r>
            <a:rPr lang="en-US" dirty="0" smtClean="0"/>
            <a:t>PBPA Pricing Negotiation</a:t>
          </a:r>
          <a:endParaRPr lang="en-US" dirty="0"/>
        </a:p>
      </dgm:t>
    </dgm:pt>
    <dgm:pt modelId="{1E56C2C4-2332-4A5D-BBC1-5A78EFCB8A06}" type="parTrans" cxnId="{B8917AE4-2D6B-485F-AA5D-4E0F67E57A16}">
      <dgm:prSet/>
      <dgm:spPr/>
      <dgm:t>
        <a:bodyPr/>
        <a:lstStyle/>
        <a:p>
          <a:endParaRPr lang="en-US"/>
        </a:p>
      </dgm:t>
    </dgm:pt>
    <dgm:pt modelId="{6C5453A1-3113-4200-826E-D7DC4F438047}" type="sibTrans" cxnId="{B8917AE4-2D6B-485F-AA5D-4E0F67E57A16}">
      <dgm:prSet/>
      <dgm:spPr/>
      <dgm:t>
        <a:bodyPr/>
        <a:lstStyle/>
        <a:p>
          <a:endParaRPr lang="en-US"/>
        </a:p>
      </dgm:t>
    </dgm:pt>
    <dgm:pt modelId="{2AE96884-FF30-48ED-AD0B-C17935638117}">
      <dgm:prSet phldrT="[Text]"/>
      <dgm:spPr/>
      <dgm:t>
        <a:bodyPr/>
        <a:lstStyle/>
        <a:p>
          <a:r>
            <a:rPr lang="en-US" dirty="0" smtClean="0"/>
            <a:t>Dept. pf Health Decision (Inclusion in Benefit Scheme)</a:t>
          </a:r>
          <a:endParaRPr lang="en-US" dirty="0"/>
        </a:p>
      </dgm:t>
    </dgm:pt>
    <dgm:pt modelId="{B9108249-11DF-4CEA-8A6A-8F829471F13B}" type="parTrans" cxnId="{7255BA65-FA0F-4535-9C97-A038BBBC8062}">
      <dgm:prSet/>
      <dgm:spPr/>
      <dgm:t>
        <a:bodyPr/>
        <a:lstStyle/>
        <a:p>
          <a:endParaRPr lang="en-US"/>
        </a:p>
      </dgm:t>
    </dgm:pt>
    <dgm:pt modelId="{381B9FB6-EF5E-4267-8E58-FA81A02B4F2B}" type="sibTrans" cxnId="{7255BA65-FA0F-4535-9C97-A038BBBC8062}">
      <dgm:prSet/>
      <dgm:spPr/>
      <dgm:t>
        <a:bodyPr/>
        <a:lstStyle/>
        <a:p>
          <a:endParaRPr lang="en-US"/>
        </a:p>
      </dgm:t>
    </dgm:pt>
    <dgm:pt modelId="{9D69D6DC-0BFE-4ACD-BA50-1FB56FE72638}">
      <dgm:prSet phldrT="[Text]"/>
      <dgm:spPr/>
      <dgm:t>
        <a:bodyPr/>
        <a:lstStyle/>
        <a:p>
          <a:r>
            <a:rPr lang="en-US" dirty="0" smtClean="0"/>
            <a:t>PBAC Re-Evaluation</a:t>
          </a:r>
          <a:endParaRPr lang="en-US" dirty="0"/>
        </a:p>
      </dgm:t>
    </dgm:pt>
    <dgm:pt modelId="{9BED69BB-4A4D-40C2-814B-811C8D5722E6}" type="parTrans" cxnId="{F9FE1A1D-BBD0-4361-BEF0-DB7E4E364881}">
      <dgm:prSet/>
      <dgm:spPr/>
      <dgm:t>
        <a:bodyPr/>
        <a:lstStyle/>
        <a:p>
          <a:endParaRPr lang="en-US"/>
        </a:p>
      </dgm:t>
    </dgm:pt>
    <dgm:pt modelId="{2E1DC8A2-931F-451B-AA9F-F1007DBA7F74}" type="sibTrans" cxnId="{F9FE1A1D-BBD0-4361-BEF0-DB7E4E364881}">
      <dgm:prSet/>
      <dgm:spPr/>
      <dgm:t>
        <a:bodyPr/>
        <a:lstStyle/>
        <a:p>
          <a:endParaRPr lang="en-US"/>
        </a:p>
      </dgm:t>
    </dgm:pt>
    <dgm:pt modelId="{717C609C-6F15-40ED-A0FB-A7C477A0D87C}">
      <dgm:prSet phldrT="[Text]"/>
      <dgm:spPr/>
      <dgm:t>
        <a:bodyPr/>
        <a:lstStyle/>
        <a:p>
          <a:r>
            <a:rPr lang="en-US" dirty="0" smtClean="0"/>
            <a:t>PBAC Evaluation</a:t>
          </a:r>
          <a:endParaRPr lang="en-US" dirty="0"/>
        </a:p>
      </dgm:t>
    </dgm:pt>
    <dgm:pt modelId="{2ED5D39C-A4DC-4B99-A59D-3651E4556EA7}" type="parTrans" cxnId="{51008F09-7678-4518-94C9-5E4C67115C2D}">
      <dgm:prSet/>
      <dgm:spPr/>
      <dgm:t>
        <a:bodyPr/>
        <a:lstStyle/>
        <a:p>
          <a:endParaRPr lang="en-US"/>
        </a:p>
      </dgm:t>
    </dgm:pt>
    <dgm:pt modelId="{F7BF64F1-A21E-4C34-BD69-0BA89C37DFA3}" type="sibTrans" cxnId="{51008F09-7678-4518-94C9-5E4C67115C2D}">
      <dgm:prSet/>
      <dgm:spPr/>
      <dgm:t>
        <a:bodyPr/>
        <a:lstStyle/>
        <a:p>
          <a:endParaRPr lang="en-US"/>
        </a:p>
      </dgm:t>
    </dgm:pt>
    <dgm:pt modelId="{F7F104C6-0929-4572-AF00-DE45910485FF}">
      <dgm:prSet/>
      <dgm:spPr/>
      <dgm:t>
        <a:bodyPr/>
        <a:lstStyle/>
        <a:p>
          <a:pPr algn="ctr"/>
          <a:r>
            <a:rPr lang="en-US" dirty="0" smtClean="0"/>
            <a:t>Cabinet Approval</a:t>
          </a:r>
          <a:endParaRPr lang="en-US" dirty="0"/>
        </a:p>
      </dgm:t>
    </dgm:pt>
    <dgm:pt modelId="{71610BAB-E360-45E7-A3C2-31695D9A12FF}" type="sibTrans" cxnId="{2FA9B1E4-2D42-4A19-99C5-5F9F84F745CD}">
      <dgm:prSet/>
      <dgm:spPr/>
      <dgm:t>
        <a:bodyPr/>
        <a:lstStyle/>
        <a:p>
          <a:endParaRPr lang="en-US"/>
        </a:p>
      </dgm:t>
    </dgm:pt>
    <dgm:pt modelId="{D105537B-E27A-483E-A016-C0A995FF00D2}" type="parTrans" cxnId="{2FA9B1E4-2D42-4A19-99C5-5F9F84F745CD}">
      <dgm:prSet/>
      <dgm:spPr/>
      <dgm:t>
        <a:bodyPr/>
        <a:lstStyle/>
        <a:p>
          <a:endParaRPr lang="en-US"/>
        </a:p>
      </dgm:t>
    </dgm:pt>
    <dgm:pt modelId="{A6147CF2-1B06-4605-8928-B34F24A3FFA2}" type="pres">
      <dgm:prSet presAssocID="{9E9B9415-7882-4D29-BCEC-5C769058A721}" presName="CompostProcess" presStyleCnt="0">
        <dgm:presLayoutVars>
          <dgm:dir/>
          <dgm:resizeHandles val="exact"/>
        </dgm:presLayoutVars>
      </dgm:prSet>
      <dgm:spPr/>
    </dgm:pt>
    <dgm:pt modelId="{E43F4F93-40B1-4E4E-BD84-B49C6263659A}" type="pres">
      <dgm:prSet presAssocID="{9E9B9415-7882-4D29-BCEC-5C769058A721}" presName="arrow" presStyleLbl="bgShp" presStyleIdx="0" presStyleCnt="1" custScaleX="117647" custLinFactNeighborX="197" custLinFactNeighborY="-4469"/>
      <dgm:spPr/>
    </dgm:pt>
    <dgm:pt modelId="{BECC5320-B5AB-4EAF-BF0B-9B933499D932}" type="pres">
      <dgm:prSet presAssocID="{9E9B9415-7882-4D29-BCEC-5C769058A721}" presName="linearProcess" presStyleCnt="0"/>
      <dgm:spPr/>
    </dgm:pt>
    <dgm:pt modelId="{B242C6DD-4636-4BA8-833E-A1C9395FA52F}" type="pres">
      <dgm:prSet presAssocID="{BBFAF14C-B061-447C-8655-E130A0F84FA0}" presName="textNode" presStyleLbl="node1" presStyleIdx="0" presStyleCnt="7" custLinFactX="-6098" custLinFactNeighborX="-100000" custLinFactNeighborY="-68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4A1B-BA3A-419E-9980-8347CED49CE9}" type="pres">
      <dgm:prSet presAssocID="{AC8B2671-F7C8-4395-89A1-5380DC21A535}" presName="sibTrans" presStyleCnt="0"/>
      <dgm:spPr/>
    </dgm:pt>
    <dgm:pt modelId="{B14118F0-7D80-41A0-9E29-EB0E150495E1}" type="pres">
      <dgm:prSet presAssocID="{F7F104C6-0929-4572-AF00-DE45910485FF}" presName="textNode" presStyleLbl="node1" presStyleIdx="1" presStyleCnt="7" custScaleX="74002" custScaleY="59031" custLinFactX="169950" custLinFactNeighborX="200000" custLinFactNeighborY="-963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78EA1-B6E1-4F0F-BAF4-D47625006D0A}" type="pres">
      <dgm:prSet presAssocID="{71610BAB-E360-45E7-A3C2-31695D9A12FF}" presName="sibTrans" presStyleCnt="0"/>
      <dgm:spPr/>
    </dgm:pt>
    <dgm:pt modelId="{F3149063-6582-4A8F-B444-8FD25A1EC10F}" type="pres">
      <dgm:prSet presAssocID="{1ACED189-ADE3-4297-981D-8E2CBA8DC907}" presName="textNode" presStyleLbl="node1" presStyleIdx="2" presStyleCnt="7" custLinFactX="-87165" custLinFactNeighborX="-100000" custLinFactNeighborY="-74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18AC6-6CC1-4CC2-A891-ABC060DAD4E8}" type="pres">
      <dgm:prSet presAssocID="{90E4A123-3F71-4701-853A-DFA9839980C5}" presName="sibTrans" presStyleCnt="0"/>
      <dgm:spPr/>
    </dgm:pt>
    <dgm:pt modelId="{C043C572-A0CC-4AD4-B418-5F58C1430E56}" type="pres">
      <dgm:prSet presAssocID="{717C609C-6F15-40ED-A0FB-A7C477A0D87C}" presName="textNode" presStyleLbl="node1" presStyleIdx="3" presStyleCnt="7" custLinFactX="-86978" custLinFactNeighborX="-100000" custLinFactNeighborY="-84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5124E-79E3-458C-BEEE-B62484FA0A13}" type="pres">
      <dgm:prSet presAssocID="{F7BF64F1-A21E-4C34-BD69-0BA89C37DFA3}" presName="sibTrans" presStyleCnt="0"/>
      <dgm:spPr/>
    </dgm:pt>
    <dgm:pt modelId="{26FDF0DC-BCE8-4C31-A812-6C73C47C2B52}" type="pres">
      <dgm:prSet presAssocID="{796AB725-44F4-47A5-8184-02968517E09B}" presName="textNode" presStyleLbl="node1" presStyleIdx="4" presStyleCnt="7" custLinFactX="-84895" custLinFactNeighborX="-100000" custLinFactNeighborY="-46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78B5EA-62DC-4698-B6DD-65A1E2C2B087}" type="pres">
      <dgm:prSet presAssocID="{6C5453A1-3113-4200-826E-D7DC4F438047}" presName="sibTrans" presStyleCnt="0"/>
      <dgm:spPr/>
    </dgm:pt>
    <dgm:pt modelId="{6E00DC10-F19E-4B9C-9EF7-A0E050B8AC0C}" type="pres">
      <dgm:prSet presAssocID="{2AE96884-FF30-48ED-AD0B-C17935638117}" presName="textNode" presStyleLbl="node1" presStyleIdx="5" presStyleCnt="7" custLinFactX="-84299" custLinFactNeighborX="-100000" custLinFactNeighborY="-6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ED7CB-5F61-4D32-B0AF-A8B07A0B1191}" type="pres">
      <dgm:prSet presAssocID="{381B9FB6-EF5E-4267-8E58-FA81A02B4F2B}" presName="sibTrans" presStyleCnt="0"/>
      <dgm:spPr/>
    </dgm:pt>
    <dgm:pt modelId="{943587A6-2A7F-404A-95F8-C6CB3A3C9FA1}" type="pres">
      <dgm:prSet presAssocID="{9D69D6DC-0BFE-4ACD-BA50-1FB56FE72638}" presName="textNode" presStyleLbl="node1" presStyleIdx="6" presStyleCnt="7" custLinFactX="6265" custLinFactNeighborX="100000" custLinFactNeighborY="-67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1D40C8-8484-45BF-BB37-9D3AE48A7CF8}" type="presOf" srcId="{2AE96884-FF30-48ED-AD0B-C17935638117}" destId="{6E00DC10-F19E-4B9C-9EF7-A0E050B8AC0C}" srcOrd="0" destOrd="0" presId="urn:microsoft.com/office/officeart/2005/8/layout/hProcess9"/>
    <dgm:cxn modelId="{2FA9B1E4-2D42-4A19-99C5-5F9F84F745CD}" srcId="{9E9B9415-7882-4D29-BCEC-5C769058A721}" destId="{F7F104C6-0929-4572-AF00-DE45910485FF}" srcOrd="1" destOrd="0" parTransId="{D105537B-E27A-483E-A016-C0A995FF00D2}" sibTransId="{71610BAB-E360-45E7-A3C2-31695D9A12FF}"/>
    <dgm:cxn modelId="{9049DDE7-D530-4ABF-85B0-5884650150CE}" type="presOf" srcId="{9E9B9415-7882-4D29-BCEC-5C769058A721}" destId="{A6147CF2-1B06-4605-8928-B34F24A3FFA2}" srcOrd="0" destOrd="0" presId="urn:microsoft.com/office/officeart/2005/8/layout/hProcess9"/>
    <dgm:cxn modelId="{A3BF0E0E-3750-4054-A866-529077626D36}" type="presOf" srcId="{1ACED189-ADE3-4297-981D-8E2CBA8DC907}" destId="{F3149063-6582-4A8F-B444-8FD25A1EC10F}" srcOrd="0" destOrd="0" presId="urn:microsoft.com/office/officeart/2005/8/layout/hProcess9"/>
    <dgm:cxn modelId="{6DCF6CB5-425C-4B80-8099-037E9A9D734E}" srcId="{9E9B9415-7882-4D29-BCEC-5C769058A721}" destId="{BBFAF14C-B061-447C-8655-E130A0F84FA0}" srcOrd="0" destOrd="0" parTransId="{7C7FDC69-34D8-491A-8A5A-CAC891031B1E}" sibTransId="{AC8B2671-F7C8-4395-89A1-5380DC21A535}"/>
    <dgm:cxn modelId="{6FCE81F7-49D0-40FC-857B-FDD53631F743}" type="presOf" srcId="{717C609C-6F15-40ED-A0FB-A7C477A0D87C}" destId="{C043C572-A0CC-4AD4-B418-5F58C1430E56}" srcOrd="0" destOrd="0" presId="urn:microsoft.com/office/officeart/2005/8/layout/hProcess9"/>
    <dgm:cxn modelId="{92D7F4A3-C81D-487B-B41D-1F516D4E41C0}" type="presOf" srcId="{BBFAF14C-B061-447C-8655-E130A0F84FA0}" destId="{B242C6DD-4636-4BA8-833E-A1C9395FA52F}" srcOrd="0" destOrd="0" presId="urn:microsoft.com/office/officeart/2005/8/layout/hProcess9"/>
    <dgm:cxn modelId="{6C30134F-E71A-45ED-B918-59A4E067B229}" type="presOf" srcId="{9D69D6DC-0BFE-4ACD-BA50-1FB56FE72638}" destId="{943587A6-2A7F-404A-95F8-C6CB3A3C9FA1}" srcOrd="0" destOrd="0" presId="urn:microsoft.com/office/officeart/2005/8/layout/hProcess9"/>
    <dgm:cxn modelId="{7255BA65-FA0F-4535-9C97-A038BBBC8062}" srcId="{9E9B9415-7882-4D29-BCEC-5C769058A721}" destId="{2AE96884-FF30-48ED-AD0B-C17935638117}" srcOrd="5" destOrd="0" parTransId="{B9108249-11DF-4CEA-8A6A-8F829471F13B}" sibTransId="{381B9FB6-EF5E-4267-8E58-FA81A02B4F2B}"/>
    <dgm:cxn modelId="{51008F09-7678-4518-94C9-5E4C67115C2D}" srcId="{9E9B9415-7882-4D29-BCEC-5C769058A721}" destId="{717C609C-6F15-40ED-A0FB-A7C477A0D87C}" srcOrd="3" destOrd="0" parTransId="{2ED5D39C-A4DC-4B99-A59D-3651E4556EA7}" sibTransId="{F7BF64F1-A21E-4C34-BD69-0BA89C37DFA3}"/>
    <dgm:cxn modelId="{D18B714F-266E-4DA2-8F46-20A583598460}" type="presOf" srcId="{F7F104C6-0929-4572-AF00-DE45910485FF}" destId="{B14118F0-7D80-41A0-9E29-EB0E150495E1}" srcOrd="0" destOrd="0" presId="urn:microsoft.com/office/officeart/2005/8/layout/hProcess9"/>
    <dgm:cxn modelId="{1DB677F4-1131-4FC6-A4B1-C9B55EF1AC63}" srcId="{9E9B9415-7882-4D29-BCEC-5C769058A721}" destId="{1ACED189-ADE3-4297-981D-8E2CBA8DC907}" srcOrd="2" destOrd="0" parTransId="{1962D33D-CD67-45CC-AF97-F33243767305}" sibTransId="{90E4A123-3F71-4701-853A-DFA9839980C5}"/>
    <dgm:cxn modelId="{20C83CFB-4550-4654-89CB-20E3940E1142}" type="presOf" srcId="{796AB725-44F4-47A5-8184-02968517E09B}" destId="{26FDF0DC-BCE8-4C31-A812-6C73C47C2B52}" srcOrd="0" destOrd="0" presId="urn:microsoft.com/office/officeart/2005/8/layout/hProcess9"/>
    <dgm:cxn modelId="{F9FE1A1D-BBD0-4361-BEF0-DB7E4E364881}" srcId="{9E9B9415-7882-4D29-BCEC-5C769058A721}" destId="{9D69D6DC-0BFE-4ACD-BA50-1FB56FE72638}" srcOrd="6" destOrd="0" parTransId="{9BED69BB-4A4D-40C2-814B-811C8D5722E6}" sibTransId="{2E1DC8A2-931F-451B-AA9F-F1007DBA7F74}"/>
    <dgm:cxn modelId="{B8917AE4-2D6B-485F-AA5D-4E0F67E57A16}" srcId="{9E9B9415-7882-4D29-BCEC-5C769058A721}" destId="{796AB725-44F4-47A5-8184-02968517E09B}" srcOrd="4" destOrd="0" parTransId="{1E56C2C4-2332-4A5D-BBC1-5A78EFCB8A06}" sibTransId="{6C5453A1-3113-4200-826E-D7DC4F438047}"/>
    <dgm:cxn modelId="{DE7E1F36-F11B-41BC-82AF-2A215D4855CE}" type="presParOf" srcId="{A6147CF2-1B06-4605-8928-B34F24A3FFA2}" destId="{E43F4F93-40B1-4E4E-BD84-B49C6263659A}" srcOrd="0" destOrd="0" presId="urn:microsoft.com/office/officeart/2005/8/layout/hProcess9"/>
    <dgm:cxn modelId="{AD84E174-C36C-4469-9F19-B6848C8FB044}" type="presParOf" srcId="{A6147CF2-1B06-4605-8928-B34F24A3FFA2}" destId="{BECC5320-B5AB-4EAF-BF0B-9B933499D932}" srcOrd="1" destOrd="0" presId="urn:microsoft.com/office/officeart/2005/8/layout/hProcess9"/>
    <dgm:cxn modelId="{D0B62751-5C3D-4BE9-B6DA-29C93D3DA22E}" type="presParOf" srcId="{BECC5320-B5AB-4EAF-BF0B-9B933499D932}" destId="{B242C6DD-4636-4BA8-833E-A1C9395FA52F}" srcOrd="0" destOrd="0" presId="urn:microsoft.com/office/officeart/2005/8/layout/hProcess9"/>
    <dgm:cxn modelId="{02BF9ECA-12C1-4A95-80B8-6937BA08E36C}" type="presParOf" srcId="{BECC5320-B5AB-4EAF-BF0B-9B933499D932}" destId="{291D4A1B-BA3A-419E-9980-8347CED49CE9}" srcOrd="1" destOrd="0" presId="urn:microsoft.com/office/officeart/2005/8/layout/hProcess9"/>
    <dgm:cxn modelId="{8EF7ACDA-2254-4474-BA8F-9EB946C1FCD9}" type="presParOf" srcId="{BECC5320-B5AB-4EAF-BF0B-9B933499D932}" destId="{B14118F0-7D80-41A0-9E29-EB0E150495E1}" srcOrd="2" destOrd="0" presId="urn:microsoft.com/office/officeart/2005/8/layout/hProcess9"/>
    <dgm:cxn modelId="{F75E9903-4FA9-49D1-9347-380A4E40AE9A}" type="presParOf" srcId="{BECC5320-B5AB-4EAF-BF0B-9B933499D932}" destId="{A7678EA1-B6E1-4F0F-BAF4-D47625006D0A}" srcOrd="3" destOrd="0" presId="urn:microsoft.com/office/officeart/2005/8/layout/hProcess9"/>
    <dgm:cxn modelId="{30A3DE58-05F1-4BD9-A89F-EE4D47934FC3}" type="presParOf" srcId="{BECC5320-B5AB-4EAF-BF0B-9B933499D932}" destId="{F3149063-6582-4A8F-B444-8FD25A1EC10F}" srcOrd="4" destOrd="0" presId="urn:microsoft.com/office/officeart/2005/8/layout/hProcess9"/>
    <dgm:cxn modelId="{D874AACC-3B3E-4228-8219-06B6D48145E9}" type="presParOf" srcId="{BECC5320-B5AB-4EAF-BF0B-9B933499D932}" destId="{BDD18AC6-6CC1-4CC2-A891-ABC060DAD4E8}" srcOrd="5" destOrd="0" presId="urn:microsoft.com/office/officeart/2005/8/layout/hProcess9"/>
    <dgm:cxn modelId="{7CB03E7E-36DB-4C19-B73C-51FEF5A864B1}" type="presParOf" srcId="{BECC5320-B5AB-4EAF-BF0B-9B933499D932}" destId="{C043C572-A0CC-4AD4-B418-5F58C1430E56}" srcOrd="6" destOrd="0" presId="urn:microsoft.com/office/officeart/2005/8/layout/hProcess9"/>
    <dgm:cxn modelId="{E868AF0A-07CA-4E32-8929-3583F2342CF3}" type="presParOf" srcId="{BECC5320-B5AB-4EAF-BF0B-9B933499D932}" destId="{D1D5124E-79E3-458C-BEEE-B62484FA0A13}" srcOrd="7" destOrd="0" presId="urn:microsoft.com/office/officeart/2005/8/layout/hProcess9"/>
    <dgm:cxn modelId="{F25F4A4F-3E8D-4E8A-AF75-E1CFDDB1C0C0}" type="presParOf" srcId="{BECC5320-B5AB-4EAF-BF0B-9B933499D932}" destId="{26FDF0DC-BCE8-4C31-A812-6C73C47C2B52}" srcOrd="8" destOrd="0" presId="urn:microsoft.com/office/officeart/2005/8/layout/hProcess9"/>
    <dgm:cxn modelId="{7F39A13B-1EE6-4D91-B690-88B86B7B31B5}" type="presParOf" srcId="{BECC5320-B5AB-4EAF-BF0B-9B933499D932}" destId="{0378B5EA-62DC-4698-B6DD-65A1E2C2B087}" srcOrd="9" destOrd="0" presId="urn:microsoft.com/office/officeart/2005/8/layout/hProcess9"/>
    <dgm:cxn modelId="{E1A75035-89AD-4444-B537-4F2FCDA92DE2}" type="presParOf" srcId="{BECC5320-B5AB-4EAF-BF0B-9B933499D932}" destId="{6E00DC10-F19E-4B9C-9EF7-A0E050B8AC0C}" srcOrd="10" destOrd="0" presId="urn:microsoft.com/office/officeart/2005/8/layout/hProcess9"/>
    <dgm:cxn modelId="{8FC045AF-3A10-4AB6-8A48-2B4EA09B910B}" type="presParOf" srcId="{BECC5320-B5AB-4EAF-BF0B-9B933499D932}" destId="{59DED7CB-5F61-4D32-B0AF-A8B07A0B1191}" srcOrd="11" destOrd="0" presId="urn:microsoft.com/office/officeart/2005/8/layout/hProcess9"/>
    <dgm:cxn modelId="{A5A70175-F3BC-4E26-8C62-CE375694CB05}" type="presParOf" srcId="{BECC5320-B5AB-4EAF-BF0B-9B933499D932}" destId="{943587A6-2A7F-404A-95F8-C6CB3A3C9FA1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9B9415-7882-4D29-BCEC-5C769058A721}" type="doc">
      <dgm:prSet loTypeId="urn:microsoft.com/office/officeart/2005/8/layout/hProcess9" loCatId="process" qsTypeId="urn:microsoft.com/office/officeart/2005/8/quickstyle/simple1" qsCatId="simple" csTypeId="urn:microsoft.com/office/officeart/2005/8/colors/accent4_2" csCatId="accent4" phldr="1"/>
      <dgm:spPr/>
    </dgm:pt>
    <dgm:pt modelId="{BBFAF14C-B061-447C-8655-E130A0F84FA0}">
      <dgm:prSet phldrT="[Text]"/>
      <dgm:spPr/>
      <dgm:t>
        <a:bodyPr/>
        <a:lstStyle/>
        <a:p>
          <a:pPr algn="ctr"/>
          <a:r>
            <a:rPr lang="en-US" dirty="0" smtClean="0"/>
            <a:t>Regulatory Approval (EMA/</a:t>
          </a:r>
          <a:r>
            <a:rPr lang="en-US" dirty="0" err="1" smtClean="0"/>
            <a:t>BfArM</a:t>
          </a:r>
          <a:r>
            <a:rPr lang="en-US" dirty="0" smtClean="0"/>
            <a:t>)</a:t>
          </a:r>
          <a:endParaRPr lang="en-US" dirty="0"/>
        </a:p>
      </dgm:t>
    </dgm:pt>
    <dgm:pt modelId="{7C7FDC69-34D8-491A-8A5A-CAC891031B1E}" type="parTrans" cxnId="{6DCF6CB5-425C-4B80-8099-037E9A9D734E}">
      <dgm:prSet/>
      <dgm:spPr/>
      <dgm:t>
        <a:bodyPr/>
        <a:lstStyle/>
        <a:p>
          <a:endParaRPr lang="en-US"/>
        </a:p>
      </dgm:t>
    </dgm:pt>
    <dgm:pt modelId="{AC8B2671-F7C8-4395-89A1-5380DC21A535}" type="sibTrans" cxnId="{6DCF6CB5-425C-4B80-8099-037E9A9D734E}">
      <dgm:prSet/>
      <dgm:spPr/>
      <dgm:t>
        <a:bodyPr/>
        <a:lstStyle/>
        <a:p>
          <a:endParaRPr lang="en-US"/>
        </a:p>
      </dgm:t>
    </dgm:pt>
    <dgm:pt modelId="{1ACED189-ADE3-4297-981D-8E2CBA8DC907}">
      <dgm:prSet phldrT="[Text]"/>
      <dgm:spPr/>
      <dgm:t>
        <a:bodyPr/>
        <a:lstStyle/>
        <a:p>
          <a:r>
            <a:rPr lang="en-US" dirty="0" err="1" smtClean="0"/>
            <a:t>IQWiG</a:t>
          </a:r>
          <a:r>
            <a:rPr lang="en-US" dirty="0" smtClean="0"/>
            <a:t> Evaluation</a:t>
          </a:r>
          <a:endParaRPr lang="en-US" dirty="0"/>
        </a:p>
      </dgm:t>
    </dgm:pt>
    <dgm:pt modelId="{1962D33D-CD67-45CC-AF97-F33243767305}" type="parTrans" cxnId="{1DB677F4-1131-4FC6-A4B1-C9B55EF1AC63}">
      <dgm:prSet/>
      <dgm:spPr/>
      <dgm:t>
        <a:bodyPr/>
        <a:lstStyle/>
        <a:p>
          <a:endParaRPr lang="en-US"/>
        </a:p>
      </dgm:t>
    </dgm:pt>
    <dgm:pt modelId="{90E4A123-3F71-4701-853A-DFA9839980C5}" type="sibTrans" cxnId="{1DB677F4-1131-4FC6-A4B1-C9B55EF1AC63}">
      <dgm:prSet/>
      <dgm:spPr/>
      <dgm:t>
        <a:bodyPr/>
        <a:lstStyle/>
        <a:p>
          <a:endParaRPr lang="en-US"/>
        </a:p>
      </dgm:t>
    </dgm:pt>
    <dgm:pt modelId="{796AB725-44F4-47A5-8184-02968517E09B}">
      <dgm:prSet phldrT="[Text]"/>
      <dgm:spPr/>
      <dgm:t>
        <a:bodyPr/>
        <a:lstStyle/>
        <a:p>
          <a:r>
            <a:rPr lang="en-US" dirty="0" smtClean="0"/>
            <a:t>G-BA P&amp;R Decision</a:t>
          </a:r>
          <a:endParaRPr lang="en-US" dirty="0"/>
        </a:p>
      </dgm:t>
    </dgm:pt>
    <dgm:pt modelId="{1E56C2C4-2332-4A5D-BBC1-5A78EFCB8A06}" type="parTrans" cxnId="{B8917AE4-2D6B-485F-AA5D-4E0F67E57A16}">
      <dgm:prSet/>
      <dgm:spPr/>
      <dgm:t>
        <a:bodyPr/>
        <a:lstStyle/>
        <a:p>
          <a:endParaRPr lang="en-US"/>
        </a:p>
      </dgm:t>
    </dgm:pt>
    <dgm:pt modelId="{6C5453A1-3113-4200-826E-D7DC4F438047}" type="sibTrans" cxnId="{B8917AE4-2D6B-485F-AA5D-4E0F67E57A16}">
      <dgm:prSet/>
      <dgm:spPr/>
      <dgm:t>
        <a:bodyPr/>
        <a:lstStyle/>
        <a:p>
          <a:endParaRPr lang="en-US"/>
        </a:p>
      </dgm:t>
    </dgm:pt>
    <dgm:pt modelId="{2AE96884-FF30-48ED-AD0B-C17935638117}">
      <dgm:prSet phldrT="[Text]"/>
      <dgm:spPr/>
      <dgm:t>
        <a:bodyPr/>
        <a:lstStyle/>
        <a:p>
          <a:r>
            <a:rPr lang="en-US" dirty="0" smtClean="0"/>
            <a:t>Physician Usage</a:t>
          </a:r>
          <a:endParaRPr lang="en-US" dirty="0"/>
        </a:p>
      </dgm:t>
    </dgm:pt>
    <dgm:pt modelId="{B9108249-11DF-4CEA-8A6A-8F829471F13B}" type="parTrans" cxnId="{7255BA65-FA0F-4535-9C97-A038BBBC8062}">
      <dgm:prSet/>
      <dgm:spPr/>
      <dgm:t>
        <a:bodyPr/>
        <a:lstStyle/>
        <a:p>
          <a:endParaRPr lang="en-US"/>
        </a:p>
      </dgm:t>
    </dgm:pt>
    <dgm:pt modelId="{381B9FB6-EF5E-4267-8E58-FA81A02B4F2B}" type="sibTrans" cxnId="{7255BA65-FA0F-4535-9C97-A038BBBC8062}">
      <dgm:prSet/>
      <dgm:spPr/>
      <dgm:t>
        <a:bodyPr/>
        <a:lstStyle/>
        <a:p>
          <a:endParaRPr lang="en-US"/>
        </a:p>
      </dgm:t>
    </dgm:pt>
    <dgm:pt modelId="{9D69D6DC-0BFE-4ACD-BA50-1FB56FE72638}">
      <dgm:prSet phldrT="[Text]"/>
      <dgm:spPr/>
      <dgm:t>
        <a:bodyPr/>
        <a:lstStyle/>
        <a:p>
          <a:r>
            <a:rPr lang="en-US" dirty="0" err="1" smtClean="0"/>
            <a:t>IQWiG</a:t>
          </a:r>
          <a:r>
            <a:rPr lang="en-US" dirty="0" smtClean="0"/>
            <a:t> Re-Evaluation</a:t>
          </a:r>
          <a:endParaRPr lang="en-US" dirty="0"/>
        </a:p>
      </dgm:t>
    </dgm:pt>
    <dgm:pt modelId="{9BED69BB-4A4D-40C2-814B-811C8D5722E6}" type="parTrans" cxnId="{F9FE1A1D-BBD0-4361-BEF0-DB7E4E364881}">
      <dgm:prSet/>
      <dgm:spPr/>
      <dgm:t>
        <a:bodyPr/>
        <a:lstStyle/>
        <a:p>
          <a:endParaRPr lang="en-US"/>
        </a:p>
      </dgm:t>
    </dgm:pt>
    <dgm:pt modelId="{2E1DC8A2-931F-451B-AA9F-F1007DBA7F74}" type="sibTrans" cxnId="{F9FE1A1D-BBD0-4361-BEF0-DB7E4E364881}">
      <dgm:prSet/>
      <dgm:spPr/>
      <dgm:t>
        <a:bodyPr/>
        <a:lstStyle/>
        <a:p>
          <a:endParaRPr lang="en-US"/>
        </a:p>
      </dgm:t>
    </dgm:pt>
    <dgm:pt modelId="{F7F104C6-0929-4572-AF00-DE45910485FF}">
      <dgm:prSet/>
      <dgm:spPr/>
      <dgm:t>
        <a:bodyPr/>
        <a:lstStyle/>
        <a:p>
          <a:pPr algn="ctr"/>
          <a:r>
            <a:rPr lang="en-US" dirty="0" smtClean="0"/>
            <a:t>Manufacturer Price Decision</a:t>
          </a:r>
          <a:endParaRPr lang="en-US" dirty="0"/>
        </a:p>
      </dgm:t>
    </dgm:pt>
    <dgm:pt modelId="{D105537B-E27A-483E-A016-C0A995FF00D2}" type="parTrans" cxnId="{2FA9B1E4-2D42-4A19-99C5-5F9F84F745CD}">
      <dgm:prSet/>
      <dgm:spPr/>
      <dgm:t>
        <a:bodyPr/>
        <a:lstStyle/>
        <a:p>
          <a:endParaRPr lang="en-US"/>
        </a:p>
      </dgm:t>
    </dgm:pt>
    <dgm:pt modelId="{71610BAB-E360-45E7-A3C2-31695D9A12FF}" type="sibTrans" cxnId="{2FA9B1E4-2D42-4A19-99C5-5F9F84F745CD}">
      <dgm:prSet/>
      <dgm:spPr/>
      <dgm:t>
        <a:bodyPr/>
        <a:lstStyle/>
        <a:p>
          <a:endParaRPr lang="en-US"/>
        </a:p>
      </dgm:t>
    </dgm:pt>
    <dgm:pt modelId="{203DA5E8-CE59-475C-98E9-9EE45A0941F3}">
      <dgm:prSet phldrT="[Text]"/>
      <dgm:spPr/>
      <dgm:t>
        <a:bodyPr/>
        <a:lstStyle/>
        <a:p>
          <a:r>
            <a:rPr lang="en-US" dirty="0" smtClean="0"/>
            <a:t>G-BA Notification</a:t>
          </a:r>
          <a:endParaRPr lang="en-US" dirty="0"/>
        </a:p>
      </dgm:t>
    </dgm:pt>
    <dgm:pt modelId="{D5CA7DBD-1238-4678-BE97-61904530E5E3}" type="parTrans" cxnId="{F1AEB811-AE98-4E5C-83FF-090B9D14030D}">
      <dgm:prSet/>
      <dgm:spPr/>
      <dgm:t>
        <a:bodyPr/>
        <a:lstStyle/>
        <a:p>
          <a:endParaRPr lang="en-US"/>
        </a:p>
      </dgm:t>
    </dgm:pt>
    <dgm:pt modelId="{77EB2FD9-4A7B-43BF-9449-CE58EBF739D2}" type="sibTrans" cxnId="{F1AEB811-AE98-4E5C-83FF-090B9D14030D}">
      <dgm:prSet/>
      <dgm:spPr/>
      <dgm:t>
        <a:bodyPr/>
        <a:lstStyle/>
        <a:p>
          <a:endParaRPr lang="en-US"/>
        </a:p>
      </dgm:t>
    </dgm:pt>
    <dgm:pt modelId="{B3095B42-7A98-42FE-AF68-FF7F1A218005}">
      <dgm:prSet phldrT="[Text]"/>
      <dgm:spPr/>
      <dgm:t>
        <a:bodyPr/>
        <a:lstStyle/>
        <a:p>
          <a:r>
            <a:rPr lang="en-US" dirty="0" err="1" smtClean="0"/>
            <a:t>Krankenkassen</a:t>
          </a:r>
          <a:r>
            <a:rPr lang="en-US" dirty="0" smtClean="0"/>
            <a:t> Funding and Physician Usage</a:t>
          </a:r>
          <a:endParaRPr lang="en-US" dirty="0"/>
        </a:p>
      </dgm:t>
    </dgm:pt>
    <dgm:pt modelId="{B3E41B0E-1325-469A-B598-0371778CCF24}" type="parTrans" cxnId="{7C7F06B2-38A8-4710-9E1D-457379D699C6}">
      <dgm:prSet/>
      <dgm:spPr/>
      <dgm:t>
        <a:bodyPr/>
        <a:lstStyle/>
        <a:p>
          <a:endParaRPr lang="en-US"/>
        </a:p>
      </dgm:t>
    </dgm:pt>
    <dgm:pt modelId="{E15DBD32-154D-48F6-9405-D00B68E617B1}" type="sibTrans" cxnId="{7C7F06B2-38A8-4710-9E1D-457379D699C6}">
      <dgm:prSet/>
      <dgm:spPr/>
      <dgm:t>
        <a:bodyPr/>
        <a:lstStyle/>
        <a:p>
          <a:endParaRPr lang="en-US"/>
        </a:p>
      </dgm:t>
    </dgm:pt>
    <dgm:pt modelId="{A573B3F1-3457-4EA7-BDFE-FD9515C562D2}">
      <dgm:prSet phldrT="[Text]"/>
      <dgm:spPr/>
      <dgm:t>
        <a:bodyPr/>
        <a:lstStyle/>
        <a:p>
          <a:r>
            <a:rPr lang="en-US" dirty="0" smtClean="0"/>
            <a:t>G-BA referral to </a:t>
          </a:r>
          <a:r>
            <a:rPr lang="en-US" dirty="0" err="1" smtClean="0"/>
            <a:t>IQWiG</a:t>
          </a:r>
          <a:endParaRPr lang="en-US" dirty="0"/>
        </a:p>
      </dgm:t>
    </dgm:pt>
    <dgm:pt modelId="{EC00267D-4A46-4ACC-BDD7-E52DB2B27E63}" type="parTrans" cxnId="{E4BCCA96-257C-44FA-802A-78DC45C981E3}">
      <dgm:prSet/>
      <dgm:spPr/>
      <dgm:t>
        <a:bodyPr/>
        <a:lstStyle/>
        <a:p>
          <a:endParaRPr lang="en-US"/>
        </a:p>
      </dgm:t>
    </dgm:pt>
    <dgm:pt modelId="{3ADBCAEB-03F8-4124-8367-E60376501A70}" type="sibTrans" cxnId="{E4BCCA96-257C-44FA-802A-78DC45C981E3}">
      <dgm:prSet/>
      <dgm:spPr/>
      <dgm:t>
        <a:bodyPr/>
        <a:lstStyle/>
        <a:p>
          <a:endParaRPr lang="en-US"/>
        </a:p>
      </dgm:t>
    </dgm:pt>
    <dgm:pt modelId="{61BEB489-ACD2-42BD-A0F5-02F75B0831ED}">
      <dgm:prSet phldrT="[Text]"/>
      <dgm:spPr/>
      <dgm:t>
        <a:bodyPr/>
        <a:lstStyle/>
        <a:p>
          <a:r>
            <a:rPr lang="en-US" dirty="0" smtClean="0"/>
            <a:t>Change in </a:t>
          </a:r>
          <a:r>
            <a:rPr lang="en-US" dirty="0" err="1" smtClean="0"/>
            <a:t>Krankenkassen</a:t>
          </a:r>
          <a:r>
            <a:rPr lang="en-US" dirty="0" smtClean="0"/>
            <a:t> Funding</a:t>
          </a:r>
          <a:endParaRPr lang="en-US" dirty="0"/>
        </a:p>
      </dgm:t>
    </dgm:pt>
    <dgm:pt modelId="{C287B4C0-2253-4C5B-950D-12E08ED1AFBE}" type="parTrans" cxnId="{E2A810DA-183D-4EEE-B619-042826E15909}">
      <dgm:prSet/>
      <dgm:spPr/>
      <dgm:t>
        <a:bodyPr/>
        <a:lstStyle/>
        <a:p>
          <a:endParaRPr lang="en-US"/>
        </a:p>
      </dgm:t>
    </dgm:pt>
    <dgm:pt modelId="{0C679E87-61D5-4909-9321-5A9DEE89E650}" type="sibTrans" cxnId="{E2A810DA-183D-4EEE-B619-042826E15909}">
      <dgm:prSet/>
      <dgm:spPr/>
      <dgm:t>
        <a:bodyPr/>
        <a:lstStyle/>
        <a:p>
          <a:endParaRPr lang="en-US"/>
        </a:p>
      </dgm:t>
    </dgm:pt>
    <dgm:pt modelId="{A6147CF2-1B06-4605-8928-B34F24A3FFA2}" type="pres">
      <dgm:prSet presAssocID="{9E9B9415-7882-4D29-BCEC-5C769058A721}" presName="CompostProcess" presStyleCnt="0">
        <dgm:presLayoutVars>
          <dgm:dir/>
          <dgm:resizeHandles val="exact"/>
        </dgm:presLayoutVars>
      </dgm:prSet>
      <dgm:spPr/>
    </dgm:pt>
    <dgm:pt modelId="{E43F4F93-40B1-4E4E-BD84-B49C6263659A}" type="pres">
      <dgm:prSet presAssocID="{9E9B9415-7882-4D29-BCEC-5C769058A721}" presName="arrow" presStyleLbl="bgShp" presStyleIdx="0" presStyleCnt="1"/>
      <dgm:spPr/>
    </dgm:pt>
    <dgm:pt modelId="{BECC5320-B5AB-4EAF-BF0B-9B933499D932}" type="pres">
      <dgm:prSet presAssocID="{9E9B9415-7882-4D29-BCEC-5C769058A721}" presName="linearProcess" presStyleCnt="0"/>
      <dgm:spPr/>
    </dgm:pt>
    <dgm:pt modelId="{B242C6DD-4636-4BA8-833E-A1C9395FA52F}" type="pres">
      <dgm:prSet presAssocID="{BBFAF14C-B061-447C-8655-E130A0F84FA0}" presName="text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4A1B-BA3A-419E-9980-8347CED49CE9}" type="pres">
      <dgm:prSet presAssocID="{AC8B2671-F7C8-4395-89A1-5380DC21A535}" presName="sibTrans" presStyleCnt="0"/>
      <dgm:spPr/>
    </dgm:pt>
    <dgm:pt modelId="{B14118F0-7D80-41A0-9E29-EB0E150495E1}" type="pres">
      <dgm:prSet presAssocID="{F7F104C6-0929-4572-AF00-DE45910485FF}" presName="text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78EA1-B6E1-4F0F-BAF4-D47625006D0A}" type="pres">
      <dgm:prSet presAssocID="{71610BAB-E360-45E7-A3C2-31695D9A12FF}" presName="sibTrans" presStyleCnt="0"/>
      <dgm:spPr/>
    </dgm:pt>
    <dgm:pt modelId="{83C24001-FC62-4B7D-A41C-A5282384C1C1}" type="pres">
      <dgm:prSet presAssocID="{203DA5E8-CE59-475C-98E9-9EE45A0941F3}" presName="text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E78367-B25B-4C5A-9773-D0DA555F13A8}" type="pres">
      <dgm:prSet presAssocID="{77EB2FD9-4A7B-43BF-9449-CE58EBF739D2}" presName="sibTrans" presStyleCnt="0"/>
      <dgm:spPr/>
    </dgm:pt>
    <dgm:pt modelId="{553E291F-C10A-4969-A13F-3FB0170180E9}" type="pres">
      <dgm:prSet presAssocID="{B3095B42-7A98-42FE-AF68-FF7F1A218005}" presName="text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61FDA-4AB7-43C5-8ECF-866315788B11}" type="pres">
      <dgm:prSet presAssocID="{E15DBD32-154D-48F6-9405-D00B68E617B1}" presName="sibTrans" presStyleCnt="0"/>
      <dgm:spPr/>
    </dgm:pt>
    <dgm:pt modelId="{E818B42E-19CF-40CF-AACF-A97E1555755B}" type="pres">
      <dgm:prSet presAssocID="{A573B3F1-3457-4EA7-BDFE-FD9515C562D2}" presName="text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4816C9-5E48-476B-A199-991F9FEB6DA4}" type="pres">
      <dgm:prSet presAssocID="{3ADBCAEB-03F8-4124-8367-E60376501A70}" presName="sibTrans" presStyleCnt="0"/>
      <dgm:spPr/>
    </dgm:pt>
    <dgm:pt modelId="{F3149063-6582-4A8F-B444-8FD25A1EC10F}" type="pres">
      <dgm:prSet presAssocID="{1ACED189-ADE3-4297-981D-8E2CBA8DC907}" presName="text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18AC6-6CC1-4CC2-A891-ABC060DAD4E8}" type="pres">
      <dgm:prSet presAssocID="{90E4A123-3F71-4701-853A-DFA9839980C5}" presName="sibTrans" presStyleCnt="0"/>
      <dgm:spPr/>
    </dgm:pt>
    <dgm:pt modelId="{26FDF0DC-BCE8-4C31-A812-6C73C47C2B52}" type="pres">
      <dgm:prSet presAssocID="{796AB725-44F4-47A5-8184-02968517E09B}" presName="text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78B5EA-62DC-4698-B6DD-65A1E2C2B087}" type="pres">
      <dgm:prSet presAssocID="{6C5453A1-3113-4200-826E-D7DC4F438047}" presName="sibTrans" presStyleCnt="0"/>
      <dgm:spPr/>
    </dgm:pt>
    <dgm:pt modelId="{741B1601-EC74-4FA4-9B38-BC0DCC9D22CC}" type="pres">
      <dgm:prSet presAssocID="{61BEB489-ACD2-42BD-A0F5-02F75B0831ED}" presName="text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733E2-225A-45DE-AC9B-AD8BF1118526}" type="pres">
      <dgm:prSet presAssocID="{0C679E87-61D5-4909-9321-5A9DEE89E650}" presName="sibTrans" presStyleCnt="0"/>
      <dgm:spPr/>
    </dgm:pt>
    <dgm:pt modelId="{6E00DC10-F19E-4B9C-9EF7-A0E050B8AC0C}" type="pres">
      <dgm:prSet presAssocID="{2AE96884-FF30-48ED-AD0B-C17935638117}" presName="text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ED7CB-5F61-4D32-B0AF-A8B07A0B1191}" type="pres">
      <dgm:prSet presAssocID="{381B9FB6-EF5E-4267-8E58-FA81A02B4F2B}" presName="sibTrans" presStyleCnt="0"/>
      <dgm:spPr/>
    </dgm:pt>
    <dgm:pt modelId="{943587A6-2A7F-404A-95F8-C6CB3A3C9FA1}" type="pres">
      <dgm:prSet presAssocID="{9D69D6DC-0BFE-4ACD-BA50-1FB56FE72638}" presName="text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E428B7-C98E-4283-905E-E8922B692551}" type="presOf" srcId="{9E9B9415-7882-4D29-BCEC-5C769058A721}" destId="{A6147CF2-1B06-4605-8928-B34F24A3FFA2}" srcOrd="0" destOrd="0" presId="urn:microsoft.com/office/officeart/2005/8/layout/hProcess9"/>
    <dgm:cxn modelId="{2FA9B1E4-2D42-4A19-99C5-5F9F84F745CD}" srcId="{9E9B9415-7882-4D29-BCEC-5C769058A721}" destId="{F7F104C6-0929-4572-AF00-DE45910485FF}" srcOrd="1" destOrd="0" parTransId="{D105537B-E27A-483E-A016-C0A995FF00D2}" sibTransId="{71610BAB-E360-45E7-A3C2-31695D9A12FF}"/>
    <dgm:cxn modelId="{BC9BB07A-C4B2-4821-A3EF-C4A080917C01}" type="presOf" srcId="{796AB725-44F4-47A5-8184-02968517E09B}" destId="{26FDF0DC-BCE8-4C31-A812-6C73C47C2B52}" srcOrd="0" destOrd="0" presId="urn:microsoft.com/office/officeart/2005/8/layout/hProcess9"/>
    <dgm:cxn modelId="{6DCF6CB5-425C-4B80-8099-037E9A9D734E}" srcId="{9E9B9415-7882-4D29-BCEC-5C769058A721}" destId="{BBFAF14C-B061-447C-8655-E130A0F84FA0}" srcOrd="0" destOrd="0" parTransId="{7C7FDC69-34D8-491A-8A5A-CAC891031B1E}" sibTransId="{AC8B2671-F7C8-4395-89A1-5380DC21A535}"/>
    <dgm:cxn modelId="{E4BCCA96-257C-44FA-802A-78DC45C981E3}" srcId="{9E9B9415-7882-4D29-BCEC-5C769058A721}" destId="{A573B3F1-3457-4EA7-BDFE-FD9515C562D2}" srcOrd="4" destOrd="0" parTransId="{EC00267D-4A46-4ACC-BDD7-E52DB2B27E63}" sibTransId="{3ADBCAEB-03F8-4124-8367-E60376501A70}"/>
    <dgm:cxn modelId="{F1AEB811-AE98-4E5C-83FF-090B9D14030D}" srcId="{9E9B9415-7882-4D29-BCEC-5C769058A721}" destId="{203DA5E8-CE59-475C-98E9-9EE45A0941F3}" srcOrd="2" destOrd="0" parTransId="{D5CA7DBD-1238-4678-BE97-61904530E5E3}" sibTransId="{77EB2FD9-4A7B-43BF-9449-CE58EBF739D2}"/>
    <dgm:cxn modelId="{4AF7C96A-78F9-47A3-BE77-33B76764811C}" type="presOf" srcId="{A573B3F1-3457-4EA7-BDFE-FD9515C562D2}" destId="{E818B42E-19CF-40CF-AACF-A97E1555755B}" srcOrd="0" destOrd="0" presId="urn:microsoft.com/office/officeart/2005/8/layout/hProcess9"/>
    <dgm:cxn modelId="{7255BA65-FA0F-4535-9C97-A038BBBC8062}" srcId="{9E9B9415-7882-4D29-BCEC-5C769058A721}" destId="{2AE96884-FF30-48ED-AD0B-C17935638117}" srcOrd="8" destOrd="0" parTransId="{B9108249-11DF-4CEA-8A6A-8F829471F13B}" sibTransId="{381B9FB6-EF5E-4267-8E58-FA81A02B4F2B}"/>
    <dgm:cxn modelId="{D1D2164D-E73D-432C-BBFE-F9D4C3576E79}" type="presOf" srcId="{203DA5E8-CE59-475C-98E9-9EE45A0941F3}" destId="{83C24001-FC62-4B7D-A41C-A5282384C1C1}" srcOrd="0" destOrd="0" presId="urn:microsoft.com/office/officeart/2005/8/layout/hProcess9"/>
    <dgm:cxn modelId="{B4B1D770-D77A-449A-A47A-F7B070B63277}" type="presOf" srcId="{BBFAF14C-B061-447C-8655-E130A0F84FA0}" destId="{B242C6DD-4636-4BA8-833E-A1C9395FA52F}" srcOrd="0" destOrd="0" presId="urn:microsoft.com/office/officeart/2005/8/layout/hProcess9"/>
    <dgm:cxn modelId="{7C7F06B2-38A8-4710-9E1D-457379D699C6}" srcId="{9E9B9415-7882-4D29-BCEC-5C769058A721}" destId="{B3095B42-7A98-42FE-AF68-FF7F1A218005}" srcOrd="3" destOrd="0" parTransId="{B3E41B0E-1325-469A-B598-0371778CCF24}" sibTransId="{E15DBD32-154D-48F6-9405-D00B68E617B1}"/>
    <dgm:cxn modelId="{E8DD8A1B-CC3C-4609-B4AD-1EF97EDBB6D7}" type="presOf" srcId="{1ACED189-ADE3-4297-981D-8E2CBA8DC907}" destId="{F3149063-6582-4A8F-B444-8FD25A1EC10F}" srcOrd="0" destOrd="0" presId="urn:microsoft.com/office/officeart/2005/8/layout/hProcess9"/>
    <dgm:cxn modelId="{25433371-32BD-47A0-BEA3-8B5C530C631C}" type="presOf" srcId="{9D69D6DC-0BFE-4ACD-BA50-1FB56FE72638}" destId="{943587A6-2A7F-404A-95F8-C6CB3A3C9FA1}" srcOrd="0" destOrd="0" presId="urn:microsoft.com/office/officeart/2005/8/layout/hProcess9"/>
    <dgm:cxn modelId="{1DB677F4-1131-4FC6-A4B1-C9B55EF1AC63}" srcId="{9E9B9415-7882-4D29-BCEC-5C769058A721}" destId="{1ACED189-ADE3-4297-981D-8E2CBA8DC907}" srcOrd="5" destOrd="0" parTransId="{1962D33D-CD67-45CC-AF97-F33243767305}" sibTransId="{90E4A123-3F71-4701-853A-DFA9839980C5}"/>
    <dgm:cxn modelId="{5230EA66-DBFC-408D-8139-9C8E89E905F4}" type="presOf" srcId="{B3095B42-7A98-42FE-AF68-FF7F1A218005}" destId="{553E291F-C10A-4969-A13F-3FB0170180E9}" srcOrd="0" destOrd="0" presId="urn:microsoft.com/office/officeart/2005/8/layout/hProcess9"/>
    <dgm:cxn modelId="{F9FE1A1D-BBD0-4361-BEF0-DB7E4E364881}" srcId="{9E9B9415-7882-4D29-BCEC-5C769058A721}" destId="{9D69D6DC-0BFE-4ACD-BA50-1FB56FE72638}" srcOrd="9" destOrd="0" parTransId="{9BED69BB-4A4D-40C2-814B-811C8D5722E6}" sibTransId="{2E1DC8A2-931F-451B-AA9F-F1007DBA7F74}"/>
    <dgm:cxn modelId="{254E8C29-8BE8-4520-AA1F-4A451103CC20}" type="presOf" srcId="{61BEB489-ACD2-42BD-A0F5-02F75B0831ED}" destId="{741B1601-EC74-4FA4-9B38-BC0DCC9D22CC}" srcOrd="0" destOrd="0" presId="urn:microsoft.com/office/officeart/2005/8/layout/hProcess9"/>
    <dgm:cxn modelId="{B8917AE4-2D6B-485F-AA5D-4E0F67E57A16}" srcId="{9E9B9415-7882-4D29-BCEC-5C769058A721}" destId="{796AB725-44F4-47A5-8184-02968517E09B}" srcOrd="6" destOrd="0" parTransId="{1E56C2C4-2332-4A5D-BBC1-5A78EFCB8A06}" sibTransId="{6C5453A1-3113-4200-826E-D7DC4F438047}"/>
    <dgm:cxn modelId="{E2A810DA-183D-4EEE-B619-042826E15909}" srcId="{9E9B9415-7882-4D29-BCEC-5C769058A721}" destId="{61BEB489-ACD2-42BD-A0F5-02F75B0831ED}" srcOrd="7" destOrd="0" parTransId="{C287B4C0-2253-4C5B-950D-12E08ED1AFBE}" sibTransId="{0C679E87-61D5-4909-9321-5A9DEE89E650}"/>
    <dgm:cxn modelId="{8C1E3370-A324-4ADD-AAC5-4C86DB849871}" type="presOf" srcId="{F7F104C6-0929-4572-AF00-DE45910485FF}" destId="{B14118F0-7D80-41A0-9E29-EB0E150495E1}" srcOrd="0" destOrd="0" presId="urn:microsoft.com/office/officeart/2005/8/layout/hProcess9"/>
    <dgm:cxn modelId="{2741726B-1091-4E97-8D73-73AD73677754}" type="presOf" srcId="{2AE96884-FF30-48ED-AD0B-C17935638117}" destId="{6E00DC10-F19E-4B9C-9EF7-A0E050B8AC0C}" srcOrd="0" destOrd="0" presId="urn:microsoft.com/office/officeart/2005/8/layout/hProcess9"/>
    <dgm:cxn modelId="{D0CCA66C-1B64-4707-A1C3-D2F2A4C8DBA3}" type="presParOf" srcId="{A6147CF2-1B06-4605-8928-B34F24A3FFA2}" destId="{E43F4F93-40B1-4E4E-BD84-B49C6263659A}" srcOrd="0" destOrd="0" presId="urn:microsoft.com/office/officeart/2005/8/layout/hProcess9"/>
    <dgm:cxn modelId="{BEDEDA2E-A7F7-41B1-9881-DB2A6DACBAFE}" type="presParOf" srcId="{A6147CF2-1B06-4605-8928-B34F24A3FFA2}" destId="{BECC5320-B5AB-4EAF-BF0B-9B933499D932}" srcOrd="1" destOrd="0" presId="urn:microsoft.com/office/officeart/2005/8/layout/hProcess9"/>
    <dgm:cxn modelId="{D45D7BF1-99BD-4C1E-9109-56F0B4483E49}" type="presParOf" srcId="{BECC5320-B5AB-4EAF-BF0B-9B933499D932}" destId="{B242C6DD-4636-4BA8-833E-A1C9395FA52F}" srcOrd="0" destOrd="0" presId="urn:microsoft.com/office/officeart/2005/8/layout/hProcess9"/>
    <dgm:cxn modelId="{9CDCB910-4E91-440F-84D3-8D47A0B52B8F}" type="presParOf" srcId="{BECC5320-B5AB-4EAF-BF0B-9B933499D932}" destId="{291D4A1B-BA3A-419E-9980-8347CED49CE9}" srcOrd="1" destOrd="0" presId="urn:microsoft.com/office/officeart/2005/8/layout/hProcess9"/>
    <dgm:cxn modelId="{B3163754-540C-4C53-AAB7-5FB421E80572}" type="presParOf" srcId="{BECC5320-B5AB-4EAF-BF0B-9B933499D932}" destId="{B14118F0-7D80-41A0-9E29-EB0E150495E1}" srcOrd="2" destOrd="0" presId="urn:microsoft.com/office/officeart/2005/8/layout/hProcess9"/>
    <dgm:cxn modelId="{A2B366AA-DD4C-476A-9E69-F4A2CD1A97A2}" type="presParOf" srcId="{BECC5320-B5AB-4EAF-BF0B-9B933499D932}" destId="{A7678EA1-B6E1-4F0F-BAF4-D47625006D0A}" srcOrd="3" destOrd="0" presId="urn:microsoft.com/office/officeart/2005/8/layout/hProcess9"/>
    <dgm:cxn modelId="{1239824F-3B16-4DA7-A228-9F3058CB0895}" type="presParOf" srcId="{BECC5320-B5AB-4EAF-BF0B-9B933499D932}" destId="{83C24001-FC62-4B7D-A41C-A5282384C1C1}" srcOrd="4" destOrd="0" presId="urn:microsoft.com/office/officeart/2005/8/layout/hProcess9"/>
    <dgm:cxn modelId="{1627379A-27BF-48E1-85DE-A3481E52DB94}" type="presParOf" srcId="{BECC5320-B5AB-4EAF-BF0B-9B933499D932}" destId="{13E78367-B25B-4C5A-9773-D0DA555F13A8}" srcOrd="5" destOrd="0" presId="urn:microsoft.com/office/officeart/2005/8/layout/hProcess9"/>
    <dgm:cxn modelId="{D2713A68-6D88-4C1C-BFC4-1B72F90D40B1}" type="presParOf" srcId="{BECC5320-B5AB-4EAF-BF0B-9B933499D932}" destId="{553E291F-C10A-4969-A13F-3FB0170180E9}" srcOrd="6" destOrd="0" presId="urn:microsoft.com/office/officeart/2005/8/layout/hProcess9"/>
    <dgm:cxn modelId="{554AE977-37A2-4132-9EC9-174FDC00DA25}" type="presParOf" srcId="{BECC5320-B5AB-4EAF-BF0B-9B933499D932}" destId="{F5861FDA-4AB7-43C5-8ECF-866315788B11}" srcOrd="7" destOrd="0" presId="urn:microsoft.com/office/officeart/2005/8/layout/hProcess9"/>
    <dgm:cxn modelId="{F6100526-3816-4EC2-AB67-23E2F2A159E3}" type="presParOf" srcId="{BECC5320-B5AB-4EAF-BF0B-9B933499D932}" destId="{E818B42E-19CF-40CF-AACF-A97E1555755B}" srcOrd="8" destOrd="0" presId="urn:microsoft.com/office/officeart/2005/8/layout/hProcess9"/>
    <dgm:cxn modelId="{C6DE601F-7097-4441-B11F-F98275863235}" type="presParOf" srcId="{BECC5320-B5AB-4EAF-BF0B-9B933499D932}" destId="{F04816C9-5E48-476B-A199-991F9FEB6DA4}" srcOrd="9" destOrd="0" presId="urn:microsoft.com/office/officeart/2005/8/layout/hProcess9"/>
    <dgm:cxn modelId="{9FE6E827-ED93-49F8-A49B-42DDA4086BA1}" type="presParOf" srcId="{BECC5320-B5AB-4EAF-BF0B-9B933499D932}" destId="{F3149063-6582-4A8F-B444-8FD25A1EC10F}" srcOrd="10" destOrd="0" presId="urn:microsoft.com/office/officeart/2005/8/layout/hProcess9"/>
    <dgm:cxn modelId="{1DED7032-FC74-4C54-A301-62E1B2F4EE6C}" type="presParOf" srcId="{BECC5320-B5AB-4EAF-BF0B-9B933499D932}" destId="{BDD18AC6-6CC1-4CC2-A891-ABC060DAD4E8}" srcOrd="11" destOrd="0" presId="urn:microsoft.com/office/officeart/2005/8/layout/hProcess9"/>
    <dgm:cxn modelId="{646E9738-D10B-4FE0-AB1C-CF5203A199D2}" type="presParOf" srcId="{BECC5320-B5AB-4EAF-BF0B-9B933499D932}" destId="{26FDF0DC-BCE8-4C31-A812-6C73C47C2B52}" srcOrd="12" destOrd="0" presId="urn:microsoft.com/office/officeart/2005/8/layout/hProcess9"/>
    <dgm:cxn modelId="{A0FB513A-4F91-490F-BF09-AD2491EF63AC}" type="presParOf" srcId="{BECC5320-B5AB-4EAF-BF0B-9B933499D932}" destId="{0378B5EA-62DC-4698-B6DD-65A1E2C2B087}" srcOrd="13" destOrd="0" presId="urn:microsoft.com/office/officeart/2005/8/layout/hProcess9"/>
    <dgm:cxn modelId="{B48C254C-5E4B-497C-8795-610BDE88914D}" type="presParOf" srcId="{BECC5320-B5AB-4EAF-BF0B-9B933499D932}" destId="{741B1601-EC74-4FA4-9B38-BC0DCC9D22CC}" srcOrd="14" destOrd="0" presId="urn:microsoft.com/office/officeart/2005/8/layout/hProcess9"/>
    <dgm:cxn modelId="{BF940E9F-8162-44C6-BC59-26DF1967096C}" type="presParOf" srcId="{BECC5320-B5AB-4EAF-BF0B-9B933499D932}" destId="{ECA733E2-225A-45DE-AC9B-AD8BF1118526}" srcOrd="15" destOrd="0" presId="urn:microsoft.com/office/officeart/2005/8/layout/hProcess9"/>
    <dgm:cxn modelId="{866EFFA5-9199-4E54-9728-DB812C2DE3F2}" type="presParOf" srcId="{BECC5320-B5AB-4EAF-BF0B-9B933499D932}" destId="{6E00DC10-F19E-4B9C-9EF7-A0E050B8AC0C}" srcOrd="16" destOrd="0" presId="urn:microsoft.com/office/officeart/2005/8/layout/hProcess9"/>
    <dgm:cxn modelId="{F53D0663-321A-49D0-8D11-5C7F04E32A4F}" type="presParOf" srcId="{BECC5320-B5AB-4EAF-BF0B-9B933499D932}" destId="{59DED7CB-5F61-4D32-B0AF-A8B07A0B1191}" srcOrd="17" destOrd="0" presId="urn:microsoft.com/office/officeart/2005/8/layout/hProcess9"/>
    <dgm:cxn modelId="{C33DB155-BA48-4CB7-9679-7C155394A63D}" type="presParOf" srcId="{BECC5320-B5AB-4EAF-BF0B-9B933499D932}" destId="{943587A6-2A7F-404A-95F8-C6CB3A3C9FA1}" srcOrd="1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9B9415-7882-4D29-BCEC-5C769058A721}" type="doc">
      <dgm:prSet loTypeId="urn:microsoft.com/office/officeart/2005/8/layout/hProcess9" loCatId="process" qsTypeId="urn:microsoft.com/office/officeart/2005/8/quickstyle/simple1" qsCatId="simple" csTypeId="urn:microsoft.com/office/officeart/2005/8/colors/accent4_2" csCatId="accent4" phldr="1"/>
      <dgm:spPr/>
    </dgm:pt>
    <dgm:pt modelId="{BBFAF14C-B061-447C-8655-E130A0F84FA0}">
      <dgm:prSet phldrT="[Text]"/>
      <dgm:spPr/>
      <dgm:t>
        <a:bodyPr/>
        <a:lstStyle/>
        <a:p>
          <a:pPr algn="ctr"/>
          <a:r>
            <a:rPr lang="en-US" dirty="0" smtClean="0"/>
            <a:t>Regulatory Approval (EMA/AIFA)</a:t>
          </a:r>
          <a:endParaRPr lang="en-US" dirty="0"/>
        </a:p>
      </dgm:t>
    </dgm:pt>
    <dgm:pt modelId="{7C7FDC69-34D8-491A-8A5A-CAC891031B1E}" type="parTrans" cxnId="{6DCF6CB5-425C-4B80-8099-037E9A9D734E}">
      <dgm:prSet/>
      <dgm:spPr/>
      <dgm:t>
        <a:bodyPr/>
        <a:lstStyle/>
        <a:p>
          <a:endParaRPr lang="en-US"/>
        </a:p>
      </dgm:t>
    </dgm:pt>
    <dgm:pt modelId="{AC8B2671-F7C8-4395-89A1-5380DC21A535}" type="sibTrans" cxnId="{6DCF6CB5-425C-4B80-8099-037E9A9D734E}">
      <dgm:prSet/>
      <dgm:spPr/>
      <dgm:t>
        <a:bodyPr/>
        <a:lstStyle/>
        <a:p>
          <a:endParaRPr lang="en-US"/>
        </a:p>
      </dgm:t>
    </dgm:pt>
    <dgm:pt modelId="{1ACED189-ADE3-4297-981D-8E2CBA8DC907}">
      <dgm:prSet phldrT="[Text]"/>
      <dgm:spPr/>
      <dgm:t>
        <a:bodyPr/>
        <a:lstStyle/>
        <a:p>
          <a:r>
            <a:rPr lang="en-US" dirty="0" smtClean="0"/>
            <a:t>Market Entry</a:t>
          </a:r>
          <a:endParaRPr lang="en-US" dirty="0"/>
        </a:p>
      </dgm:t>
    </dgm:pt>
    <dgm:pt modelId="{1962D33D-CD67-45CC-AF97-F33243767305}" type="parTrans" cxnId="{1DB677F4-1131-4FC6-A4B1-C9B55EF1AC63}">
      <dgm:prSet/>
      <dgm:spPr/>
      <dgm:t>
        <a:bodyPr/>
        <a:lstStyle/>
        <a:p>
          <a:endParaRPr lang="en-US"/>
        </a:p>
      </dgm:t>
    </dgm:pt>
    <dgm:pt modelId="{90E4A123-3F71-4701-853A-DFA9839980C5}" type="sibTrans" cxnId="{1DB677F4-1131-4FC6-A4B1-C9B55EF1AC63}">
      <dgm:prSet/>
      <dgm:spPr/>
      <dgm:t>
        <a:bodyPr/>
        <a:lstStyle/>
        <a:p>
          <a:endParaRPr lang="en-US"/>
        </a:p>
      </dgm:t>
    </dgm:pt>
    <dgm:pt modelId="{796AB725-44F4-47A5-8184-02968517E09B}">
      <dgm:prSet phldrT="[Text]"/>
      <dgm:spPr/>
      <dgm:t>
        <a:bodyPr/>
        <a:lstStyle/>
        <a:p>
          <a:r>
            <a:rPr lang="en-US" dirty="0" smtClean="0"/>
            <a:t>Hospital Formulary Decision</a:t>
          </a:r>
          <a:endParaRPr lang="en-US" dirty="0"/>
        </a:p>
      </dgm:t>
    </dgm:pt>
    <dgm:pt modelId="{1E56C2C4-2332-4A5D-BBC1-5A78EFCB8A06}" type="parTrans" cxnId="{B8917AE4-2D6B-485F-AA5D-4E0F67E57A16}">
      <dgm:prSet/>
      <dgm:spPr/>
      <dgm:t>
        <a:bodyPr/>
        <a:lstStyle/>
        <a:p>
          <a:endParaRPr lang="en-US"/>
        </a:p>
      </dgm:t>
    </dgm:pt>
    <dgm:pt modelId="{6C5453A1-3113-4200-826E-D7DC4F438047}" type="sibTrans" cxnId="{B8917AE4-2D6B-485F-AA5D-4E0F67E57A16}">
      <dgm:prSet/>
      <dgm:spPr/>
      <dgm:t>
        <a:bodyPr/>
        <a:lstStyle/>
        <a:p>
          <a:endParaRPr lang="en-US"/>
        </a:p>
      </dgm:t>
    </dgm:pt>
    <dgm:pt modelId="{2AE96884-FF30-48ED-AD0B-C17935638117}">
      <dgm:prSet phldrT="[Text]"/>
      <dgm:spPr/>
      <dgm:t>
        <a:bodyPr/>
        <a:lstStyle/>
        <a:p>
          <a:r>
            <a:rPr lang="en-US" dirty="0" smtClean="0"/>
            <a:t>Physician Usage</a:t>
          </a:r>
          <a:endParaRPr lang="en-US" dirty="0"/>
        </a:p>
      </dgm:t>
    </dgm:pt>
    <dgm:pt modelId="{B9108249-11DF-4CEA-8A6A-8F829471F13B}" type="parTrans" cxnId="{7255BA65-FA0F-4535-9C97-A038BBBC8062}">
      <dgm:prSet/>
      <dgm:spPr/>
      <dgm:t>
        <a:bodyPr/>
        <a:lstStyle/>
        <a:p>
          <a:endParaRPr lang="en-US"/>
        </a:p>
      </dgm:t>
    </dgm:pt>
    <dgm:pt modelId="{381B9FB6-EF5E-4267-8E58-FA81A02B4F2B}" type="sibTrans" cxnId="{7255BA65-FA0F-4535-9C97-A038BBBC8062}">
      <dgm:prSet/>
      <dgm:spPr/>
      <dgm:t>
        <a:bodyPr/>
        <a:lstStyle/>
        <a:p>
          <a:endParaRPr lang="en-US"/>
        </a:p>
      </dgm:t>
    </dgm:pt>
    <dgm:pt modelId="{9D69D6DC-0BFE-4ACD-BA50-1FB56FE72638}">
      <dgm:prSet phldrT="[Text]"/>
      <dgm:spPr/>
      <dgm:t>
        <a:bodyPr/>
        <a:lstStyle/>
        <a:p>
          <a:r>
            <a:rPr lang="en-US" dirty="0" smtClean="0"/>
            <a:t>AIFA Re-Evaluation</a:t>
          </a:r>
          <a:endParaRPr lang="en-US" dirty="0"/>
        </a:p>
      </dgm:t>
    </dgm:pt>
    <dgm:pt modelId="{9BED69BB-4A4D-40C2-814B-811C8D5722E6}" type="parTrans" cxnId="{F9FE1A1D-BBD0-4361-BEF0-DB7E4E364881}">
      <dgm:prSet/>
      <dgm:spPr/>
      <dgm:t>
        <a:bodyPr/>
        <a:lstStyle/>
        <a:p>
          <a:endParaRPr lang="en-US"/>
        </a:p>
      </dgm:t>
    </dgm:pt>
    <dgm:pt modelId="{2E1DC8A2-931F-451B-AA9F-F1007DBA7F74}" type="sibTrans" cxnId="{F9FE1A1D-BBD0-4361-BEF0-DB7E4E364881}">
      <dgm:prSet/>
      <dgm:spPr/>
      <dgm:t>
        <a:bodyPr/>
        <a:lstStyle/>
        <a:p>
          <a:endParaRPr lang="en-US"/>
        </a:p>
      </dgm:t>
    </dgm:pt>
    <dgm:pt modelId="{F7F104C6-0929-4572-AF00-DE45910485FF}">
      <dgm:prSet/>
      <dgm:spPr/>
      <dgm:t>
        <a:bodyPr/>
        <a:lstStyle/>
        <a:p>
          <a:pPr algn="ctr"/>
          <a:r>
            <a:rPr lang="en-US" dirty="0" smtClean="0"/>
            <a:t>AIFA Evaluation of Innovation</a:t>
          </a:r>
          <a:endParaRPr lang="en-US" dirty="0"/>
        </a:p>
      </dgm:t>
    </dgm:pt>
    <dgm:pt modelId="{D105537B-E27A-483E-A016-C0A995FF00D2}" type="parTrans" cxnId="{2FA9B1E4-2D42-4A19-99C5-5F9F84F745CD}">
      <dgm:prSet/>
      <dgm:spPr/>
      <dgm:t>
        <a:bodyPr/>
        <a:lstStyle/>
        <a:p>
          <a:endParaRPr lang="en-US"/>
        </a:p>
      </dgm:t>
    </dgm:pt>
    <dgm:pt modelId="{71610BAB-E360-45E7-A3C2-31695D9A12FF}" type="sibTrans" cxnId="{2FA9B1E4-2D42-4A19-99C5-5F9F84F745CD}">
      <dgm:prSet/>
      <dgm:spPr/>
      <dgm:t>
        <a:bodyPr/>
        <a:lstStyle/>
        <a:p>
          <a:endParaRPr lang="en-US"/>
        </a:p>
      </dgm:t>
    </dgm:pt>
    <dgm:pt modelId="{717C609C-6F15-40ED-A0FB-A7C477A0D87C}">
      <dgm:prSet phldrT="[Text]"/>
      <dgm:spPr/>
      <dgm:t>
        <a:bodyPr/>
        <a:lstStyle/>
        <a:p>
          <a:r>
            <a:rPr lang="en-US" dirty="0" smtClean="0"/>
            <a:t>Regional Formulary Decision</a:t>
          </a:r>
          <a:endParaRPr lang="en-US" dirty="0"/>
        </a:p>
      </dgm:t>
    </dgm:pt>
    <dgm:pt modelId="{2ED5D39C-A4DC-4B99-A59D-3651E4556EA7}" type="parTrans" cxnId="{51008F09-7678-4518-94C9-5E4C67115C2D}">
      <dgm:prSet/>
      <dgm:spPr/>
      <dgm:t>
        <a:bodyPr/>
        <a:lstStyle/>
        <a:p>
          <a:endParaRPr lang="en-US"/>
        </a:p>
      </dgm:t>
    </dgm:pt>
    <dgm:pt modelId="{F7BF64F1-A21E-4C34-BD69-0BA89C37DFA3}" type="sibTrans" cxnId="{51008F09-7678-4518-94C9-5E4C67115C2D}">
      <dgm:prSet/>
      <dgm:spPr/>
      <dgm:t>
        <a:bodyPr/>
        <a:lstStyle/>
        <a:p>
          <a:endParaRPr lang="en-US"/>
        </a:p>
      </dgm:t>
    </dgm:pt>
    <dgm:pt modelId="{47FFA059-FD00-4119-ABCE-653796B7FBD6}">
      <dgm:prSet/>
      <dgm:spPr/>
      <dgm:t>
        <a:bodyPr/>
        <a:lstStyle/>
        <a:p>
          <a:pPr algn="ctr"/>
          <a:r>
            <a:rPr lang="en-US" dirty="0" smtClean="0"/>
            <a:t>AIFA P&amp;R Negotiation</a:t>
          </a:r>
          <a:endParaRPr lang="en-US" dirty="0"/>
        </a:p>
      </dgm:t>
    </dgm:pt>
    <dgm:pt modelId="{18BBEA96-8E63-4914-9074-7CFAC2A8408B}" type="parTrans" cxnId="{F78BD077-0013-4D42-B938-D3AF33B886C9}">
      <dgm:prSet/>
      <dgm:spPr/>
      <dgm:t>
        <a:bodyPr/>
        <a:lstStyle/>
        <a:p>
          <a:endParaRPr lang="en-US"/>
        </a:p>
      </dgm:t>
    </dgm:pt>
    <dgm:pt modelId="{F91C21EF-57C1-45DC-82F4-0552716FF19C}" type="sibTrans" cxnId="{F78BD077-0013-4D42-B938-D3AF33B886C9}">
      <dgm:prSet/>
      <dgm:spPr/>
      <dgm:t>
        <a:bodyPr/>
        <a:lstStyle/>
        <a:p>
          <a:endParaRPr lang="en-US"/>
        </a:p>
      </dgm:t>
    </dgm:pt>
    <dgm:pt modelId="{A6147CF2-1B06-4605-8928-B34F24A3FFA2}" type="pres">
      <dgm:prSet presAssocID="{9E9B9415-7882-4D29-BCEC-5C769058A721}" presName="CompostProcess" presStyleCnt="0">
        <dgm:presLayoutVars>
          <dgm:dir/>
          <dgm:resizeHandles val="exact"/>
        </dgm:presLayoutVars>
      </dgm:prSet>
      <dgm:spPr/>
    </dgm:pt>
    <dgm:pt modelId="{E43F4F93-40B1-4E4E-BD84-B49C6263659A}" type="pres">
      <dgm:prSet presAssocID="{9E9B9415-7882-4D29-BCEC-5C769058A721}" presName="arrow" presStyleLbl="bgShp" presStyleIdx="0" presStyleCnt="1"/>
      <dgm:spPr/>
    </dgm:pt>
    <dgm:pt modelId="{BECC5320-B5AB-4EAF-BF0B-9B933499D932}" type="pres">
      <dgm:prSet presAssocID="{9E9B9415-7882-4D29-BCEC-5C769058A721}" presName="linearProcess" presStyleCnt="0"/>
      <dgm:spPr/>
    </dgm:pt>
    <dgm:pt modelId="{B242C6DD-4636-4BA8-833E-A1C9395FA52F}" type="pres">
      <dgm:prSet presAssocID="{BBFAF14C-B061-447C-8655-E130A0F84FA0}" presName="text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4A1B-BA3A-419E-9980-8347CED49CE9}" type="pres">
      <dgm:prSet presAssocID="{AC8B2671-F7C8-4395-89A1-5380DC21A535}" presName="sibTrans" presStyleCnt="0"/>
      <dgm:spPr/>
    </dgm:pt>
    <dgm:pt modelId="{B14118F0-7D80-41A0-9E29-EB0E150495E1}" type="pres">
      <dgm:prSet presAssocID="{F7F104C6-0929-4572-AF00-DE45910485FF}" presName="text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78EA1-B6E1-4F0F-BAF4-D47625006D0A}" type="pres">
      <dgm:prSet presAssocID="{71610BAB-E360-45E7-A3C2-31695D9A12FF}" presName="sibTrans" presStyleCnt="0"/>
      <dgm:spPr/>
    </dgm:pt>
    <dgm:pt modelId="{FDF20AE8-A43D-4673-9010-102620428E26}" type="pres">
      <dgm:prSet presAssocID="{47FFA059-FD00-4119-ABCE-653796B7FBD6}" presName="text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B33AD6-3ABB-4862-B853-5516322DBED1}" type="pres">
      <dgm:prSet presAssocID="{F91C21EF-57C1-45DC-82F4-0552716FF19C}" presName="sibTrans" presStyleCnt="0"/>
      <dgm:spPr/>
    </dgm:pt>
    <dgm:pt modelId="{F3149063-6582-4A8F-B444-8FD25A1EC10F}" type="pres">
      <dgm:prSet presAssocID="{1ACED189-ADE3-4297-981D-8E2CBA8DC907}" presName="text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18AC6-6CC1-4CC2-A891-ABC060DAD4E8}" type="pres">
      <dgm:prSet presAssocID="{90E4A123-3F71-4701-853A-DFA9839980C5}" presName="sibTrans" presStyleCnt="0"/>
      <dgm:spPr/>
    </dgm:pt>
    <dgm:pt modelId="{C043C572-A0CC-4AD4-B418-5F58C1430E56}" type="pres">
      <dgm:prSet presAssocID="{717C609C-6F15-40ED-A0FB-A7C477A0D87C}" presName="text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5124E-79E3-458C-BEEE-B62484FA0A13}" type="pres">
      <dgm:prSet presAssocID="{F7BF64F1-A21E-4C34-BD69-0BA89C37DFA3}" presName="sibTrans" presStyleCnt="0"/>
      <dgm:spPr/>
    </dgm:pt>
    <dgm:pt modelId="{26FDF0DC-BCE8-4C31-A812-6C73C47C2B52}" type="pres">
      <dgm:prSet presAssocID="{796AB725-44F4-47A5-8184-02968517E09B}" presName="text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78B5EA-62DC-4698-B6DD-65A1E2C2B087}" type="pres">
      <dgm:prSet presAssocID="{6C5453A1-3113-4200-826E-D7DC4F438047}" presName="sibTrans" presStyleCnt="0"/>
      <dgm:spPr/>
    </dgm:pt>
    <dgm:pt modelId="{6E00DC10-F19E-4B9C-9EF7-A0E050B8AC0C}" type="pres">
      <dgm:prSet presAssocID="{2AE96884-FF30-48ED-AD0B-C17935638117}" presName="text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ED7CB-5F61-4D32-B0AF-A8B07A0B1191}" type="pres">
      <dgm:prSet presAssocID="{381B9FB6-EF5E-4267-8E58-FA81A02B4F2B}" presName="sibTrans" presStyleCnt="0"/>
      <dgm:spPr/>
    </dgm:pt>
    <dgm:pt modelId="{943587A6-2A7F-404A-95F8-C6CB3A3C9FA1}" type="pres">
      <dgm:prSet presAssocID="{9D69D6DC-0BFE-4ACD-BA50-1FB56FE72638}" presName="text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A9B1E4-2D42-4A19-99C5-5F9F84F745CD}" srcId="{9E9B9415-7882-4D29-BCEC-5C769058A721}" destId="{F7F104C6-0929-4572-AF00-DE45910485FF}" srcOrd="1" destOrd="0" parTransId="{D105537B-E27A-483E-A016-C0A995FF00D2}" sibTransId="{71610BAB-E360-45E7-A3C2-31695D9A12FF}"/>
    <dgm:cxn modelId="{F78BD077-0013-4D42-B938-D3AF33B886C9}" srcId="{9E9B9415-7882-4D29-BCEC-5C769058A721}" destId="{47FFA059-FD00-4119-ABCE-653796B7FBD6}" srcOrd="2" destOrd="0" parTransId="{18BBEA96-8E63-4914-9074-7CFAC2A8408B}" sibTransId="{F91C21EF-57C1-45DC-82F4-0552716FF19C}"/>
    <dgm:cxn modelId="{6DCF6CB5-425C-4B80-8099-037E9A9D734E}" srcId="{9E9B9415-7882-4D29-BCEC-5C769058A721}" destId="{BBFAF14C-B061-447C-8655-E130A0F84FA0}" srcOrd="0" destOrd="0" parTransId="{7C7FDC69-34D8-491A-8A5A-CAC891031B1E}" sibTransId="{AC8B2671-F7C8-4395-89A1-5380DC21A535}"/>
    <dgm:cxn modelId="{6C14DF26-452A-4FC4-B5CC-777ED2A44223}" type="presOf" srcId="{9E9B9415-7882-4D29-BCEC-5C769058A721}" destId="{A6147CF2-1B06-4605-8928-B34F24A3FFA2}" srcOrd="0" destOrd="0" presId="urn:microsoft.com/office/officeart/2005/8/layout/hProcess9"/>
    <dgm:cxn modelId="{7255BA65-FA0F-4535-9C97-A038BBBC8062}" srcId="{9E9B9415-7882-4D29-BCEC-5C769058A721}" destId="{2AE96884-FF30-48ED-AD0B-C17935638117}" srcOrd="6" destOrd="0" parTransId="{B9108249-11DF-4CEA-8A6A-8F829471F13B}" sibTransId="{381B9FB6-EF5E-4267-8E58-FA81A02B4F2B}"/>
    <dgm:cxn modelId="{35E8F52F-F599-451C-A0A3-085F34A97F1A}" type="presOf" srcId="{1ACED189-ADE3-4297-981D-8E2CBA8DC907}" destId="{F3149063-6582-4A8F-B444-8FD25A1EC10F}" srcOrd="0" destOrd="0" presId="urn:microsoft.com/office/officeart/2005/8/layout/hProcess9"/>
    <dgm:cxn modelId="{DA38E034-6BD1-4BAC-8B12-C9EC578467C9}" type="presOf" srcId="{9D69D6DC-0BFE-4ACD-BA50-1FB56FE72638}" destId="{943587A6-2A7F-404A-95F8-C6CB3A3C9FA1}" srcOrd="0" destOrd="0" presId="urn:microsoft.com/office/officeart/2005/8/layout/hProcess9"/>
    <dgm:cxn modelId="{98E6E1A4-EFA5-41D7-9E56-1466490C0188}" type="presOf" srcId="{717C609C-6F15-40ED-A0FB-A7C477A0D87C}" destId="{C043C572-A0CC-4AD4-B418-5F58C1430E56}" srcOrd="0" destOrd="0" presId="urn:microsoft.com/office/officeart/2005/8/layout/hProcess9"/>
    <dgm:cxn modelId="{51008F09-7678-4518-94C9-5E4C67115C2D}" srcId="{9E9B9415-7882-4D29-BCEC-5C769058A721}" destId="{717C609C-6F15-40ED-A0FB-A7C477A0D87C}" srcOrd="4" destOrd="0" parTransId="{2ED5D39C-A4DC-4B99-A59D-3651E4556EA7}" sibTransId="{F7BF64F1-A21E-4C34-BD69-0BA89C37DFA3}"/>
    <dgm:cxn modelId="{35D53602-9F9F-4CB7-B315-02BB1E7BF37E}" type="presOf" srcId="{BBFAF14C-B061-447C-8655-E130A0F84FA0}" destId="{B242C6DD-4636-4BA8-833E-A1C9395FA52F}" srcOrd="0" destOrd="0" presId="urn:microsoft.com/office/officeart/2005/8/layout/hProcess9"/>
    <dgm:cxn modelId="{FDD5B4DD-64EC-444C-BB5C-D9BF51F9A9D3}" type="presOf" srcId="{2AE96884-FF30-48ED-AD0B-C17935638117}" destId="{6E00DC10-F19E-4B9C-9EF7-A0E050B8AC0C}" srcOrd="0" destOrd="0" presId="urn:microsoft.com/office/officeart/2005/8/layout/hProcess9"/>
    <dgm:cxn modelId="{373010DE-57AB-43E1-AB06-83C2D542DC32}" type="presOf" srcId="{47FFA059-FD00-4119-ABCE-653796B7FBD6}" destId="{FDF20AE8-A43D-4673-9010-102620428E26}" srcOrd="0" destOrd="0" presId="urn:microsoft.com/office/officeart/2005/8/layout/hProcess9"/>
    <dgm:cxn modelId="{1DB677F4-1131-4FC6-A4B1-C9B55EF1AC63}" srcId="{9E9B9415-7882-4D29-BCEC-5C769058A721}" destId="{1ACED189-ADE3-4297-981D-8E2CBA8DC907}" srcOrd="3" destOrd="0" parTransId="{1962D33D-CD67-45CC-AF97-F33243767305}" sibTransId="{90E4A123-3F71-4701-853A-DFA9839980C5}"/>
    <dgm:cxn modelId="{FBACF273-E34F-4B47-AA1D-5DB4524B56C3}" type="presOf" srcId="{F7F104C6-0929-4572-AF00-DE45910485FF}" destId="{B14118F0-7D80-41A0-9E29-EB0E150495E1}" srcOrd="0" destOrd="0" presId="urn:microsoft.com/office/officeart/2005/8/layout/hProcess9"/>
    <dgm:cxn modelId="{F9FE1A1D-BBD0-4361-BEF0-DB7E4E364881}" srcId="{9E9B9415-7882-4D29-BCEC-5C769058A721}" destId="{9D69D6DC-0BFE-4ACD-BA50-1FB56FE72638}" srcOrd="7" destOrd="0" parTransId="{9BED69BB-4A4D-40C2-814B-811C8D5722E6}" sibTransId="{2E1DC8A2-931F-451B-AA9F-F1007DBA7F74}"/>
    <dgm:cxn modelId="{381E4AD3-68F3-439E-9C7D-8C70359BEFF2}" type="presOf" srcId="{796AB725-44F4-47A5-8184-02968517E09B}" destId="{26FDF0DC-BCE8-4C31-A812-6C73C47C2B52}" srcOrd="0" destOrd="0" presId="urn:microsoft.com/office/officeart/2005/8/layout/hProcess9"/>
    <dgm:cxn modelId="{B8917AE4-2D6B-485F-AA5D-4E0F67E57A16}" srcId="{9E9B9415-7882-4D29-BCEC-5C769058A721}" destId="{796AB725-44F4-47A5-8184-02968517E09B}" srcOrd="5" destOrd="0" parTransId="{1E56C2C4-2332-4A5D-BBC1-5A78EFCB8A06}" sibTransId="{6C5453A1-3113-4200-826E-D7DC4F438047}"/>
    <dgm:cxn modelId="{BC28CD49-0C96-4808-BC58-4F5D2F7DD191}" type="presParOf" srcId="{A6147CF2-1B06-4605-8928-B34F24A3FFA2}" destId="{E43F4F93-40B1-4E4E-BD84-B49C6263659A}" srcOrd="0" destOrd="0" presId="urn:microsoft.com/office/officeart/2005/8/layout/hProcess9"/>
    <dgm:cxn modelId="{043380FB-70E7-47B3-8A36-ABAE6B779EF1}" type="presParOf" srcId="{A6147CF2-1B06-4605-8928-B34F24A3FFA2}" destId="{BECC5320-B5AB-4EAF-BF0B-9B933499D932}" srcOrd="1" destOrd="0" presId="urn:microsoft.com/office/officeart/2005/8/layout/hProcess9"/>
    <dgm:cxn modelId="{23FC5838-7D3B-4613-A090-084E5113010A}" type="presParOf" srcId="{BECC5320-B5AB-4EAF-BF0B-9B933499D932}" destId="{B242C6DD-4636-4BA8-833E-A1C9395FA52F}" srcOrd="0" destOrd="0" presId="urn:microsoft.com/office/officeart/2005/8/layout/hProcess9"/>
    <dgm:cxn modelId="{493B4A28-7E66-4B31-B935-F13216A48D3E}" type="presParOf" srcId="{BECC5320-B5AB-4EAF-BF0B-9B933499D932}" destId="{291D4A1B-BA3A-419E-9980-8347CED49CE9}" srcOrd="1" destOrd="0" presId="urn:microsoft.com/office/officeart/2005/8/layout/hProcess9"/>
    <dgm:cxn modelId="{8642D8EC-04B8-441F-A1A2-8555BC950C79}" type="presParOf" srcId="{BECC5320-B5AB-4EAF-BF0B-9B933499D932}" destId="{B14118F0-7D80-41A0-9E29-EB0E150495E1}" srcOrd="2" destOrd="0" presId="urn:microsoft.com/office/officeart/2005/8/layout/hProcess9"/>
    <dgm:cxn modelId="{92A7F541-770B-42D3-A4BC-03412B7B6C03}" type="presParOf" srcId="{BECC5320-B5AB-4EAF-BF0B-9B933499D932}" destId="{A7678EA1-B6E1-4F0F-BAF4-D47625006D0A}" srcOrd="3" destOrd="0" presId="urn:microsoft.com/office/officeart/2005/8/layout/hProcess9"/>
    <dgm:cxn modelId="{B01D6F64-8BCD-4CBB-A925-888C197D6948}" type="presParOf" srcId="{BECC5320-B5AB-4EAF-BF0B-9B933499D932}" destId="{FDF20AE8-A43D-4673-9010-102620428E26}" srcOrd="4" destOrd="0" presId="urn:microsoft.com/office/officeart/2005/8/layout/hProcess9"/>
    <dgm:cxn modelId="{2C238E1D-C918-4CB9-8CB5-F6B8C2ACC76F}" type="presParOf" srcId="{BECC5320-B5AB-4EAF-BF0B-9B933499D932}" destId="{37B33AD6-3ABB-4862-B853-5516322DBED1}" srcOrd="5" destOrd="0" presId="urn:microsoft.com/office/officeart/2005/8/layout/hProcess9"/>
    <dgm:cxn modelId="{419EAF28-3D73-4DFF-9F01-74E2ED59AF15}" type="presParOf" srcId="{BECC5320-B5AB-4EAF-BF0B-9B933499D932}" destId="{F3149063-6582-4A8F-B444-8FD25A1EC10F}" srcOrd="6" destOrd="0" presId="urn:microsoft.com/office/officeart/2005/8/layout/hProcess9"/>
    <dgm:cxn modelId="{1114BF77-BC58-4B33-9327-5CF0E2AFF118}" type="presParOf" srcId="{BECC5320-B5AB-4EAF-BF0B-9B933499D932}" destId="{BDD18AC6-6CC1-4CC2-A891-ABC060DAD4E8}" srcOrd="7" destOrd="0" presId="urn:microsoft.com/office/officeart/2005/8/layout/hProcess9"/>
    <dgm:cxn modelId="{B53841E7-4858-4FF2-82ED-E19674EA145B}" type="presParOf" srcId="{BECC5320-B5AB-4EAF-BF0B-9B933499D932}" destId="{C043C572-A0CC-4AD4-B418-5F58C1430E56}" srcOrd="8" destOrd="0" presId="urn:microsoft.com/office/officeart/2005/8/layout/hProcess9"/>
    <dgm:cxn modelId="{5AA2AA88-CE99-432E-907C-BAA88CCAED41}" type="presParOf" srcId="{BECC5320-B5AB-4EAF-BF0B-9B933499D932}" destId="{D1D5124E-79E3-458C-BEEE-B62484FA0A13}" srcOrd="9" destOrd="0" presId="urn:microsoft.com/office/officeart/2005/8/layout/hProcess9"/>
    <dgm:cxn modelId="{7C513779-456A-4F23-88FE-43CF6E9A3AF5}" type="presParOf" srcId="{BECC5320-B5AB-4EAF-BF0B-9B933499D932}" destId="{26FDF0DC-BCE8-4C31-A812-6C73C47C2B52}" srcOrd="10" destOrd="0" presId="urn:microsoft.com/office/officeart/2005/8/layout/hProcess9"/>
    <dgm:cxn modelId="{E999DF84-9635-4D17-9FC6-20120DB63BAE}" type="presParOf" srcId="{BECC5320-B5AB-4EAF-BF0B-9B933499D932}" destId="{0378B5EA-62DC-4698-B6DD-65A1E2C2B087}" srcOrd="11" destOrd="0" presId="urn:microsoft.com/office/officeart/2005/8/layout/hProcess9"/>
    <dgm:cxn modelId="{FDB97826-224B-47DA-BEFE-268F9486207A}" type="presParOf" srcId="{BECC5320-B5AB-4EAF-BF0B-9B933499D932}" destId="{6E00DC10-F19E-4B9C-9EF7-A0E050B8AC0C}" srcOrd="12" destOrd="0" presId="urn:microsoft.com/office/officeart/2005/8/layout/hProcess9"/>
    <dgm:cxn modelId="{EE5B7645-8546-41B5-9565-BFCC558CEC2A}" type="presParOf" srcId="{BECC5320-B5AB-4EAF-BF0B-9B933499D932}" destId="{59DED7CB-5F61-4D32-B0AF-A8B07A0B1191}" srcOrd="13" destOrd="0" presId="urn:microsoft.com/office/officeart/2005/8/layout/hProcess9"/>
    <dgm:cxn modelId="{600A2D83-747E-4643-9F70-9D1AB9686083}" type="presParOf" srcId="{BECC5320-B5AB-4EAF-BF0B-9B933499D932}" destId="{943587A6-2A7F-404A-95F8-C6CB3A3C9FA1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9B9415-7882-4D29-BCEC-5C769058A721}" type="doc">
      <dgm:prSet loTypeId="urn:microsoft.com/office/officeart/2005/8/layout/hProcess9" loCatId="process" qsTypeId="urn:microsoft.com/office/officeart/2005/8/quickstyle/simple1" qsCatId="simple" csTypeId="urn:microsoft.com/office/officeart/2005/8/colors/accent4_2" csCatId="accent4" phldr="1"/>
      <dgm:spPr/>
    </dgm:pt>
    <dgm:pt modelId="{BBFAF14C-B061-447C-8655-E130A0F84FA0}">
      <dgm:prSet phldrT="[Text]"/>
      <dgm:spPr/>
      <dgm:t>
        <a:bodyPr/>
        <a:lstStyle/>
        <a:p>
          <a:pPr algn="ctr"/>
          <a:r>
            <a:rPr lang="en-US" dirty="0" smtClean="0"/>
            <a:t>Regulatory Approval (EMA/MEB)</a:t>
          </a:r>
          <a:endParaRPr lang="en-US" dirty="0"/>
        </a:p>
      </dgm:t>
    </dgm:pt>
    <dgm:pt modelId="{7C7FDC69-34D8-491A-8A5A-CAC891031B1E}" type="parTrans" cxnId="{6DCF6CB5-425C-4B80-8099-037E9A9D734E}">
      <dgm:prSet/>
      <dgm:spPr/>
      <dgm:t>
        <a:bodyPr/>
        <a:lstStyle/>
        <a:p>
          <a:endParaRPr lang="en-US"/>
        </a:p>
      </dgm:t>
    </dgm:pt>
    <dgm:pt modelId="{AC8B2671-F7C8-4395-89A1-5380DC21A535}" type="sibTrans" cxnId="{6DCF6CB5-425C-4B80-8099-037E9A9D734E}">
      <dgm:prSet/>
      <dgm:spPr/>
      <dgm:t>
        <a:bodyPr/>
        <a:lstStyle/>
        <a:p>
          <a:endParaRPr lang="en-US"/>
        </a:p>
      </dgm:t>
    </dgm:pt>
    <dgm:pt modelId="{1ACED189-ADE3-4297-981D-8E2CBA8DC907}">
      <dgm:prSet phldrT="[Text]"/>
      <dgm:spPr/>
      <dgm:t>
        <a:bodyPr/>
        <a:lstStyle/>
        <a:p>
          <a:r>
            <a:rPr lang="en-US" dirty="0" smtClean="0"/>
            <a:t>CFH Evaluation of Sustainability</a:t>
          </a:r>
          <a:endParaRPr lang="en-US" dirty="0"/>
        </a:p>
      </dgm:t>
    </dgm:pt>
    <dgm:pt modelId="{1962D33D-CD67-45CC-AF97-F33243767305}" type="parTrans" cxnId="{1DB677F4-1131-4FC6-A4B1-C9B55EF1AC63}">
      <dgm:prSet/>
      <dgm:spPr/>
      <dgm:t>
        <a:bodyPr/>
        <a:lstStyle/>
        <a:p>
          <a:endParaRPr lang="en-US"/>
        </a:p>
      </dgm:t>
    </dgm:pt>
    <dgm:pt modelId="{90E4A123-3F71-4701-853A-DFA9839980C5}" type="sibTrans" cxnId="{1DB677F4-1131-4FC6-A4B1-C9B55EF1AC63}">
      <dgm:prSet/>
      <dgm:spPr/>
      <dgm:t>
        <a:bodyPr/>
        <a:lstStyle/>
        <a:p>
          <a:endParaRPr lang="en-US"/>
        </a:p>
      </dgm:t>
    </dgm:pt>
    <dgm:pt modelId="{2AE96884-FF30-48ED-AD0B-C17935638117}">
      <dgm:prSet phldrT="[Text]"/>
      <dgm:spPr/>
      <dgm:t>
        <a:bodyPr/>
        <a:lstStyle/>
        <a:p>
          <a:r>
            <a:rPr lang="en-US" dirty="0" smtClean="0"/>
            <a:t>MOH P&amp;R Decision</a:t>
          </a:r>
          <a:endParaRPr lang="en-US" dirty="0"/>
        </a:p>
      </dgm:t>
    </dgm:pt>
    <dgm:pt modelId="{B9108249-11DF-4CEA-8A6A-8F829471F13B}" type="parTrans" cxnId="{7255BA65-FA0F-4535-9C97-A038BBBC8062}">
      <dgm:prSet/>
      <dgm:spPr/>
      <dgm:t>
        <a:bodyPr/>
        <a:lstStyle/>
        <a:p>
          <a:endParaRPr lang="en-US"/>
        </a:p>
      </dgm:t>
    </dgm:pt>
    <dgm:pt modelId="{381B9FB6-EF5E-4267-8E58-FA81A02B4F2B}" type="sibTrans" cxnId="{7255BA65-FA0F-4535-9C97-A038BBBC8062}">
      <dgm:prSet/>
      <dgm:spPr/>
      <dgm:t>
        <a:bodyPr/>
        <a:lstStyle/>
        <a:p>
          <a:endParaRPr lang="en-US"/>
        </a:p>
      </dgm:t>
    </dgm:pt>
    <dgm:pt modelId="{9D69D6DC-0BFE-4ACD-BA50-1FB56FE72638}">
      <dgm:prSet phldrT="[Text]"/>
      <dgm:spPr/>
      <dgm:t>
        <a:bodyPr/>
        <a:lstStyle/>
        <a:p>
          <a:r>
            <a:rPr lang="en-US" dirty="0" smtClean="0"/>
            <a:t>CFH Re-Evaluation</a:t>
          </a:r>
          <a:endParaRPr lang="en-US" dirty="0"/>
        </a:p>
      </dgm:t>
    </dgm:pt>
    <dgm:pt modelId="{9BED69BB-4A4D-40C2-814B-811C8D5722E6}" type="parTrans" cxnId="{F9FE1A1D-BBD0-4361-BEF0-DB7E4E364881}">
      <dgm:prSet/>
      <dgm:spPr/>
      <dgm:t>
        <a:bodyPr/>
        <a:lstStyle/>
        <a:p>
          <a:endParaRPr lang="en-US"/>
        </a:p>
      </dgm:t>
    </dgm:pt>
    <dgm:pt modelId="{2E1DC8A2-931F-451B-AA9F-F1007DBA7F74}" type="sibTrans" cxnId="{F9FE1A1D-BBD0-4361-BEF0-DB7E4E364881}">
      <dgm:prSet/>
      <dgm:spPr/>
      <dgm:t>
        <a:bodyPr/>
        <a:lstStyle/>
        <a:p>
          <a:endParaRPr lang="en-US"/>
        </a:p>
      </dgm:t>
    </dgm:pt>
    <dgm:pt modelId="{717C609C-6F15-40ED-A0FB-A7C477A0D87C}">
      <dgm:prSet phldrT="[Text]"/>
      <dgm:spPr/>
      <dgm:t>
        <a:bodyPr/>
        <a:lstStyle/>
        <a:p>
          <a:r>
            <a:rPr lang="en-US" dirty="0" smtClean="0"/>
            <a:t>CVZ P&amp;R Recommendation</a:t>
          </a:r>
          <a:endParaRPr lang="en-US" dirty="0"/>
        </a:p>
      </dgm:t>
    </dgm:pt>
    <dgm:pt modelId="{2ED5D39C-A4DC-4B99-A59D-3651E4556EA7}" type="parTrans" cxnId="{51008F09-7678-4518-94C9-5E4C67115C2D}">
      <dgm:prSet/>
      <dgm:spPr/>
      <dgm:t>
        <a:bodyPr/>
        <a:lstStyle/>
        <a:p>
          <a:endParaRPr lang="en-US"/>
        </a:p>
      </dgm:t>
    </dgm:pt>
    <dgm:pt modelId="{F7BF64F1-A21E-4C34-BD69-0BA89C37DFA3}" type="sibTrans" cxnId="{51008F09-7678-4518-94C9-5E4C67115C2D}">
      <dgm:prSet/>
      <dgm:spPr/>
      <dgm:t>
        <a:bodyPr/>
        <a:lstStyle/>
        <a:p>
          <a:endParaRPr lang="en-US"/>
        </a:p>
      </dgm:t>
    </dgm:pt>
    <dgm:pt modelId="{F7F104C6-0929-4572-AF00-DE45910485FF}">
      <dgm:prSet/>
      <dgm:spPr/>
      <dgm:t>
        <a:bodyPr/>
        <a:lstStyle/>
        <a:p>
          <a:pPr algn="ctr"/>
          <a:r>
            <a:rPr lang="en-US" dirty="0" smtClean="0"/>
            <a:t>CFH Cost-Effectiveness Analysis</a:t>
          </a:r>
          <a:endParaRPr lang="en-US" dirty="0"/>
        </a:p>
      </dgm:t>
    </dgm:pt>
    <dgm:pt modelId="{71610BAB-E360-45E7-A3C2-31695D9A12FF}" type="sibTrans" cxnId="{2FA9B1E4-2D42-4A19-99C5-5F9F84F745CD}">
      <dgm:prSet/>
      <dgm:spPr/>
      <dgm:t>
        <a:bodyPr/>
        <a:lstStyle/>
        <a:p>
          <a:endParaRPr lang="en-US"/>
        </a:p>
      </dgm:t>
    </dgm:pt>
    <dgm:pt modelId="{D105537B-E27A-483E-A016-C0A995FF00D2}" type="parTrans" cxnId="{2FA9B1E4-2D42-4A19-99C5-5F9F84F745CD}">
      <dgm:prSet/>
      <dgm:spPr/>
      <dgm:t>
        <a:bodyPr/>
        <a:lstStyle/>
        <a:p>
          <a:endParaRPr lang="en-US"/>
        </a:p>
      </dgm:t>
    </dgm:pt>
    <dgm:pt modelId="{AA825D6A-00BC-47D3-B983-447ACEC818C2}">
      <dgm:prSet phldrT="[Text]"/>
      <dgm:spPr/>
      <dgm:t>
        <a:bodyPr/>
        <a:lstStyle/>
        <a:p>
          <a:r>
            <a:rPr lang="en-US" dirty="0" smtClean="0"/>
            <a:t>Coverage by Health Insurance</a:t>
          </a:r>
          <a:endParaRPr lang="en-US" dirty="0"/>
        </a:p>
      </dgm:t>
    </dgm:pt>
    <dgm:pt modelId="{E79C3022-E4D8-42CA-A8F2-4EEE7AA6AAE3}" type="parTrans" cxnId="{B082674E-0FF5-47A5-B6C2-1E2BE664DC25}">
      <dgm:prSet/>
      <dgm:spPr/>
      <dgm:t>
        <a:bodyPr/>
        <a:lstStyle/>
        <a:p>
          <a:endParaRPr lang="en-US"/>
        </a:p>
      </dgm:t>
    </dgm:pt>
    <dgm:pt modelId="{9BC363D5-259A-4F3E-BB8E-9DE2E926423A}" type="sibTrans" cxnId="{B082674E-0FF5-47A5-B6C2-1E2BE664DC25}">
      <dgm:prSet/>
      <dgm:spPr/>
      <dgm:t>
        <a:bodyPr/>
        <a:lstStyle/>
        <a:p>
          <a:endParaRPr lang="en-US"/>
        </a:p>
      </dgm:t>
    </dgm:pt>
    <dgm:pt modelId="{A6147CF2-1B06-4605-8928-B34F24A3FFA2}" type="pres">
      <dgm:prSet presAssocID="{9E9B9415-7882-4D29-BCEC-5C769058A721}" presName="CompostProcess" presStyleCnt="0">
        <dgm:presLayoutVars>
          <dgm:dir/>
          <dgm:resizeHandles val="exact"/>
        </dgm:presLayoutVars>
      </dgm:prSet>
      <dgm:spPr/>
    </dgm:pt>
    <dgm:pt modelId="{E43F4F93-40B1-4E4E-BD84-B49C6263659A}" type="pres">
      <dgm:prSet presAssocID="{9E9B9415-7882-4D29-BCEC-5C769058A721}" presName="arrow" presStyleLbl="bgShp" presStyleIdx="0" presStyleCnt="1" custScaleX="117647" custLinFactNeighborX="-3024" custLinFactNeighborY="205"/>
      <dgm:spPr/>
    </dgm:pt>
    <dgm:pt modelId="{BECC5320-B5AB-4EAF-BF0B-9B933499D932}" type="pres">
      <dgm:prSet presAssocID="{9E9B9415-7882-4D29-BCEC-5C769058A721}" presName="linearProcess" presStyleCnt="0"/>
      <dgm:spPr/>
    </dgm:pt>
    <dgm:pt modelId="{B242C6DD-4636-4BA8-833E-A1C9395FA52F}" type="pres">
      <dgm:prSet presAssocID="{BBFAF14C-B061-447C-8655-E130A0F84FA0}" presName="textNode" presStyleLbl="node1" presStyleIdx="0" presStyleCnt="7" custLinFactX="-6098" custLinFactNeighborX="-100000" custLinFactNeighborY="-68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4A1B-BA3A-419E-9980-8347CED49CE9}" type="pres">
      <dgm:prSet presAssocID="{AC8B2671-F7C8-4395-89A1-5380DC21A535}" presName="sibTrans" presStyleCnt="0"/>
      <dgm:spPr/>
    </dgm:pt>
    <dgm:pt modelId="{B14118F0-7D80-41A0-9E29-EB0E150495E1}" type="pres">
      <dgm:prSet presAssocID="{F7F104C6-0929-4572-AF00-DE45910485FF}" presName="textNode" presStyleLbl="node1" presStyleIdx="1" presStyleCnt="7" custScaleX="74002" custScaleY="59031" custLinFactX="149384" custLinFactNeighborX="200000" custLinFactNeighborY="-954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78EA1-B6E1-4F0F-BAF4-D47625006D0A}" type="pres">
      <dgm:prSet presAssocID="{71610BAB-E360-45E7-A3C2-31695D9A12FF}" presName="sibTrans" presStyleCnt="0"/>
      <dgm:spPr/>
    </dgm:pt>
    <dgm:pt modelId="{F3149063-6582-4A8F-B444-8FD25A1EC10F}" type="pres">
      <dgm:prSet presAssocID="{1ACED189-ADE3-4297-981D-8E2CBA8DC907}" presName="textNode" presStyleLbl="node1" presStyleIdx="2" presStyleCnt="7" custLinFactX="-87165" custLinFactNeighborX="-100000" custLinFactNeighborY="-74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18AC6-6CC1-4CC2-A891-ABC060DAD4E8}" type="pres">
      <dgm:prSet presAssocID="{90E4A123-3F71-4701-853A-DFA9839980C5}" presName="sibTrans" presStyleCnt="0"/>
      <dgm:spPr/>
    </dgm:pt>
    <dgm:pt modelId="{C043C572-A0CC-4AD4-B418-5F58C1430E56}" type="pres">
      <dgm:prSet presAssocID="{717C609C-6F15-40ED-A0FB-A7C477A0D87C}" presName="textNode" presStyleLbl="node1" presStyleIdx="3" presStyleCnt="7" custLinFactX="-86978" custLinFactNeighborX="-100000" custLinFactNeighborY="-84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5124E-79E3-458C-BEEE-B62484FA0A13}" type="pres">
      <dgm:prSet presAssocID="{F7BF64F1-A21E-4C34-BD69-0BA89C37DFA3}" presName="sibTrans" presStyleCnt="0"/>
      <dgm:spPr/>
    </dgm:pt>
    <dgm:pt modelId="{6E00DC10-F19E-4B9C-9EF7-A0E050B8AC0C}" type="pres">
      <dgm:prSet presAssocID="{2AE96884-FF30-48ED-AD0B-C17935638117}" presName="textNode" presStyleLbl="node1" presStyleIdx="4" presStyleCnt="7" custLinFactX="-84299" custLinFactNeighborX="-100000" custLinFactNeighborY="-6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ED7CB-5F61-4D32-B0AF-A8B07A0B1191}" type="pres">
      <dgm:prSet presAssocID="{381B9FB6-EF5E-4267-8E58-FA81A02B4F2B}" presName="sibTrans" presStyleCnt="0"/>
      <dgm:spPr/>
    </dgm:pt>
    <dgm:pt modelId="{0A87F88A-FF22-4FA9-85E1-451EE172DB84}" type="pres">
      <dgm:prSet presAssocID="{AA825D6A-00BC-47D3-B983-447ACEC818C2}" presName="textNode" presStyleLbl="node1" presStyleIdx="5" presStyleCnt="7" custLinFactX="-87088" custLinFactNeighborX="-100000" custLinFactNeighborY="-62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93EEF0-7D03-4476-8A9E-EA3B49652E6B}" type="pres">
      <dgm:prSet presAssocID="{9BC363D5-259A-4F3E-BB8E-9DE2E926423A}" presName="sibTrans" presStyleCnt="0"/>
      <dgm:spPr/>
    </dgm:pt>
    <dgm:pt modelId="{943587A6-2A7F-404A-95F8-C6CB3A3C9FA1}" type="pres">
      <dgm:prSet presAssocID="{9D69D6DC-0BFE-4ACD-BA50-1FB56FE72638}" presName="textNode" presStyleLbl="node1" presStyleIdx="6" presStyleCnt="7" custLinFactX="6265" custLinFactNeighborX="100000" custLinFactNeighborY="-67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82A616-740C-492C-93C0-3049BF845837}" type="presOf" srcId="{9E9B9415-7882-4D29-BCEC-5C769058A721}" destId="{A6147CF2-1B06-4605-8928-B34F24A3FFA2}" srcOrd="0" destOrd="0" presId="urn:microsoft.com/office/officeart/2005/8/layout/hProcess9"/>
    <dgm:cxn modelId="{2FA9B1E4-2D42-4A19-99C5-5F9F84F745CD}" srcId="{9E9B9415-7882-4D29-BCEC-5C769058A721}" destId="{F7F104C6-0929-4572-AF00-DE45910485FF}" srcOrd="1" destOrd="0" parTransId="{D105537B-E27A-483E-A016-C0A995FF00D2}" sibTransId="{71610BAB-E360-45E7-A3C2-31695D9A12FF}"/>
    <dgm:cxn modelId="{D9672AF5-D214-4D05-BB89-E4F39AD5E458}" type="presOf" srcId="{F7F104C6-0929-4572-AF00-DE45910485FF}" destId="{B14118F0-7D80-41A0-9E29-EB0E150495E1}" srcOrd="0" destOrd="0" presId="urn:microsoft.com/office/officeart/2005/8/layout/hProcess9"/>
    <dgm:cxn modelId="{6DCF6CB5-425C-4B80-8099-037E9A9D734E}" srcId="{9E9B9415-7882-4D29-BCEC-5C769058A721}" destId="{BBFAF14C-B061-447C-8655-E130A0F84FA0}" srcOrd="0" destOrd="0" parTransId="{7C7FDC69-34D8-491A-8A5A-CAC891031B1E}" sibTransId="{AC8B2671-F7C8-4395-89A1-5380DC21A535}"/>
    <dgm:cxn modelId="{7255BA65-FA0F-4535-9C97-A038BBBC8062}" srcId="{9E9B9415-7882-4D29-BCEC-5C769058A721}" destId="{2AE96884-FF30-48ED-AD0B-C17935638117}" srcOrd="4" destOrd="0" parTransId="{B9108249-11DF-4CEA-8A6A-8F829471F13B}" sibTransId="{381B9FB6-EF5E-4267-8E58-FA81A02B4F2B}"/>
    <dgm:cxn modelId="{F9FE1A1D-BBD0-4361-BEF0-DB7E4E364881}" srcId="{9E9B9415-7882-4D29-BCEC-5C769058A721}" destId="{9D69D6DC-0BFE-4ACD-BA50-1FB56FE72638}" srcOrd="6" destOrd="0" parTransId="{9BED69BB-4A4D-40C2-814B-811C8D5722E6}" sibTransId="{2E1DC8A2-931F-451B-AA9F-F1007DBA7F74}"/>
    <dgm:cxn modelId="{F77645E0-E803-4883-B6B5-3286AED4193D}" type="presOf" srcId="{717C609C-6F15-40ED-A0FB-A7C477A0D87C}" destId="{C043C572-A0CC-4AD4-B418-5F58C1430E56}" srcOrd="0" destOrd="0" presId="urn:microsoft.com/office/officeart/2005/8/layout/hProcess9"/>
    <dgm:cxn modelId="{612B32BE-E5EB-449F-99B7-9FE6BCC5844B}" type="presOf" srcId="{BBFAF14C-B061-447C-8655-E130A0F84FA0}" destId="{B242C6DD-4636-4BA8-833E-A1C9395FA52F}" srcOrd="0" destOrd="0" presId="urn:microsoft.com/office/officeart/2005/8/layout/hProcess9"/>
    <dgm:cxn modelId="{F499F375-A3EC-4108-8E39-091531732AA7}" type="presOf" srcId="{9D69D6DC-0BFE-4ACD-BA50-1FB56FE72638}" destId="{943587A6-2A7F-404A-95F8-C6CB3A3C9FA1}" srcOrd="0" destOrd="0" presId="urn:microsoft.com/office/officeart/2005/8/layout/hProcess9"/>
    <dgm:cxn modelId="{1DB677F4-1131-4FC6-A4B1-C9B55EF1AC63}" srcId="{9E9B9415-7882-4D29-BCEC-5C769058A721}" destId="{1ACED189-ADE3-4297-981D-8E2CBA8DC907}" srcOrd="2" destOrd="0" parTransId="{1962D33D-CD67-45CC-AF97-F33243767305}" sibTransId="{90E4A123-3F71-4701-853A-DFA9839980C5}"/>
    <dgm:cxn modelId="{D49C4E52-E668-4875-B1C3-9825EC00130E}" type="presOf" srcId="{AA825D6A-00BC-47D3-B983-447ACEC818C2}" destId="{0A87F88A-FF22-4FA9-85E1-451EE172DB84}" srcOrd="0" destOrd="0" presId="urn:microsoft.com/office/officeart/2005/8/layout/hProcess9"/>
    <dgm:cxn modelId="{A414A98D-CD9A-4ACA-9424-15828256C6B8}" type="presOf" srcId="{1ACED189-ADE3-4297-981D-8E2CBA8DC907}" destId="{F3149063-6582-4A8F-B444-8FD25A1EC10F}" srcOrd="0" destOrd="0" presId="urn:microsoft.com/office/officeart/2005/8/layout/hProcess9"/>
    <dgm:cxn modelId="{51008F09-7678-4518-94C9-5E4C67115C2D}" srcId="{9E9B9415-7882-4D29-BCEC-5C769058A721}" destId="{717C609C-6F15-40ED-A0FB-A7C477A0D87C}" srcOrd="3" destOrd="0" parTransId="{2ED5D39C-A4DC-4B99-A59D-3651E4556EA7}" sibTransId="{F7BF64F1-A21E-4C34-BD69-0BA89C37DFA3}"/>
    <dgm:cxn modelId="{FD350A81-55BD-43DD-832C-6B4D77E4A018}" type="presOf" srcId="{2AE96884-FF30-48ED-AD0B-C17935638117}" destId="{6E00DC10-F19E-4B9C-9EF7-A0E050B8AC0C}" srcOrd="0" destOrd="0" presId="urn:microsoft.com/office/officeart/2005/8/layout/hProcess9"/>
    <dgm:cxn modelId="{B082674E-0FF5-47A5-B6C2-1E2BE664DC25}" srcId="{9E9B9415-7882-4D29-BCEC-5C769058A721}" destId="{AA825D6A-00BC-47D3-B983-447ACEC818C2}" srcOrd="5" destOrd="0" parTransId="{E79C3022-E4D8-42CA-A8F2-4EEE7AA6AAE3}" sibTransId="{9BC363D5-259A-4F3E-BB8E-9DE2E926423A}"/>
    <dgm:cxn modelId="{06477A77-275C-4EAA-87F0-F8ED98CB325E}" type="presParOf" srcId="{A6147CF2-1B06-4605-8928-B34F24A3FFA2}" destId="{E43F4F93-40B1-4E4E-BD84-B49C6263659A}" srcOrd="0" destOrd="0" presId="urn:microsoft.com/office/officeart/2005/8/layout/hProcess9"/>
    <dgm:cxn modelId="{062BD4EA-7E4D-4EA8-B2C1-40751082B62B}" type="presParOf" srcId="{A6147CF2-1B06-4605-8928-B34F24A3FFA2}" destId="{BECC5320-B5AB-4EAF-BF0B-9B933499D932}" srcOrd="1" destOrd="0" presId="urn:microsoft.com/office/officeart/2005/8/layout/hProcess9"/>
    <dgm:cxn modelId="{5B40DC8F-AA78-4160-B1F6-D4EB0E4C1D72}" type="presParOf" srcId="{BECC5320-B5AB-4EAF-BF0B-9B933499D932}" destId="{B242C6DD-4636-4BA8-833E-A1C9395FA52F}" srcOrd="0" destOrd="0" presId="urn:microsoft.com/office/officeart/2005/8/layout/hProcess9"/>
    <dgm:cxn modelId="{BB222656-27C9-4AF4-B028-FCB2F42A6589}" type="presParOf" srcId="{BECC5320-B5AB-4EAF-BF0B-9B933499D932}" destId="{291D4A1B-BA3A-419E-9980-8347CED49CE9}" srcOrd="1" destOrd="0" presId="urn:microsoft.com/office/officeart/2005/8/layout/hProcess9"/>
    <dgm:cxn modelId="{18038CC3-9FF5-4C97-937B-60FAB7B994AB}" type="presParOf" srcId="{BECC5320-B5AB-4EAF-BF0B-9B933499D932}" destId="{B14118F0-7D80-41A0-9E29-EB0E150495E1}" srcOrd="2" destOrd="0" presId="urn:microsoft.com/office/officeart/2005/8/layout/hProcess9"/>
    <dgm:cxn modelId="{6C076BE4-54FE-4A35-BA1F-C43FBB982DC0}" type="presParOf" srcId="{BECC5320-B5AB-4EAF-BF0B-9B933499D932}" destId="{A7678EA1-B6E1-4F0F-BAF4-D47625006D0A}" srcOrd="3" destOrd="0" presId="urn:microsoft.com/office/officeart/2005/8/layout/hProcess9"/>
    <dgm:cxn modelId="{1DF50F0E-9503-4D9F-B713-288B2A1E1B45}" type="presParOf" srcId="{BECC5320-B5AB-4EAF-BF0B-9B933499D932}" destId="{F3149063-6582-4A8F-B444-8FD25A1EC10F}" srcOrd="4" destOrd="0" presId="urn:microsoft.com/office/officeart/2005/8/layout/hProcess9"/>
    <dgm:cxn modelId="{0F0C229D-1475-45B2-A46D-9CB22D3DBFEA}" type="presParOf" srcId="{BECC5320-B5AB-4EAF-BF0B-9B933499D932}" destId="{BDD18AC6-6CC1-4CC2-A891-ABC060DAD4E8}" srcOrd="5" destOrd="0" presId="urn:microsoft.com/office/officeart/2005/8/layout/hProcess9"/>
    <dgm:cxn modelId="{C94C7B7F-6686-416C-816A-8941E75B9AA8}" type="presParOf" srcId="{BECC5320-B5AB-4EAF-BF0B-9B933499D932}" destId="{C043C572-A0CC-4AD4-B418-5F58C1430E56}" srcOrd="6" destOrd="0" presId="urn:microsoft.com/office/officeart/2005/8/layout/hProcess9"/>
    <dgm:cxn modelId="{EDC5A74F-B809-4747-9AA7-BC846F0A8F16}" type="presParOf" srcId="{BECC5320-B5AB-4EAF-BF0B-9B933499D932}" destId="{D1D5124E-79E3-458C-BEEE-B62484FA0A13}" srcOrd="7" destOrd="0" presId="urn:microsoft.com/office/officeart/2005/8/layout/hProcess9"/>
    <dgm:cxn modelId="{D753B6E3-ECA7-4876-80D5-348F6E43B92B}" type="presParOf" srcId="{BECC5320-B5AB-4EAF-BF0B-9B933499D932}" destId="{6E00DC10-F19E-4B9C-9EF7-A0E050B8AC0C}" srcOrd="8" destOrd="0" presId="urn:microsoft.com/office/officeart/2005/8/layout/hProcess9"/>
    <dgm:cxn modelId="{EAFFFFAE-A455-4673-9DAD-F53B4291EE42}" type="presParOf" srcId="{BECC5320-B5AB-4EAF-BF0B-9B933499D932}" destId="{59DED7CB-5F61-4D32-B0AF-A8B07A0B1191}" srcOrd="9" destOrd="0" presId="urn:microsoft.com/office/officeart/2005/8/layout/hProcess9"/>
    <dgm:cxn modelId="{486A33E2-206D-4700-9EAA-482E55B844C0}" type="presParOf" srcId="{BECC5320-B5AB-4EAF-BF0B-9B933499D932}" destId="{0A87F88A-FF22-4FA9-85E1-451EE172DB84}" srcOrd="10" destOrd="0" presId="urn:microsoft.com/office/officeart/2005/8/layout/hProcess9"/>
    <dgm:cxn modelId="{B720BB8F-D3DC-4963-8E23-0326AFC3A582}" type="presParOf" srcId="{BECC5320-B5AB-4EAF-BF0B-9B933499D932}" destId="{A293EEF0-7D03-4476-8A9E-EA3B49652E6B}" srcOrd="11" destOrd="0" presId="urn:microsoft.com/office/officeart/2005/8/layout/hProcess9"/>
    <dgm:cxn modelId="{B712E43E-2726-420C-818A-2CB5398D4929}" type="presParOf" srcId="{BECC5320-B5AB-4EAF-BF0B-9B933499D932}" destId="{943587A6-2A7F-404A-95F8-C6CB3A3C9FA1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4A7DD-0DBD-412C-B950-65CE188D79EB}">
      <dsp:nvSpPr>
        <dsp:cNvPr id="0" name=""/>
        <dsp:cNvSpPr/>
      </dsp:nvSpPr>
      <dsp:spPr>
        <a:xfrm rot="10800000">
          <a:off x="0" y="0"/>
          <a:ext cx="8107891" cy="580974"/>
        </a:xfrm>
        <a:prstGeom prst="trapezoid">
          <a:avLst>
            <a:gd name="adj" fmla="val 87223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R&amp;D</a:t>
          </a:r>
          <a:endParaRPr lang="en-US" sz="3200" kern="1200" dirty="0"/>
        </a:p>
      </dsp:txBody>
      <dsp:txXfrm rot="-10800000">
        <a:off x="1418881" y="0"/>
        <a:ext cx="5270129" cy="580974"/>
      </dsp:txXfrm>
    </dsp:sp>
    <dsp:sp modelId="{AE10CA09-6457-4FC6-BB00-B9B0EE7AD53B}">
      <dsp:nvSpPr>
        <dsp:cNvPr id="0" name=""/>
        <dsp:cNvSpPr/>
      </dsp:nvSpPr>
      <dsp:spPr>
        <a:xfrm rot="10800000">
          <a:off x="506743" y="580974"/>
          <a:ext cx="7094405" cy="580974"/>
        </a:xfrm>
        <a:prstGeom prst="trapezoid">
          <a:avLst>
            <a:gd name="adj" fmla="val 87223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Marketing Authorization</a:t>
          </a:r>
          <a:endParaRPr lang="en-US" sz="2800" kern="1200" dirty="0"/>
        </a:p>
      </dsp:txBody>
      <dsp:txXfrm rot="-10800000">
        <a:off x="1748264" y="580974"/>
        <a:ext cx="4611363" cy="580974"/>
      </dsp:txXfrm>
    </dsp:sp>
    <dsp:sp modelId="{64DB0AA9-1C32-4632-B55B-4AE9ABF7282D}">
      <dsp:nvSpPr>
        <dsp:cNvPr id="0" name=""/>
        <dsp:cNvSpPr/>
      </dsp:nvSpPr>
      <dsp:spPr>
        <a:xfrm rot="10800000">
          <a:off x="1013486" y="1161948"/>
          <a:ext cx="6080918" cy="580974"/>
        </a:xfrm>
        <a:prstGeom prst="trapezoid">
          <a:avLst>
            <a:gd name="adj" fmla="val 87223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Problem Recognition</a:t>
          </a:r>
          <a:endParaRPr lang="en-US" sz="2800" kern="1200" dirty="0"/>
        </a:p>
      </dsp:txBody>
      <dsp:txXfrm rot="-10800000">
        <a:off x="2077647" y="1161948"/>
        <a:ext cx="3952597" cy="580974"/>
      </dsp:txXfrm>
    </dsp:sp>
    <dsp:sp modelId="{EFE6A494-5E7E-4161-A611-113968DB373F}">
      <dsp:nvSpPr>
        <dsp:cNvPr id="0" name=""/>
        <dsp:cNvSpPr/>
      </dsp:nvSpPr>
      <dsp:spPr>
        <a:xfrm rot="10800000">
          <a:off x="1520229" y="1742922"/>
          <a:ext cx="5067432" cy="580974"/>
        </a:xfrm>
        <a:prstGeom prst="trapezoid">
          <a:avLst>
            <a:gd name="adj" fmla="val 87223"/>
          </a:avLst>
        </a:prstGeom>
        <a:solidFill>
          <a:srgbClr val="FF33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Information Search</a:t>
          </a:r>
          <a:endParaRPr lang="en-US" sz="2400" kern="1200" dirty="0"/>
        </a:p>
      </dsp:txBody>
      <dsp:txXfrm rot="-10800000">
        <a:off x="2407030" y="1742922"/>
        <a:ext cx="3293831" cy="580974"/>
      </dsp:txXfrm>
    </dsp:sp>
    <dsp:sp modelId="{E0AF9412-808F-4AD9-A7DA-03F208A11CC4}">
      <dsp:nvSpPr>
        <dsp:cNvPr id="0" name=""/>
        <dsp:cNvSpPr/>
      </dsp:nvSpPr>
      <dsp:spPr>
        <a:xfrm rot="10800000">
          <a:off x="2026972" y="2323896"/>
          <a:ext cx="4053945" cy="580974"/>
        </a:xfrm>
        <a:prstGeom prst="trapezoid">
          <a:avLst>
            <a:gd name="adj" fmla="val 87223"/>
          </a:avLst>
        </a:prstGeom>
        <a:solidFill>
          <a:srgbClr val="D6009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Evaluation of Alternatives</a:t>
          </a:r>
          <a:endParaRPr lang="en-US" sz="2000" kern="1200" dirty="0"/>
        </a:p>
      </dsp:txBody>
      <dsp:txXfrm rot="-10800000">
        <a:off x="2736413" y="2323896"/>
        <a:ext cx="2635064" cy="580974"/>
      </dsp:txXfrm>
    </dsp:sp>
    <dsp:sp modelId="{69DF1262-664B-4E0B-B207-C3548B9FCB90}">
      <dsp:nvSpPr>
        <dsp:cNvPr id="0" name=""/>
        <dsp:cNvSpPr/>
      </dsp:nvSpPr>
      <dsp:spPr>
        <a:xfrm rot="10800000">
          <a:off x="2533716" y="2904870"/>
          <a:ext cx="3040459" cy="580974"/>
        </a:xfrm>
        <a:prstGeom prst="trapezoid">
          <a:avLst>
            <a:gd name="adj" fmla="val 87223"/>
          </a:avLst>
        </a:prstGeom>
        <a:solidFill>
          <a:srgbClr val="1E7FB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Purchase Decision</a:t>
          </a:r>
          <a:endParaRPr lang="en-US" sz="1800" kern="1200" dirty="0"/>
        </a:p>
      </dsp:txBody>
      <dsp:txXfrm rot="-10800000">
        <a:off x="3065796" y="2904870"/>
        <a:ext cx="1976298" cy="580974"/>
      </dsp:txXfrm>
    </dsp:sp>
    <dsp:sp modelId="{8FDB022D-1EA7-4852-97F7-DC42496CAA27}">
      <dsp:nvSpPr>
        <dsp:cNvPr id="0" name=""/>
        <dsp:cNvSpPr/>
      </dsp:nvSpPr>
      <dsp:spPr>
        <a:xfrm rot="10800000">
          <a:off x="3040459" y="3485844"/>
          <a:ext cx="2026972" cy="580974"/>
        </a:xfrm>
        <a:prstGeom prst="trapezoid">
          <a:avLst>
            <a:gd name="adj" fmla="val 87223"/>
          </a:avLst>
        </a:prstGeom>
        <a:solidFill>
          <a:srgbClr val="1E7FB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Purchase Process </a:t>
          </a:r>
          <a:endParaRPr lang="en-US" sz="1600" kern="1200" dirty="0"/>
        </a:p>
      </dsp:txBody>
      <dsp:txXfrm rot="-10800000">
        <a:off x="3395179" y="3485844"/>
        <a:ext cx="1317532" cy="580974"/>
      </dsp:txXfrm>
    </dsp:sp>
    <dsp:sp modelId="{5F6E8F45-E0D6-4A6F-9E94-D915D6EAE259}">
      <dsp:nvSpPr>
        <dsp:cNvPr id="0" name=""/>
        <dsp:cNvSpPr/>
      </dsp:nvSpPr>
      <dsp:spPr>
        <a:xfrm rot="10800000">
          <a:off x="3547202" y="4066818"/>
          <a:ext cx="1013486" cy="580974"/>
        </a:xfrm>
        <a:prstGeom prst="trapezoid">
          <a:avLst>
            <a:gd name="adj" fmla="val 87223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Post-Purchase Evaluation</a:t>
          </a:r>
          <a:endParaRPr lang="en-US" sz="1300" kern="1200" dirty="0"/>
        </a:p>
      </dsp:txBody>
      <dsp:txXfrm rot="-10800000">
        <a:off x="3547202" y="4066818"/>
        <a:ext cx="1013486" cy="5809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F4F93-40B1-4E4E-BD84-B49C6263659A}">
      <dsp:nvSpPr>
        <dsp:cNvPr id="0" name=""/>
        <dsp:cNvSpPr/>
      </dsp:nvSpPr>
      <dsp:spPr>
        <a:xfrm>
          <a:off x="889334" y="0"/>
          <a:ext cx="10079123" cy="4191000"/>
        </a:xfrm>
        <a:prstGeom prst="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2C6DD-4636-4BA8-833E-A1C9395FA52F}">
      <dsp:nvSpPr>
        <dsp:cNvPr id="0" name=""/>
        <dsp:cNvSpPr/>
      </dsp:nvSpPr>
      <dsp:spPr>
        <a:xfrm>
          <a:off x="1013" y="1257299"/>
          <a:ext cx="1624077" cy="16764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Regulatory Approval (NRA)</a:t>
          </a:r>
          <a:endParaRPr lang="en-US" sz="2100" kern="1200" dirty="0"/>
        </a:p>
      </dsp:txBody>
      <dsp:txXfrm>
        <a:off x="80294" y="1336580"/>
        <a:ext cx="1465515" cy="1517838"/>
      </dsp:txXfrm>
    </dsp:sp>
    <dsp:sp modelId="{B14118F0-7D80-41A0-9E29-EB0E150495E1}">
      <dsp:nvSpPr>
        <dsp:cNvPr id="0" name=""/>
        <dsp:cNvSpPr/>
      </dsp:nvSpPr>
      <dsp:spPr>
        <a:xfrm>
          <a:off x="1706294" y="1257299"/>
          <a:ext cx="1624077" cy="16764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Regulation Chamber Pricing Review</a:t>
          </a:r>
          <a:endParaRPr lang="en-US" sz="2100" kern="1200" dirty="0"/>
        </a:p>
      </dsp:txBody>
      <dsp:txXfrm>
        <a:off x="1785575" y="1336580"/>
        <a:ext cx="1465515" cy="1517838"/>
      </dsp:txXfrm>
    </dsp:sp>
    <dsp:sp modelId="{F3149063-6582-4A8F-B444-8FD25A1EC10F}">
      <dsp:nvSpPr>
        <dsp:cNvPr id="0" name=""/>
        <dsp:cNvSpPr/>
      </dsp:nvSpPr>
      <dsp:spPr>
        <a:xfrm>
          <a:off x="3411575" y="1257299"/>
          <a:ext cx="1624077" cy="16764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Market Entry</a:t>
          </a:r>
          <a:endParaRPr lang="en-US" sz="2100" kern="1200" dirty="0"/>
        </a:p>
      </dsp:txBody>
      <dsp:txXfrm>
        <a:off x="3490856" y="1336580"/>
        <a:ext cx="1465515" cy="1517838"/>
      </dsp:txXfrm>
    </dsp:sp>
    <dsp:sp modelId="{C043C572-A0CC-4AD4-B418-5F58C1430E56}">
      <dsp:nvSpPr>
        <dsp:cNvPr id="0" name=""/>
        <dsp:cNvSpPr/>
      </dsp:nvSpPr>
      <dsp:spPr>
        <a:xfrm>
          <a:off x="5116857" y="1257299"/>
          <a:ext cx="1624077" cy="16764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HTA Agency Evaluation</a:t>
          </a:r>
          <a:endParaRPr lang="en-US" sz="2100" kern="1200" dirty="0"/>
        </a:p>
      </dsp:txBody>
      <dsp:txXfrm>
        <a:off x="5196138" y="1336580"/>
        <a:ext cx="1465515" cy="1517838"/>
      </dsp:txXfrm>
    </dsp:sp>
    <dsp:sp modelId="{26FDF0DC-BCE8-4C31-A812-6C73C47C2B52}">
      <dsp:nvSpPr>
        <dsp:cNvPr id="0" name=""/>
        <dsp:cNvSpPr/>
      </dsp:nvSpPr>
      <dsp:spPr>
        <a:xfrm>
          <a:off x="6822138" y="1257299"/>
          <a:ext cx="1624077" cy="16764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MOH P&amp;R Decision</a:t>
          </a:r>
          <a:endParaRPr lang="en-US" sz="2100" kern="1200" dirty="0"/>
        </a:p>
      </dsp:txBody>
      <dsp:txXfrm>
        <a:off x="6901419" y="1336580"/>
        <a:ext cx="1465515" cy="1517838"/>
      </dsp:txXfrm>
    </dsp:sp>
    <dsp:sp modelId="{6E00DC10-F19E-4B9C-9EF7-A0E050B8AC0C}">
      <dsp:nvSpPr>
        <dsp:cNvPr id="0" name=""/>
        <dsp:cNvSpPr/>
      </dsp:nvSpPr>
      <dsp:spPr>
        <a:xfrm>
          <a:off x="8527419" y="1257299"/>
          <a:ext cx="1624077" cy="16764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Physician Usage</a:t>
          </a:r>
          <a:endParaRPr lang="en-US" sz="2100" kern="1200" dirty="0"/>
        </a:p>
      </dsp:txBody>
      <dsp:txXfrm>
        <a:off x="8606700" y="1336580"/>
        <a:ext cx="1465515" cy="1517838"/>
      </dsp:txXfrm>
    </dsp:sp>
    <dsp:sp modelId="{943587A6-2A7F-404A-95F8-C6CB3A3C9FA1}">
      <dsp:nvSpPr>
        <dsp:cNvPr id="0" name=""/>
        <dsp:cNvSpPr/>
      </dsp:nvSpPr>
      <dsp:spPr>
        <a:xfrm>
          <a:off x="10232701" y="1257299"/>
          <a:ext cx="1624077" cy="16764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HTA Agency Re-Evaluation</a:t>
          </a:r>
          <a:endParaRPr lang="en-US" sz="2100" kern="1200" dirty="0"/>
        </a:p>
      </dsp:txBody>
      <dsp:txXfrm>
        <a:off x="10311982" y="1336580"/>
        <a:ext cx="1465515" cy="15178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F4F93-40B1-4E4E-BD84-B49C6263659A}">
      <dsp:nvSpPr>
        <dsp:cNvPr id="0" name=""/>
        <dsp:cNvSpPr/>
      </dsp:nvSpPr>
      <dsp:spPr>
        <a:xfrm>
          <a:off x="889334" y="0"/>
          <a:ext cx="10079123" cy="419100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2C6DD-4636-4BA8-833E-A1C9395FA52F}">
      <dsp:nvSpPr>
        <dsp:cNvPr id="0" name=""/>
        <dsp:cNvSpPr/>
      </dsp:nvSpPr>
      <dsp:spPr>
        <a:xfrm>
          <a:off x="1013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European Regulatory Approval (EMA)</a:t>
          </a:r>
          <a:endParaRPr lang="en-US" sz="1500" kern="1200" dirty="0"/>
        </a:p>
      </dsp:txBody>
      <dsp:txXfrm>
        <a:off x="80294" y="1336580"/>
        <a:ext cx="1465515" cy="1517838"/>
      </dsp:txXfrm>
    </dsp:sp>
    <dsp:sp modelId="{B14118F0-7D80-41A0-9E29-EB0E150495E1}">
      <dsp:nvSpPr>
        <dsp:cNvPr id="0" name=""/>
        <dsp:cNvSpPr/>
      </dsp:nvSpPr>
      <dsp:spPr>
        <a:xfrm>
          <a:off x="1706294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National Regulatory Approval (MHRA)</a:t>
          </a:r>
          <a:endParaRPr lang="en-US" sz="1500" kern="1200" dirty="0"/>
        </a:p>
      </dsp:txBody>
      <dsp:txXfrm>
        <a:off x="1785575" y="1336580"/>
        <a:ext cx="1465515" cy="1517838"/>
      </dsp:txXfrm>
    </dsp:sp>
    <dsp:sp modelId="{F3149063-6582-4A8F-B444-8FD25A1EC10F}">
      <dsp:nvSpPr>
        <dsp:cNvPr id="0" name=""/>
        <dsp:cNvSpPr/>
      </dsp:nvSpPr>
      <dsp:spPr>
        <a:xfrm>
          <a:off x="3411575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Market Entry</a:t>
          </a:r>
          <a:endParaRPr lang="en-US" sz="1500" kern="1200" dirty="0"/>
        </a:p>
      </dsp:txBody>
      <dsp:txXfrm>
        <a:off x="3490856" y="1336580"/>
        <a:ext cx="1465515" cy="1517838"/>
      </dsp:txXfrm>
    </dsp:sp>
    <dsp:sp modelId="{C043C572-A0CC-4AD4-B418-5F58C1430E56}">
      <dsp:nvSpPr>
        <dsp:cNvPr id="0" name=""/>
        <dsp:cNvSpPr/>
      </dsp:nvSpPr>
      <dsp:spPr>
        <a:xfrm>
          <a:off x="5116857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NICE or SMC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evaluation</a:t>
          </a:r>
          <a:endParaRPr lang="en-US" sz="1500" kern="1200" dirty="0"/>
        </a:p>
      </dsp:txBody>
      <dsp:txXfrm>
        <a:off x="5196138" y="1336580"/>
        <a:ext cx="1465515" cy="1517838"/>
      </dsp:txXfrm>
    </dsp:sp>
    <dsp:sp modelId="{26FDF0DC-BCE8-4C31-A812-6C73C47C2B52}">
      <dsp:nvSpPr>
        <dsp:cNvPr id="0" name=""/>
        <dsp:cNvSpPr/>
      </dsp:nvSpPr>
      <dsp:spPr>
        <a:xfrm>
          <a:off x="6822138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UK Dept. of Health</a:t>
          </a:r>
          <a:endParaRPr lang="en-US" sz="1500" kern="1200" dirty="0"/>
        </a:p>
      </dsp:txBody>
      <dsp:txXfrm>
        <a:off x="6901419" y="1336580"/>
        <a:ext cx="1465515" cy="1517838"/>
      </dsp:txXfrm>
    </dsp:sp>
    <dsp:sp modelId="{6E00DC10-F19E-4B9C-9EF7-A0E050B8AC0C}">
      <dsp:nvSpPr>
        <dsp:cNvPr id="0" name=""/>
        <dsp:cNvSpPr/>
      </dsp:nvSpPr>
      <dsp:spPr>
        <a:xfrm>
          <a:off x="8527419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Clinical Commissioning Groups (CCGs) or local health boards</a:t>
          </a:r>
        </a:p>
      </dsp:txBody>
      <dsp:txXfrm>
        <a:off x="8606700" y="1336580"/>
        <a:ext cx="1465515" cy="1517838"/>
      </dsp:txXfrm>
    </dsp:sp>
    <dsp:sp modelId="{943587A6-2A7F-404A-95F8-C6CB3A3C9FA1}">
      <dsp:nvSpPr>
        <dsp:cNvPr id="0" name=""/>
        <dsp:cNvSpPr/>
      </dsp:nvSpPr>
      <dsp:spPr>
        <a:xfrm>
          <a:off x="10232701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NICE or SMC re-evaluation</a:t>
          </a:r>
          <a:endParaRPr lang="en-US" sz="1500" kern="1200" dirty="0"/>
        </a:p>
      </dsp:txBody>
      <dsp:txXfrm>
        <a:off x="10311982" y="1336580"/>
        <a:ext cx="1465515" cy="15178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F4F93-40B1-4E4E-BD84-B49C6263659A}">
      <dsp:nvSpPr>
        <dsp:cNvPr id="0" name=""/>
        <dsp:cNvSpPr/>
      </dsp:nvSpPr>
      <dsp:spPr>
        <a:xfrm>
          <a:off x="889334" y="0"/>
          <a:ext cx="10079123" cy="419100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2C6DD-4636-4BA8-833E-A1C9395FA52F}">
      <dsp:nvSpPr>
        <dsp:cNvPr id="0" name=""/>
        <dsp:cNvSpPr/>
      </dsp:nvSpPr>
      <dsp:spPr>
        <a:xfrm>
          <a:off x="1013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Regulatory Approval (ANVISA)</a:t>
          </a:r>
          <a:endParaRPr lang="en-US" sz="2100" kern="1200" dirty="0"/>
        </a:p>
      </dsp:txBody>
      <dsp:txXfrm>
        <a:off x="80294" y="1336580"/>
        <a:ext cx="1465515" cy="1517838"/>
      </dsp:txXfrm>
    </dsp:sp>
    <dsp:sp modelId="{B14118F0-7D80-41A0-9E29-EB0E150495E1}">
      <dsp:nvSpPr>
        <dsp:cNvPr id="0" name=""/>
        <dsp:cNvSpPr/>
      </dsp:nvSpPr>
      <dsp:spPr>
        <a:xfrm>
          <a:off x="1706294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CMED Pricing Review</a:t>
          </a:r>
          <a:endParaRPr lang="en-US" sz="2100" kern="1200" dirty="0"/>
        </a:p>
      </dsp:txBody>
      <dsp:txXfrm>
        <a:off x="1785575" y="1336580"/>
        <a:ext cx="1465515" cy="1517838"/>
      </dsp:txXfrm>
    </dsp:sp>
    <dsp:sp modelId="{F3149063-6582-4A8F-B444-8FD25A1EC10F}">
      <dsp:nvSpPr>
        <dsp:cNvPr id="0" name=""/>
        <dsp:cNvSpPr/>
      </dsp:nvSpPr>
      <dsp:spPr>
        <a:xfrm>
          <a:off x="3411575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Private Market Entry</a:t>
          </a:r>
          <a:endParaRPr lang="en-US" sz="2100" kern="1200" dirty="0"/>
        </a:p>
      </dsp:txBody>
      <dsp:txXfrm>
        <a:off x="3490856" y="1336580"/>
        <a:ext cx="1465515" cy="1517838"/>
      </dsp:txXfrm>
    </dsp:sp>
    <dsp:sp modelId="{C043C572-A0CC-4AD4-B418-5F58C1430E56}">
      <dsp:nvSpPr>
        <dsp:cNvPr id="0" name=""/>
        <dsp:cNvSpPr/>
      </dsp:nvSpPr>
      <dsp:spPr>
        <a:xfrm>
          <a:off x="5116857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CITEC Evaluation</a:t>
          </a:r>
          <a:endParaRPr lang="en-US" sz="2100" kern="1200" dirty="0"/>
        </a:p>
      </dsp:txBody>
      <dsp:txXfrm>
        <a:off x="5196138" y="1336580"/>
        <a:ext cx="1465515" cy="1517838"/>
      </dsp:txXfrm>
    </dsp:sp>
    <dsp:sp modelId="{26FDF0DC-BCE8-4C31-A812-6C73C47C2B52}">
      <dsp:nvSpPr>
        <dsp:cNvPr id="0" name=""/>
        <dsp:cNvSpPr/>
      </dsp:nvSpPr>
      <dsp:spPr>
        <a:xfrm>
          <a:off x="6822138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MOH P&amp;R Decision</a:t>
          </a:r>
          <a:endParaRPr lang="en-US" sz="2100" kern="1200" dirty="0"/>
        </a:p>
      </dsp:txBody>
      <dsp:txXfrm>
        <a:off x="6901419" y="1336580"/>
        <a:ext cx="1465515" cy="1517838"/>
      </dsp:txXfrm>
    </dsp:sp>
    <dsp:sp modelId="{6E00DC10-F19E-4B9C-9EF7-A0E050B8AC0C}">
      <dsp:nvSpPr>
        <dsp:cNvPr id="0" name=""/>
        <dsp:cNvSpPr/>
      </dsp:nvSpPr>
      <dsp:spPr>
        <a:xfrm>
          <a:off x="8527419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Physician Usage</a:t>
          </a:r>
          <a:endParaRPr lang="en-US" sz="2100" kern="1200" dirty="0"/>
        </a:p>
      </dsp:txBody>
      <dsp:txXfrm>
        <a:off x="8606700" y="1336580"/>
        <a:ext cx="1465515" cy="1517838"/>
      </dsp:txXfrm>
    </dsp:sp>
    <dsp:sp modelId="{943587A6-2A7F-404A-95F8-C6CB3A3C9FA1}">
      <dsp:nvSpPr>
        <dsp:cNvPr id="0" name=""/>
        <dsp:cNvSpPr/>
      </dsp:nvSpPr>
      <dsp:spPr>
        <a:xfrm>
          <a:off x="10232701" y="1257299"/>
          <a:ext cx="1624077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CITEC Re-Evaluation</a:t>
          </a:r>
          <a:endParaRPr lang="en-US" sz="2100" kern="1200" dirty="0"/>
        </a:p>
      </dsp:txBody>
      <dsp:txXfrm>
        <a:off x="10311982" y="1336580"/>
        <a:ext cx="1465515" cy="15178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F4F93-40B1-4E4E-BD84-B49C6263659A}">
      <dsp:nvSpPr>
        <dsp:cNvPr id="0" name=""/>
        <dsp:cNvSpPr/>
      </dsp:nvSpPr>
      <dsp:spPr>
        <a:xfrm>
          <a:off x="6" y="0"/>
          <a:ext cx="12024512" cy="4649866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2C6DD-4636-4BA8-833E-A1C9395FA52F}">
      <dsp:nvSpPr>
        <dsp:cNvPr id="0" name=""/>
        <dsp:cNvSpPr/>
      </dsp:nvSpPr>
      <dsp:spPr>
        <a:xfrm>
          <a:off x="36873" y="1266828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Regulatory Approval (TGA/ADEC)</a:t>
          </a:r>
          <a:endParaRPr lang="en-US" sz="1800" kern="1200" dirty="0"/>
        </a:p>
      </dsp:txBody>
      <dsp:txXfrm>
        <a:off x="117208" y="1347163"/>
        <a:ext cx="1484992" cy="1699276"/>
      </dsp:txXfrm>
    </dsp:sp>
    <dsp:sp modelId="{B14118F0-7D80-41A0-9E29-EB0E150495E1}">
      <dsp:nvSpPr>
        <dsp:cNvPr id="0" name=""/>
        <dsp:cNvSpPr/>
      </dsp:nvSpPr>
      <dsp:spPr>
        <a:xfrm>
          <a:off x="4908826" y="0"/>
          <a:ext cx="1217823" cy="10979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Cabinet Approval</a:t>
          </a:r>
          <a:endParaRPr lang="en-US" sz="1800" kern="1200" dirty="0"/>
        </a:p>
      </dsp:txBody>
      <dsp:txXfrm>
        <a:off x="4962423" y="53597"/>
        <a:ext cx="1110629" cy="990751"/>
      </dsp:txXfrm>
    </dsp:sp>
    <dsp:sp modelId="{F3149063-6582-4A8F-B444-8FD25A1EC10F}">
      <dsp:nvSpPr>
        <dsp:cNvPr id="0" name=""/>
        <dsp:cNvSpPr/>
      </dsp:nvSpPr>
      <dsp:spPr>
        <a:xfrm>
          <a:off x="1730837" y="1257305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Market Entry</a:t>
          </a:r>
          <a:endParaRPr lang="en-US" sz="1800" kern="1200" dirty="0"/>
        </a:p>
      </dsp:txBody>
      <dsp:txXfrm>
        <a:off x="1811172" y="1337640"/>
        <a:ext cx="1484992" cy="1699276"/>
      </dsp:txXfrm>
    </dsp:sp>
    <dsp:sp modelId="{C043C572-A0CC-4AD4-B418-5F58C1430E56}">
      <dsp:nvSpPr>
        <dsp:cNvPr id="0" name=""/>
        <dsp:cNvSpPr/>
      </dsp:nvSpPr>
      <dsp:spPr>
        <a:xfrm>
          <a:off x="3461860" y="1238259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PBAC Evaluation</a:t>
          </a:r>
          <a:endParaRPr lang="en-US" sz="1800" kern="1200" dirty="0"/>
        </a:p>
      </dsp:txBody>
      <dsp:txXfrm>
        <a:off x="3542195" y="1318594"/>
        <a:ext cx="1484992" cy="1699276"/>
      </dsp:txXfrm>
    </dsp:sp>
    <dsp:sp modelId="{26FDF0DC-BCE8-4C31-A812-6C73C47C2B52}">
      <dsp:nvSpPr>
        <dsp:cNvPr id="0" name=""/>
        <dsp:cNvSpPr/>
      </dsp:nvSpPr>
      <dsp:spPr>
        <a:xfrm>
          <a:off x="5224085" y="1307951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PBPA Pricing Negotiation</a:t>
          </a:r>
          <a:endParaRPr lang="en-US" sz="1800" kern="1200" dirty="0"/>
        </a:p>
      </dsp:txBody>
      <dsp:txXfrm>
        <a:off x="5304420" y="1388286"/>
        <a:ext cx="1484992" cy="1699276"/>
      </dsp:txXfrm>
    </dsp:sp>
    <dsp:sp modelId="{6E00DC10-F19E-4B9C-9EF7-A0E050B8AC0C}">
      <dsp:nvSpPr>
        <dsp:cNvPr id="0" name=""/>
        <dsp:cNvSpPr/>
      </dsp:nvSpPr>
      <dsp:spPr>
        <a:xfrm>
          <a:off x="6961839" y="1275886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Dept. pf Health Decision (Inclusion in Benefit Scheme)</a:t>
          </a:r>
          <a:endParaRPr lang="en-US" sz="1800" kern="1200" dirty="0"/>
        </a:p>
      </dsp:txBody>
      <dsp:txXfrm>
        <a:off x="7042174" y="1356221"/>
        <a:ext cx="1484992" cy="1699276"/>
      </dsp:txXfrm>
    </dsp:sp>
    <dsp:sp modelId="{943587A6-2A7F-404A-95F8-C6CB3A3C9FA1}">
      <dsp:nvSpPr>
        <dsp:cNvPr id="0" name=""/>
        <dsp:cNvSpPr/>
      </dsp:nvSpPr>
      <dsp:spPr>
        <a:xfrm>
          <a:off x="10344730" y="1269841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PBAC Re-Evaluation</a:t>
          </a:r>
          <a:endParaRPr lang="en-US" sz="1800" kern="1200" dirty="0"/>
        </a:p>
      </dsp:txBody>
      <dsp:txXfrm>
        <a:off x="10425065" y="1350176"/>
        <a:ext cx="1484992" cy="16992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F4F93-40B1-4E4E-BD84-B49C6263659A}">
      <dsp:nvSpPr>
        <dsp:cNvPr id="0" name=""/>
        <dsp:cNvSpPr/>
      </dsp:nvSpPr>
      <dsp:spPr>
        <a:xfrm>
          <a:off x="889334" y="0"/>
          <a:ext cx="10079123" cy="419100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2C6DD-4636-4BA8-833E-A1C9395FA52F}">
      <dsp:nvSpPr>
        <dsp:cNvPr id="0" name=""/>
        <dsp:cNvSpPr/>
      </dsp:nvSpPr>
      <dsp:spPr>
        <a:xfrm>
          <a:off x="6984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Regulatory Approval (EMA/</a:t>
          </a:r>
          <a:r>
            <a:rPr lang="en-US" sz="1000" kern="1200" dirty="0" err="1" smtClean="0"/>
            <a:t>BfArM</a:t>
          </a:r>
          <a:r>
            <a:rPr lang="en-US" sz="1000" kern="1200" dirty="0" smtClean="0"/>
            <a:t>)</a:t>
          </a:r>
          <a:endParaRPr lang="en-US" sz="1000" kern="1200" dirty="0"/>
        </a:p>
      </dsp:txBody>
      <dsp:txXfrm>
        <a:off x="62311" y="1312626"/>
        <a:ext cx="1022726" cy="1565746"/>
      </dsp:txXfrm>
    </dsp:sp>
    <dsp:sp modelId="{B14118F0-7D80-41A0-9E29-EB0E150495E1}">
      <dsp:nvSpPr>
        <dsp:cNvPr id="0" name=""/>
        <dsp:cNvSpPr/>
      </dsp:nvSpPr>
      <dsp:spPr>
        <a:xfrm>
          <a:off x="1197033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Manufacturer Price Decision</a:t>
          </a:r>
          <a:endParaRPr lang="en-US" sz="1000" kern="1200" dirty="0"/>
        </a:p>
      </dsp:txBody>
      <dsp:txXfrm>
        <a:off x="1252360" y="1312626"/>
        <a:ext cx="1022726" cy="1565746"/>
      </dsp:txXfrm>
    </dsp:sp>
    <dsp:sp modelId="{83C24001-FC62-4B7D-A41C-A5282384C1C1}">
      <dsp:nvSpPr>
        <dsp:cNvPr id="0" name=""/>
        <dsp:cNvSpPr/>
      </dsp:nvSpPr>
      <dsp:spPr>
        <a:xfrm>
          <a:off x="2387082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G-BA Notification</a:t>
          </a:r>
          <a:endParaRPr lang="en-US" sz="1000" kern="1200" dirty="0"/>
        </a:p>
      </dsp:txBody>
      <dsp:txXfrm>
        <a:off x="2442409" y="1312626"/>
        <a:ext cx="1022726" cy="1565746"/>
      </dsp:txXfrm>
    </dsp:sp>
    <dsp:sp modelId="{553E291F-C10A-4969-A13F-3FB0170180E9}">
      <dsp:nvSpPr>
        <dsp:cNvPr id="0" name=""/>
        <dsp:cNvSpPr/>
      </dsp:nvSpPr>
      <dsp:spPr>
        <a:xfrm>
          <a:off x="3577131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Krankenkassen</a:t>
          </a:r>
          <a:r>
            <a:rPr lang="en-US" sz="1000" kern="1200" dirty="0" smtClean="0"/>
            <a:t> Funding and Physician Usage</a:t>
          </a:r>
          <a:endParaRPr lang="en-US" sz="1000" kern="1200" dirty="0"/>
        </a:p>
      </dsp:txBody>
      <dsp:txXfrm>
        <a:off x="3632458" y="1312626"/>
        <a:ext cx="1022726" cy="1565746"/>
      </dsp:txXfrm>
    </dsp:sp>
    <dsp:sp modelId="{E818B42E-19CF-40CF-AACF-A97E1555755B}">
      <dsp:nvSpPr>
        <dsp:cNvPr id="0" name=""/>
        <dsp:cNvSpPr/>
      </dsp:nvSpPr>
      <dsp:spPr>
        <a:xfrm>
          <a:off x="4767181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G-BA referral to </a:t>
          </a:r>
          <a:r>
            <a:rPr lang="en-US" sz="1000" kern="1200" dirty="0" err="1" smtClean="0"/>
            <a:t>IQWiG</a:t>
          </a:r>
          <a:endParaRPr lang="en-US" sz="1000" kern="1200" dirty="0"/>
        </a:p>
      </dsp:txBody>
      <dsp:txXfrm>
        <a:off x="4822508" y="1312626"/>
        <a:ext cx="1022726" cy="1565746"/>
      </dsp:txXfrm>
    </dsp:sp>
    <dsp:sp modelId="{F3149063-6582-4A8F-B444-8FD25A1EC10F}">
      <dsp:nvSpPr>
        <dsp:cNvPr id="0" name=""/>
        <dsp:cNvSpPr/>
      </dsp:nvSpPr>
      <dsp:spPr>
        <a:xfrm>
          <a:off x="5957230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IQWiG</a:t>
          </a:r>
          <a:r>
            <a:rPr lang="en-US" sz="1000" kern="1200" dirty="0" smtClean="0"/>
            <a:t> Evaluation</a:t>
          </a:r>
          <a:endParaRPr lang="en-US" sz="1000" kern="1200" dirty="0"/>
        </a:p>
      </dsp:txBody>
      <dsp:txXfrm>
        <a:off x="6012557" y="1312626"/>
        <a:ext cx="1022726" cy="1565746"/>
      </dsp:txXfrm>
    </dsp:sp>
    <dsp:sp modelId="{26FDF0DC-BCE8-4C31-A812-6C73C47C2B52}">
      <dsp:nvSpPr>
        <dsp:cNvPr id="0" name=""/>
        <dsp:cNvSpPr/>
      </dsp:nvSpPr>
      <dsp:spPr>
        <a:xfrm>
          <a:off x="7147279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G-BA P&amp;R Decision</a:t>
          </a:r>
          <a:endParaRPr lang="en-US" sz="1000" kern="1200" dirty="0"/>
        </a:p>
      </dsp:txBody>
      <dsp:txXfrm>
        <a:off x="7202606" y="1312626"/>
        <a:ext cx="1022726" cy="1565746"/>
      </dsp:txXfrm>
    </dsp:sp>
    <dsp:sp modelId="{741B1601-EC74-4FA4-9B38-BC0DCC9D22CC}">
      <dsp:nvSpPr>
        <dsp:cNvPr id="0" name=""/>
        <dsp:cNvSpPr/>
      </dsp:nvSpPr>
      <dsp:spPr>
        <a:xfrm>
          <a:off x="8337329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Change in </a:t>
          </a:r>
          <a:r>
            <a:rPr lang="en-US" sz="1000" kern="1200" dirty="0" err="1" smtClean="0"/>
            <a:t>Krankenkassen</a:t>
          </a:r>
          <a:r>
            <a:rPr lang="en-US" sz="1000" kern="1200" dirty="0" smtClean="0"/>
            <a:t> Funding</a:t>
          </a:r>
          <a:endParaRPr lang="en-US" sz="1000" kern="1200" dirty="0"/>
        </a:p>
      </dsp:txBody>
      <dsp:txXfrm>
        <a:off x="8392656" y="1312626"/>
        <a:ext cx="1022726" cy="1565746"/>
      </dsp:txXfrm>
    </dsp:sp>
    <dsp:sp modelId="{6E00DC10-F19E-4B9C-9EF7-A0E050B8AC0C}">
      <dsp:nvSpPr>
        <dsp:cNvPr id="0" name=""/>
        <dsp:cNvSpPr/>
      </dsp:nvSpPr>
      <dsp:spPr>
        <a:xfrm>
          <a:off x="9527378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Physician Usage</a:t>
          </a:r>
          <a:endParaRPr lang="en-US" sz="1000" kern="1200" dirty="0"/>
        </a:p>
      </dsp:txBody>
      <dsp:txXfrm>
        <a:off x="9582705" y="1312626"/>
        <a:ext cx="1022726" cy="1565746"/>
      </dsp:txXfrm>
    </dsp:sp>
    <dsp:sp modelId="{943587A6-2A7F-404A-95F8-C6CB3A3C9FA1}">
      <dsp:nvSpPr>
        <dsp:cNvPr id="0" name=""/>
        <dsp:cNvSpPr/>
      </dsp:nvSpPr>
      <dsp:spPr>
        <a:xfrm>
          <a:off x="10717427" y="1257299"/>
          <a:ext cx="1133380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IQWiG</a:t>
          </a:r>
          <a:r>
            <a:rPr lang="en-US" sz="1000" kern="1200" dirty="0" smtClean="0"/>
            <a:t> Re-Evaluation</a:t>
          </a:r>
          <a:endParaRPr lang="en-US" sz="1000" kern="1200" dirty="0"/>
        </a:p>
      </dsp:txBody>
      <dsp:txXfrm>
        <a:off x="10772754" y="1312626"/>
        <a:ext cx="1022726" cy="15657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F4F93-40B1-4E4E-BD84-B49C6263659A}">
      <dsp:nvSpPr>
        <dsp:cNvPr id="0" name=""/>
        <dsp:cNvSpPr/>
      </dsp:nvSpPr>
      <dsp:spPr>
        <a:xfrm>
          <a:off x="889334" y="0"/>
          <a:ext cx="10079123" cy="419100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2C6DD-4636-4BA8-833E-A1C9395FA52F}">
      <dsp:nvSpPr>
        <dsp:cNvPr id="0" name=""/>
        <dsp:cNvSpPr/>
      </dsp:nvSpPr>
      <dsp:spPr>
        <a:xfrm>
          <a:off x="470" y="1257299"/>
          <a:ext cx="1419982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Regulatory Approval (EMA/AIFA)</a:t>
          </a:r>
          <a:endParaRPr lang="en-US" sz="1700" kern="1200" dirty="0"/>
        </a:p>
      </dsp:txBody>
      <dsp:txXfrm>
        <a:off x="69788" y="1326617"/>
        <a:ext cx="1281346" cy="1537764"/>
      </dsp:txXfrm>
    </dsp:sp>
    <dsp:sp modelId="{B14118F0-7D80-41A0-9E29-EB0E150495E1}">
      <dsp:nvSpPr>
        <dsp:cNvPr id="0" name=""/>
        <dsp:cNvSpPr/>
      </dsp:nvSpPr>
      <dsp:spPr>
        <a:xfrm>
          <a:off x="1491451" y="1257299"/>
          <a:ext cx="1419982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AIFA Evaluation of Innovation</a:t>
          </a:r>
          <a:endParaRPr lang="en-US" sz="1700" kern="1200" dirty="0"/>
        </a:p>
      </dsp:txBody>
      <dsp:txXfrm>
        <a:off x="1560769" y="1326617"/>
        <a:ext cx="1281346" cy="1537764"/>
      </dsp:txXfrm>
    </dsp:sp>
    <dsp:sp modelId="{FDF20AE8-A43D-4673-9010-102620428E26}">
      <dsp:nvSpPr>
        <dsp:cNvPr id="0" name=""/>
        <dsp:cNvSpPr/>
      </dsp:nvSpPr>
      <dsp:spPr>
        <a:xfrm>
          <a:off x="2982432" y="1257299"/>
          <a:ext cx="1419982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AIFA P&amp;R Negotiation</a:t>
          </a:r>
          <a:endParaRPr lang="en-US" sz="1700" kern="1200" dirty="0"/>
        </a:p>
      </dsp:txBody>
      <dsp:txXfrm>
        <a:off x="3051750" y="1326617"/>
        <a:ext cx="1281346" cy="1537764"/>
      </dsp:txXfrm>
    </dsp:sp>
    <dsp:sp modelId="{F3149063-6582-4A8F-B444-8FD25A1EC10F}">
      <dsp:nvSpPr>
        <dsp:cNvPr id="0" name=""/>
        <dsp:cNvSpPr/>
      </dsp:nvSpPr>
      <dsp:spPr>
        <a:xfrm>
          <a:off x="4473414" y="1257299"/>
          <a:ext cx="1419982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Market Entry</a:t>
          </a:r>
          <a:endParaRPr lang="en-US" sz="1700" kern="1200" dirty="0"/>
        </a:p>
      </dsp:txBody>
      <dsp:txXfrm>
        <a:off x="4542732" y="1326617"/>
        <a:ext cx="1281346" cy="1537764"/>
      </dsp:txXfrm>
    </dsp:sp>
    <dsp:sp modelId="{C043C572-A0CC-4AD4-B418-5F58C1430E56}">
      <dsp:nvSpPr>
        <dsp:cNvPr id="0" name=""/>
        <dsp:cNvSpPr/>
      </dsp:nvSpPr>
      <dsp:spPr>
        <a:xfrm>
          <a:off x="5964395" y="1257299"/>
          <a:ext cx="1419982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Regional Formulary Decision</a:t>
          </a:r>
          <a:endParaRPr lang="en-US" sz="1700" kern="1200" dirty="0"/>
        </a:p>
      </dsp:txBody>
      <dsp:txXfrm>
        <a:off x="6033713" y="1326617"/>
        <a:ext cx="1281346" cy="1537764"/>
      </dsp:txXfrm>
    </dsp:sp>
    <dsp:sp modelId="{26FDF0DC-BCE8-4C31-A812-6C73C47C2B52}">
      <dsp:nvSpPr>
        <dsp:cNvPr id="0" name=""/>
        <dsp:cNvSpPr/>
      </dsp:nvSpPr>
      <dsp:spPr>
        <a:xfrm>
          <a:off x="7455376" y="1257299"/>
          <a:ext cx="1419982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Hospital Formulary Decision</a:t>
          </a:r>
          <a:endParaRPr lang="en-US" sz="1700" kern="1200" dirty="0"/>
        </a:p>
      </dsp:txBody>
      <dsp:txXfrm>
        <a:off x="7524694" y="1326617"/>
        <a:ext cx="1281346" cy="1537764"/>
      </dsp:txXfrm>
    </dsp:sp>
    <dsp:sp modelId="{6E00DC10-F19E-4B9C-9EF7-A0E050B8AC0C}">
      <dsp:nvSpPr>
        <dsp:cNvPr id="0" name=""/>
        <dsp:cNvSpPr/>
      </dsp:nvSpPr>
      <dsp:spPr>
        <a:xfrm>
          <a:off x="8946358" y="1257299"/>
          <a:ext cx="1419982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Physician Usage</a:t>
          </a:r>
          <a:endParaRPr lang="en-US" sz="1700" kern="1200" dirty="0"/>
        </a:p>
      </dsp:txBody>
      <dsp:txXfrm>
        <a:off x="9015676" y="1326617"/>
        <a:ext cx="1281346" cy="1537764"/>
      </dsp:txXfrm>
    </dsp:sp>
    <dsp:sp modelId="{943587A6-2A7F-404A-95F8-C6CB3A3C9FA1}">
      <dsp:nvSpPr>
        <dsp:cNvPr id="0" name=""/>
        <dsp:cNvSpPr/>
      </dsp:nvSpPr>
      <dsp:spPr>
        <a:xfrm>
          <a:off x="10437339" y="1257299"/>
          <a:ext cx="1419982" cy="16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AIFA Re-Evaluation</a:t>
          </a:r>
          <a:endParaRPr lang="en-US" sz="1700" kern="1200" dirty="0"/>
        </a:p>
      </dsp:txBody>
      <dsp:txXfrm>
        <a:off x="10506657" y="1326617"/>
        <a:ext cx="1281346" cy="15377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F4F93-40B1-4E4E-BD84-B49C6263659A}">
      <dsp:nvSpPr>
        <dsp:cNvPr id="0" name=""/>
        <dsp:cNvSpPr/>
      </dsp:nvSpPr>
      <dsp:spPr>
        <a:xfrm>
          <a:off x="0" y="0"/>
          <a:ext cx="12024512" cy="4649866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2C6DD-4636-4BA8-833E-A1C9395FA52F}">
      <dsp:nvSpPr>
        <dsp:cNvPr id="0" name=""/>
        <dsp:cNvSpPr/>
      </dsp:nvSpPr>
      <dsp:spPr>
        <a:xfrm>
          <a:off x="36873" y="1266828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Regulatory Approval (EMA/MEB)</a:t>
          </a:r>
          <a:endParaRPr lang="en-US" sz="1300" kern="1200" dirty="0"/>
        </a:p>
      </dsp:txBody>
      <dsp:txXfrm>
        <a:off x="117208" y="1347163"/>
        <a:ext cx="1484992" cy="1699276"/>
      </dsp:txXfrm>
    </dsp:sp>
    <dsp:sp modelId="{B14118F0-7D80-41A0-9E29-EB0E150495E1}">
      <dsp:nvSpPr>
        <dsp:cNvPr id="0" name=""/>
        <dsp:cNvSpPr/>
      </dsp:nvSpPr>
      <dsp:spPr>
        <a:xfrm>
          <a:off x="4570379" y="0"/>
          <a:ext cx="1217823" cy="10979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CFH Cost-Effectiveness Analysis</a:t>
          </a:r>
          <a:endParaRPr lang="en-US" sz="1300" kern="1200" dirty="0"/>
        </a:p>
      </dsp:txBody>
      <dsp:txXfrm>
        <a:off x="4623976" y="53597"/>
        <a:ext cx="1110629" cy="990751"/>
      </dsp:txXfrm>
    </dsp:sp>
    <dsp:sp modelId="{F3149063-6582-4A8F-B444-8FD25A1EC10F}">
      <dsp:nvSpPr>
        <dsp:cNvPr id="0" name=""/>
        <dsp:cNvSpPr/>
      </dsp:nvSpPr>
      <dsp:spPr>
        <a:xfrm>
          <a:off x="1730837" y="1257305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CFH Evaluation of Sustainability</a:t>
          </a:r>
          <a:endParaRPr lang="en-US" sz="1300" kern="1200" dirty="0"/>
        </a:p>
      </dsp:txBody>
      <dsp:txXfrm>
        <a:off x="1811172" y="1337640"/>
        <a:ext cx="1484992" cy="1699276"/>
      </dsp:txXfrm>
    </dsp:sp>
    <dsp:sp modelId="{C043C572-A0CC-4AD4-B418-5F58C1430E56}">
      <dsp:nvSpPr>
        <dsp:cNvPr id="0" name=""/>
        <dsp:cNvSpPr/>
      </dsp:nvSpPr>
      <dsp:spPr>
        <a:xfrm>
          <a:off x="3461860" y="1238259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CVZ P&amp;R Recommendation</a:t>
          </a:r>
          <a:endParaRPr lang="en-US" sz="1300" kern="1200" dirty="0"/>
        </a:p>
      </dsp:txBody>
      <dsp:txXfrm>
        <a:off x="3542195" y="1318594"/>
        <a:ext cx="1484992" cy="1699276"/>
      </dsp:txXfrm>
    </dsp:sp>
    <dsp:sp modelId="{6E00DC10-F19E-4B9C-9EF7-A0E050B8AC0C}">
      <dsp:nvSpPr>
        <dsp:cNvPr id="0" name=""/>
        <dsp:cNvSpPr/>
      </dsp:nvSpPr>
      <dsp:spPr>
        <a:xfrm>
          <a:off x="5233893" y="1275886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MOH P&amp;R Decision</a:t>
          </a:r>
          <a:endParaRPr lang="en-US" sz="1300" kern="1200" dirty="0"/>
        </a:p>
      </dsp:txBody>
      <dsp:txXfrm>
        <a:off x="5314228" y="1356221"/>
        <a:ext cx="1484992" cy="1699276"/>
      </dsp:txXfrm>
    </dsp:sp>
    <dsp:sp modelId="{0A87F88A-FF22-4FA9-85E1-451EE172DB84}">
      <dsp:nvSpPr>
        <dsp:cNvPr id="0" name=""/>
        <dsp:cNvSpPr/>
      </dsp:nvSpPr>
      <dsp:spPr>
        <a:xfrm>
          <a:off x="6915942" y="1279383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Coverage by Health Insurance</a:t>
          </a:r>
          <a:endParaRPr lang="en-US" sz="1300" kern="1200" dirty="0"/>
        </a:p>
      </dsp:txBody>
      <dsp:txXfrm>
        <a:off x="6996277" y="1359718"/>
        <a:ext cx="1484992" cy="1699276"/>
      </dsp:txXfrm>
    </dsp:sp>
    <dsp:sp modelId="{943587A6-2A7F-404A-95F8-C6CB3A3C9FA1}">
      <dsp:nvSpPr>
        <dsp:cNvPr id="0" name=""/>
        <dsp:cNvSpPr/>
      </dsp:nvSpPr>
      <dsp:spPr>
        <a:xfrm>
          <a:off x="10344730" y="1269841"/>
          <a:ext cx="1645662" cy="1859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CFH Re-Evaluation</a:t>
          </a:r>
          <a:endParaRPr lang="en-US" sz="1300" kern="1200" dirty="0"/>
        </a:p>
      </dsp:txBody>
      <dsp:txXfrm>
        <a:off x="10425065" y="1350176"/>
        <a:ext cx="1484992" cy="1699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1109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 dirty="0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1109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163C2C-01A6-4841-9478-1A251DF80E8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769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11109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 dirty="0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3988" y="509588"/>
            <a:ext cx="4518025" cy="2547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1" y="3227388"/>
            <a:ext cx="792480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1109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3D884D8-6A3D-4016-A1DF-A117B8D1C4C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51316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E25B63-3DB6-4FB7-A347-44A3CEFC1CFC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2461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2693988" y="509588"/>
            <a:ext cx="4518025" cy="2547937"/>
          </a:xfrm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400" dirty="0">
                <a:latin typeface="Tahoma" pitchFamily="34" charset="0"/>
              </a:rPr>
              <a:t>MD are part of HS resources ……. </a:t>
            </a:r>
          </a:p>
          <a:p>
            <a:r>
              <a:rPr lang="en-GB" altLang="en-US" sz="2400" b="1" u="sng" dirty="0">
                <a:latin typeface="Tahoma" pitchFamily="34" charset="0"/>
              </a:rPr>
              <a:t>The Swiss centre for international health</a:t>
            </a:r>
            <a:r>
              <a:rPr lang="en-GB" altLang="en-US" sz="2400" dirty="0">
                <a:latin typeface="Tahoma" pitchFamily="34" charset="0"/>
              </a:rPr>
              <a:t> … value of the original investment in medical equipment depreciate for many reasons. </a:t>
            </a:r>
          </a:p>
          <a:p>
            <a:r>
              <a:rPr lang="en-GB" altLang="en-US" sz="2400" dirty="0">
                <a:latin typeface="Tahoma" pitchFamily="34" charset="0"/>
              </a:rPr>
              <a:t>……</a:t>
            </a:r>
          </a:p>
          <a:p>
            <a:r>
              <a:rPr lang="en-GB" altLang="en-US" sz="2400" dirty="0">
                <a:latin typeface="Tahoma" pitchFamily="34" charset="0"/>
              </a:rPr>
              <a:t> Finally, you will end up having a 10% “Return on Investment”, which is too low. </a:t>
            </a:r>
          </a:p>
          <a:p>
            <a:endParaRPr lang="en-GB" altLang="en-US" sz="2400" dirty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232DCA-48B7-4C77-BFDF-ABF8CB44D41D}" type="slidenum">
              <a:rPr lang="en-US" altLang="en-US"/>
              <a:pPr/>
              <a:t>5</a:t>
            </a:fld>
            <a:endParaRPr lang="en-US" altLang="en-US" dirty="0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3988" y="509588"/>
            <a:ext cx="4518025" cy="2547937"/>
          </a:xfrm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4FC56-FC1F-4F38-8D22-30CC6F8D82E9}" type="slidenum">
              <a:rPr lang="en-US" altLang="en-US"/>
              <a:pPr/>
              <a:t>6</a:t>
            </a:fld>
            <a:endParaRPr lang="en-US" altLang="en-US" dirty="0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3988" y="509588"/>
            <a:ext cx="4518025" cy="2547937"/>
          </a:xfrm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4FC56-FC1F-4F38-8D22-30CC6F8D82E9}" type="slidenum">
              <a:rPr lang="en-US" altLang="en-US"/>
              <a:pPr/>
              <a:t>9</a:t>
            </a:fld>
            <a:endParaRPr lang="en-US" altLang="en-US" dirty="0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09588"/>
            <a:ext cx="4519613" cy="2547937"/>
          </a:xfrm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3988" y="509588"/>
            <a:ext cx="4518025" cy="2547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6B115-A6EA-41C2-9029-47E3109B1D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0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693988" y="509588"/>
            <a:ext cx="4518025" cy="254793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Important decisions on health care affecting patient health are to be made on the best scientific basis available. </a:t>
            </a:r>
          </a:p>
          <a:p>
            <a:endParaRPr lang="en-US" dirty="0" smtClean="0"/>
          </a:p>
          <a:p>
            <a:r>
              <a:rPr lang="en-US" dirty="0" smtClean="0"/>
              <a:t>Vision: Independent assessment for improved health</a:t>
            </a:r>
          </a:p>
          <a:p>
            <a:r>
              <a:rPr lang="en-US" dirty="0" smtClean="0"/>
              <a:t>SBU is to be one of the world's leading institutions for the systematic assessment of methods promoting health and combating illness.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The general aims of SBU:</a:t>
            </a:r>
          </a:p>
          <a:p>
            <a:r>
              <a:rPr lang="en-US" dirty="0" smtClean="0"/>
              <a:t>The SBU knowledge base should mean improved health per Swedish krona invested and thereby save lives and improve quality of life, as well as make possible a good standard of health care provided on equal terms to all.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675F5-6752-41E2-BE6E-37476F30B267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8962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3988" y="509588"/>
            <a:ext cx="4518025" cy="2547937"/>
          </a:xfrm>
          <a:ln/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dirty="0" smtClean="0">
              <a:latin typeface="Arial" pitchFamily="34" charset="0"/>
            </a:endParaRPr>
          </a:p>
        </p:txBody>
      </p:sp>
      <p:sp>
        <p:nvSpPr>
          <p:cNvPr id="6042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E754B7-D361-42DF-A55A-95D979D9F194}" type="slidenum">
              <a:rPr lang="fr-BE" smtClean="0">
                <a:latin typeface="Arial" pitchFamily="34" charset="0"/>
              </a:rPr>
              <a:pPr/>
              <a:t>21</a:t>
            </a:fld>
            <a:endParaRPr lang="fr-BE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884D8-6A3D-4016-A1DF-A117B8D1C4CE}" type="slidenum">
              <a:rPr lang="en-US" altLang="en-US" smtClean="0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2623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693988" y="509588"/>
            <a:ext cx="4518025" cy="254793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Important decisions on health care affecting patient health are to be made on the best scientific basis available. </a:t>
            </a:r>
          </a:p>
          <a:p>
            <a:endParaRPr lang="en-US" dirty="0" smtClean="0"/>
          </a:p>
          <a:p>
            <a:r>
              <a:rPr lang="en-US" dirty="0" smtClean="0"/>
              <a:t>Vision: Independent assessment for improved health</a:t>
            </a:r>
          </a:p>
          <a:p>
            <a:r>
              <a:rPr lang="en-US" dirty="0" smtClean="0"/>
              <a:t>SBU is to be one of the world's leading institutions for the systematic assessment of methods promoting health and combating illness.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The general aims of SBU:</a:t>
            </a:r>
          </a:p>
          <a:p>
            <a:r>
              <a:rPr lang="en-US" dirty="0" smtClean="0"/>
              <a:t>The SBU knowledge base should mean improved health per Swedish krona invested and thereby save lives and improve quality of life, as well as make possible a good standard of health care provided on equal terms to all.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675F5-6752-41E2-BE6E-37476F30B267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849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449C4-0747-4826-8616-0D3E48ACAE6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4973303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E6A55C-BF94-4F07-BB45-FAFA15443A7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1036630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9413" y="274638"/>
            <a:ext cx="2812425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2138" y="274638"/>
            <a:ext cx="8234578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9159E-AFEF-435A-BC3D-3076B936D69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8443918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138" y="274638"/>
            <a:ext cx="1064160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2138" y="1524000"/>
            <a:ext cx="11249700" cy="4419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092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55295" y="6245225"/>
            <a:ext cx="3851249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15984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fld id="{B749034D-59E1-40D5-9C50-0BE17FFE536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4139260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96489" y="1690215"/>
            <a:ext cx="9767775" cy="45000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77FB7F-F7ED-40A2-86E6-F4714BC8C87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xmlns="" id="{9878E11C-EE6D-4E31-89C1-C61BC5216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96488" y="6426001"/>
            <a:ext cx="9002676" cy="284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SBU</a:t>
            </a:r>
          </a:p>
        </p:txBody>
      </p:sp>
    </p:spTree>
    <p:extLst>
      <p:ext uri="{BB962C8B-B14F-4D97-AF65-F5344CB8AC3E}">
        <p14:creationId xmlns:p14="http://schemas.microsoft.com/office/powerpoint/2010/main" val="1708408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 descr="vague_bleu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49"/>
          <a:stretch>
            <a:fillRect/>
          </a:stretch>
        </p:blipFill>
        <p:spPr bwMode="auto">
          <a:xfrm>
            <a:off x="0" y="2770188"/>
            <a:ext cx="12161838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573" y="5748338"/>
            <a:ext cx="5322915" cy="106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20584" y="1568451"/>
            <a:ext cx="10337562" cy="1076325"/>
          </a:xfrm>
        </p:spPr>
        <p:txBody>
          <a:bodyPr/>
          <a:lstStyle>
            <a:lvl1pPr algn="r">
              <a:defRPr sz="3200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732190" y="2678114"/>
            <a:ext cx="8513287" cy="782637"/>
          </a:xfrm>
        </p:spPr>
        <p:txBody>
          <a:bodyPr/>
          <a:lstStyle>
            <a:lvl1pPr marL="0" indent="0" algn="r">
              <a:buFontTx/>
              <a:buNone/>
              <a:defRPr sz="1800">
                <a:solidFill>
                  <a:srgbClr val="ADA59D"/>
                </a:solidFill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827906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C9165687-28F8-47C1-B893-2442BBC46F6C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F9B4E-7940-4B1B-BB76-A07FD317CC33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7344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4DF9B20C-CE1A-474C-B3BF-598DDA3DDBC7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B655E-6475-4C1A-B80E-B3057449DE1C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0496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93313" y="1730376"/>
            <a:ext cx="5371478" cy="4265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67489" y="1730376"/>
            <a:ext cx="5371478" cy="4265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853E5936-92ED-4A6C-B1C9-DD8D556202AD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46A8A-C381-4E90-9CA3-0C1BA1523E12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6202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6E2B6BCF-0109-450B-B26B-A0AF3EBCD9BB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B96F9-C2F1-4A88-8F1E-C024745230E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11944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6C2801C6-05B1-4300-B79C-F8E230A0C0D5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4E26A-9BCD-43FF-B2E3-DF9174D1B5E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60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B9751-83E9-4839-A505-15BA68B2629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673099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03BB87B6-89FB-4581-8F89-203A2E6807C7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955D6-612E-46CE-BCB7-41B32892D4ED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4454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1CEB41C7-1803-4D38-B125-87D8E1D3B5E2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F8808-96E5-4E03-946B-8E358A90623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8249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A2433136-F5C3-49C3-AD32-8729F77C23D7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7AAB0-9BC0-4536-9FBA-C818ADF5140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8195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2655A153-9256-44B9-862C-25CE65C9B4B5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6297B-FE21-4372-997C-8DE41A32AC1F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51797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15223" y="274638"/>
            <a:ext cx="2738524" cy="57213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93313" y="274638"/>
            <a:ext cx="8019212" cy="57213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70F45C82-691F-408F-B61A-11D2419AAA2B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EEBE0-D356-4289-B0AF-C573B0C675F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10990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3225800"/>
            <a:ext cx="12161838" cy="3632200"/>
          </a:xfrm>
          <a:prstGeom prst="rect">
            <a:avLst/>
          </a:prstGeom>
          <a:gradFill flip="none" rotWithShape="1">
            <a:gsLst>
              <a:gs pos="44000">
                <a:srgbClr val="CBCBCB">
                  <a:alpha val="22000"/>
                </a:srgbClr>
              </a:gs>
              <a:gs pos="100000">
                <a:srgbClr val="5F5F5F">
                  <a:alpha val="1900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95" fontAlgn="auto">
              <a:spcBef>
                <a:spcPts val="0"/>
              </a:spcBef>
              <a:spcAft>
                <a:spcPts val="0"/>
              </a:spcAft>
            </a:pPr>
            <a:endParaRPr lang="en-US" sz="2399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9" y="4987990"/>
            <a:ext cx="10337562" cy="610820"/>
          </a:xfrm>
        </p:spPr>
        <p:txBody>
          <a:bodyPr/>
          <a:lstStyle>
            <a:lvl1pPr algn="ctr">
              <a:defRPr lang="en-US" sz="3999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5509360"/>
            <a:ext cx="851328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399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10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9" y="2130430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89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82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3"/>
            <a:ext cx="10337562" cy="1362075"/>
          </a:xfrm>
        </p:spPr>
        <p:txBody>
          <a:bodyPr anchor="t"/>
          <a:lstStyle>
            <a:lvl1pPr algn="l">
              <a:defRPr sz="533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666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884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267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4pPr>
            <a:lvl5pPr marL="2437689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5pPr>
            <a:lvl6pPr marL="3047111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6pPr>
            <a:lvl7pPr marL="3656534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7pPr>
            <a:lvl8pPr marL="4265955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774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3"/>
            <a:ext cx="5371478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3"/>
            <a:ext cx="5371478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19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B8576-2BC2-48A8-9FC6-E4F7B204D8F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8059256"/>
      </p:ext>
    </p:extLst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5"/>
            <a:ext cx="5373590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66" b="1"/>
            </a:lvl2pPr>
            <a:lvl3pPr marL="1218845" indent="0">
              <a:buNone/>
              <a:defRPr sz="2399" b="1"/>
            </a:lvl3pPr>
            <a:lvl4pPr marL="1828267" indent="0">
              <a:buNone/>
              <a:defRPr sz="2133" b="1"/>
            </a:lvl4pPr>
            <a:lvl5pPr marL="2437689" indent="0">
              <a:buNone/>
              <a:defRPr sz="2133" b="1"/>
            </a:lvl5pPr>
            <a:lvl6pPr marL="3047111" indent="0">
              <a:buNone/>
              <a:defRPr sz="2133" b="1"/>
            </a:lvl6pPr>
            <a:lvl7pPr marL="3656534" indent="0">
              <a:buNone/>
              <a:defRPr sz="2133" b="1"/>
            </a:lvl7pPr>
            <a:lvl8pPr marL="4265955" indent="0">
              <a:buNone/>
              <a:defRPr sz="2133" b="1"/>
            </a:lvl8pPr>
            <a:lvl9pPr marL="48753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0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9" y="1535115"/>
            <a:ext cx="5375701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66" b="1"/>
            </a:lvl2pPr>
            <a:lvl3pPr marL="1218845" indent="0">
              <a:buNone/>
              <a:defRPr sz="2399" b="1"/>
            </a:lvl3pPr>
            <a:lvl4pPr marL="1828267" indent="0">
              <a:buNone/>
              <a:defRPr sz="2133" b="1"/>
            </a:lvl4pPr>
            <a:lvl5pPr marL="2437689" indent="0">
              <a:buNone/>
              <a:defRPr sz="2133" b="1"/>
            </a:lvl5pPr>
            <a:lvl6pPr marL="3047111" indent="0">
              <a:buNone/>
              <a:defRPr sz="2133" b="1"/>
            </a:lvl6pPr>
            <a:lvl7pPr marL="3656534" indent="0">
              <a:buNone/>
              <a:defRPr sz="2133" b="1"/>
            </a:lvl7pPr>
            <a:lvl8pPr marL="4265955" indent="0">
              <a:buNone/>
              <a:defRPr sz="2133" b="1"/>
            </a:lvl8pPr>
            <a:lvl9pPr marL="48753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9" y="2174875"/>
            <a:ext cx="5375701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1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8092" y="274642"/>
            <a:ext cx="10945655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42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8092" y="274642"/>
            <a:ext cx="10945655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8092" y="990600"/>
            <a:ext cx="10945655" cy="508000"/>
          </a:xfrm>
        </p:spPr>
        <p:txBody>
          <a:bodyPr>
            <a:noAutofit/>
          </a:bodyPr>
          <a:lstStyle>
            <a:lvl1pPr marL="0" indent="0">
              <a:buNone/>
              <a:defRPr sz="1866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18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84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6" y="273050"/>
            <a:ext cx="4001161" cy="1162051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4"/>
            <a:ext cx="6798806" cy="5853113"/>
          </a:xfrm>
        </p:spPr>
        <p:txBody>
          <a:bodyPr/>
          <a:lstStyle>
            <a:lvl1pPr>
              <a:defRPr sz="4266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6" y="1435103"/>
            <a:ext cx="4001161" cy="4691063"/>
          </a:xfrm>
        </p:spPr>
        <p:txBody>
          <a:bodyPr/>
          <a:lstStyle>
            <a:lvl1pPr marL="0" indent="0">
              <a:buNone/>
              <a:defRPr sz="1866"/>
            </a:lvl1pPr>
            <a:lvl2pPr marL="609422" indent="0">
              <a:buNone/>
              <a:defRPr sz="1600"/>
            </a:lvl2pPr>
            <a:lvl3pPr marL="1218845" indent="0">
              <a:buNone/>
              <a:defRPr sz="1333"/>
            </a:lvl3pPr>
            <a:lvl4pPr marL="1828267" indent="0">
              <a:buNone/>
              <a:defRPr sz="1200"/>
            </a:lvl4pPr>
            <a:lvl5pPr marL="2437689" indent="0">
              <a:buNone/>
              <a:defRPr sz="1200"/>
            </a:lvl5pPr>
            <a:lvl6pPr marL="3047111" indent="0">
              <a:buNone/>
              <a:defRPr sz="1200"/>
            </a:lvl6pPr>
            <a:lvl7pPr marL="3656534" indent="0">
              <a:buNone/>
              <a:defRPr sz="1200"/>
            </a:lvl7pPr>
            <a:lvl8pPr marL="4265955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296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6" y="4800603"/>
            <a:ext cx="7297103" cy="566739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6" y="612775"/>
            <a:ext cx="7297103" cy="4114800"/>
          </a:xfrm>
        </p:spPr>
        <p:txBody>
          <a:bodyPr/>
          <a:lstStyle>
            <a:lvl1pPr marL="0" indent="0">
              <a:buNone/>
              <a:defRPr sz="4266"/>
            </a:lvl1pPr>
            <a:lvl2pPr marL="609422" indent="0">
              <a:buNone/>
              <a:defRPr sz="3732"/>
            </a:lvl2pPr>
            <a:lvl3pPr marL="1218845" indent="0">
              <a:buNone/>
              <a:defRPr sz="3199"/>
            </a:lvl3pPr>
            <a:lvl4pPr marL="1828267" indent="0">
              <a:buNone/>
              <a:defRPr sz="2666"/>
            </a:lvl4pPr>
            <a:lvl5pPr marL="2437689" indent="0">
              <a:buNone/>
              <a:defRPr sz="2666"/>
            </a:lvl5pPr>
            <a:lvl6pPr marL="3047111" indent="0">
              <a:buNone/>
              <a:defRPr sz="2666"/>
            </a:lvl6pPr>
            <a:lvl7pPr marL="3656534" indent="0">
              <a:buNone/>
              <a:defRPr sz="2666"/>
            </a:lvl7pPr>
            <a:lvl8pPr marL="4265955" indent="0">
              <a:buNone/>
              <a:defRPr sz="2666"/>
            </a:lvl8pPr>
            <a:lvl9pPr marL="4875378" indent="0">
              <a:buNone/>
              <a:defRPr sz="26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6" y="5367341"/>
            <a:ext cx="7297103" cy="804863"/>
          </a:xfrm>
        </p:spPr>
        <p:txBody>
          <a:bodyPr/>
          <a:lstStyle>
            <a:lvl1pPr marL="0" indent="0">
              <a:buNone/>
              <a:defRPr sz="1866"/>
            </a:lvl1pPr>
            <a:lvl2pPr marL="609422" indent="0">
              <a:buNone/>
              <a:defRPr sz="1600"/>
            </a:lvl2pPr>
            <a:lvl3pPr marL="1218845" indent="0">
              <a:buNone/>
              <a:defRPr sz="1333"/>
            </a:lvl3pPr>
            <a:lvl4pPr marL="1828267" indent="0">
              <a:buNone/>
              <a:defRPr sz="1200"/>
            </a:lvl4pPr>
            <a:lvl5pPr marL="2437689" indent="0">
              <a:buNone/>
              <a:defRPr sz="1200"/>
            </a:lvl5pPr>
            <a:lvl6pPr marL="3047111" indent="0">
              <a:buNone/>
              <a:defRPr sz="1200"/>
            </a:lvl6pPr>
            <a:lvl7pPr marL="3656534" indent="0">
              <a:buNone/>
              <a:defRPr sz="1200"/>
            </a:lvl7pPr>
            <a:lvl8pPr marL="4265955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813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3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2"/>
            <a:ext cx="273641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2"/>
            <a:ext cx="800654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47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8092" y="274642"/>
            <a:ext cx="10945655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8092" y="990600"/>
            <a:ext cx="10945655" cy="508000"/>
          </a:xfrm>
        </p:spPr>
        <p:txBody>
          <a:bodyPr>
            <a:noAutofit/>
          </a:bodyPr>
          <a:lstStyle>
            <a:lvl1pPr marL="0" indent="0">
              <a:buNone/>
              <a:defRPr sz="1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7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bg>
      <p:bgPr>
        <a:gradFill flip="none" rotWithShape="1">
          <a:gsLst>
            <a:gs pos="81000">
              <a:schemeClr val="bg1">
                <a:lumMod val="95000"/>
              </a:schemeClr>
            </a:gs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4643"/>
            <a:ext cx="6689011" cy="711081"/>
          </a:xfrm>
        </p:spPr>
        <p:txBody>
          <a:bodyPr>
            <a:noAutofit/>
          </a:bodyPr>
          <a:lstStyle>
            <a:lvl1pPr>
              <a:defRPr sz="359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2B0-FEF2-4C8F-90A4-46C9D72643E3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9/17/2018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SlideModel.com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401724" y="6356355"/>
            <a:ext cx="760116" cy="365125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91440" rIns="0" bIns="91440" numCol="1" anchor="ctr" anchorCtr="1" compatLnSpc="1">
            <a:prstTxWarp prst="textNoShape">
              <a:avLst/>
            </a:prstTxWarp>
          </a:bodyPr>
          <a:lstStyle>
            <a:lvl1pPr algn="r">
              <a:defRPr lang="en-US" sz="1400" kern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6E69268-9C8B-4EBF-A9EE-DC5DC2D48DC3}" type="slidenum">
              <a:rPr lang="es-UY">
                <a:solidFill>
                  <a:srgbClr val="FFFFFF"/>
                </a:solidFill>
              </a:rPr>
              <a:pPr/>
              <a:t>‹#›</a:t>
            </a:fld>
            <a:endParaRPr lang="es-UY" dirty="0">
              <a:solidFill>
                <a:srgbClr val="FFFFFF"/>
              </a:solidFill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7461796" y="362139"/>
            <a:ext cx="4104620" cy="533400"/>
          </a:xfrm>
        </p:spPr>
        <p:txBody>
          <a:bodyPr anchor="ctr">
            <a:noAutofit/>
          </a:bodyPr>
          <a:lstStyle>
            <a:lvl1pPr marL="0" indent="0" algn="r">
              <a:buNone/>
              <a:defRPr sz="1999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Breadcrumb 1 &gt; Breadcrumb 2</a:t>
            </a: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181533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138" y="1524000"/>
            <a:ext cx="5523501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38337" y="1524000"/>
            <a:ext cx="5523501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3EE87-9C05-4F4A-8162-3AE179541E4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0020643"/>
      </p:ext>
    </p:extLst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eft Clipart Right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2698" y="1066800"/>
            <a:ext cx="4181721" cy="762000"/>
          </a:xfrm>
        </p:spPr>
        <p:txBody>
          <a:bodyPr>
            <a:noAutofit/>
          </a:bodyPr>
          <a:lstStyle>
            <a:lvl1pPr>
              <a:defRPr sz="3999" b="1"/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682698" y="2057400"/>
            <a:ext cx="4181721" cy="3810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919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0710" y="2870635"/>
            <a:ext cx="5917547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smtClean="0"/>
              <a:t>SlideModel.com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80808">
                    <a:tint val="75000"/>
                  </a:srgbClr>
                </a:solidFill>
              </a:rPr>
              <a:pPr/>
              <a:t>9/17/2018</a:t>
            </a:fld>
            <a:endParaRPr lang="en-US">
              <a:solidFill>
                <a:srgbClr val="080808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80808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80808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8080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05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FD6BCD-D395-49D0-AA93-0D3B920382D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987124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62A87-0C37-4643-B9F9-4906FE5AEDE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0323862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D4A0A-0B0E-4AD8-8FDF-AD981B8505F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0939508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BFD5D2-83DF-4BC3-8E3F-1D2A810B2B3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9451173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C734B8-5FFB-4F71-A4A3-DA7CF34AEA6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7389514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2138" y="274638"/>
            <a:ext cx="1064160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160DD39-3215-4B92-B937-D875B7A3C978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-38100" y="6043318"/>
            <a:ext cx="12161838" cy="842962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 sz="1200" dirty="0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138" y="1524000"/>
            <a:ext cx="112497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709441" y="1"/>
            <a:ext cx="175249" cy="158432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43" name="Picture 19" descr="EMRM-042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8000" contrast="-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73" y="5972176"/>
            <a:ext cx="263506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2939111" y="6520976"/>
            <a:ext cx="6587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45" name="Picture 21" descr="LogoE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03926"/>
            <a:ext cx="2939111" cy="85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11453567" y="6429080"/>
            <a:ext cx="70944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fld id="{E904AC04-EB4D-4D05-954C-EBA57948D678}" type="slidenum">
              <a:rPr lang="en-US" altLang="en-US" sz="1400" b="1" baseline="0">
                <a:solidFill>
                  <a:schemeClr val="bg1"/>
                </a:solidFill>
                <a:cs typeface="Arial" charset="0"/>
              </a:rPr>
              <a:pPr algn="r"/>
              <a:t>‹#›</a:t>
            </a:fld>
            <a:endParaRPr lang="en-US" altLang="en-US" sz="1400" b="1" baseline="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3184942" y="6172411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MENA HPF 2</a:t>
            </a:r>
            <a:r>
              <a:rPr lang="en-US" sz="1800" b="1" baseline="30000" dirty="0" smtClean="0">
                <a:solidFill>
                  <a:schemeClr val="bg1"/>
                </a:solidFill>
              </a:rPr>
              <a:t>nd</a:t>
            </a:r>
            <a:r>
              <a:rPr lang="en-US" sz="1800" b="1" dirty="0" smtClean="0">
                <a:solidFill>
                  <a:schemeClr val="bg1"/>
                </a:solidFill>
              </a:rPr>
              <a:t> Meeting on HTA </a:t>
            </a:r>
            <a:endParaRPr lang="en-US" sz="1800" b="1" baseline="0" dirty="0" smtClean="0">
              <a:solidFill>
                <a:schemeClr val="bg1"/>
              </a:solidFill>
            </a:endParaRPr>
          </a:p>
          <a:p>
            <a:pPr algn="ctr"/>
            <a:r>
              <a:rPr lang="en-US" sz="1800" b="1" baseline="0" dirty="0" smtClean="0">
                <a:solidFill>
                  <a:schemeClr val="bg1"/>
                </a:solidFill>
              </a:rPr>
              <a:t>Dubai, September 2018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313" y="1730376"/>
            <a:ext cx="10945654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2" tIns="43637" rIns="87272" bIns="436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 Cliquez pour modifier les styles du texte du masque</a:t>
            </a:r>
          </a:p>
          <a:p>
            <a:pPr lvl="1"/>
            <a:r>
              <a:rPr lang="fr-FR" altLang="en-US" smtClean="0"/>
              <a:t> 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37289"/>
            <a:ext cx="2837762" cy="48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2" tIns="43637" rIns="87272" bIns="43637" numCol="1" anchor="t" anchorCtr="0" compatLnSpc="1">
            <a:prstTxWarp prst="textNoShape">
              <a:avLst/>
            </a:prstTxWarp>
          </a:bodyPr>
          <a:lstStyle>
            <a:lvl1pPr defTabSz="873125">
              <a:defRPr sz="900">
                <a:solidFill>
                  <a:srgbClr val="ADA59D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fr-FR" dirty="0"/>
              <a:t>Direction</a:t>
            </a:r>
          </a:p>
          <a:p>
            <a:pPr>
              <a:defRPr/>
            </a:pPr>
            <a:fld id="{851D23BF-C193-447A-BAA3-BFAEBB53FB97}" type="datetime1">
              <a:rPr lang="fr-FR"/>
              <a:pPr>
                <a:defRPr/>
              </a:pPr>
              <a:t>17/09/2018</a:t>
            </a:fld>
            <a:endParaRPr lang="fr-FR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2" tIns="43637" rIns="87272" bIns="43637" numCol="1" anchor="t" anchorCtr="0" compatLnSpc="1">
            <a:prstTxWarp prst="textNoShape">
              <a:avLst/>
            </a:prstTxWarp>
          </a:bodyPr>
          <a:lstStyle>
            <a:lvl1pPr algn="ctr" defTabSz="873125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2" tIns="43637" rIns="87272" bIns="43637" numCol="1" anchor="t" anchorCtr="0" compatLnSpc="1">
            <a:prstTxWarp prst="textNoShape">
              <a:avLst/>
            </a:prstTxWarp>
          </a:bodyPr>
          <a:lstStyle>
            <a:lvl1pPr algn="r" defTabSz="873125">
              <a:defRPr sz="900">
                <a:solidFill>
                  <a:srgbClr val="ADA59D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D84F71A-C62C-4837-91CF-DA3E10BB8B5E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2" tIns="43637" rIns="87272" bIns="436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</a:t>
            </a:r>
          </a:p>
        </p:txBody>
      </p:sp>
      <p:sp>
        <p:nvSpPr>
          <p:cNvPr id="1031" name="Line 8"/>
          <p:cNvSpPr>
            <a:spLocks noChangeShapeType="1"/>
          </p:cNvSpPr>
          <p:nvPr/>
        </p:nvSpPr>
        <p:spPr bwMode="auto">
          <a:xfrm>
            <a:off x="593313" y="1406525"/>
            <a:ext cx="8927127" cy="0"/>
          </a:xfrm>
          <a:prstGeom prst="line">
            <a:avLst/>
          </a:prstGeom>
          <a:noFill/>
          <a:ln w="28575">
            <a:solidFill>
              <a:srgbClr val="0047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00" dirty="0" smtClean="0">
              <a:solidFill>
                <a:srgbClr val="000000"/>
              </a:solidFill>
            </a:endParaRPr>
          </a:p>
        </p:txBody>
      </p:sp>
      <p:sp>
        <p:nvSpPr>
          <p:cNvPr id="1032" name="Arc 9"/>
          <p:cNvSpPr>
            <a:spLocks/>
          </p:cNvSpPr>
          <p:nvPr/>
        </p:nvSpPr>
        <p:spPr bwMode="auto">
          <a:xfrm flipV="1">
            <a:off x="9520439" y="1077913"/>
            <a:ext cx="2641399" cy="328612"/>
          </a:xfrm>
          <a:custGeom>
            <a:avLst/>
            <a:gdLst>
              <a:gd name="T0" fmla="*/ 0 w 21429"/>
              <a:gd name="T1" fmla="*/ 0 h 21600"/>
              <a:gd name="T2" fmla="*/ 2147483647 w 21429"/>
              <a:gd name="T3" fmla="*/ 2147483647 h 21600"/>
              <a:gd name="T4" fmla="*/ 0 w 2142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429" h="21600" fill="none" extrusionOk="0">
                <a:moveTo>
                  <a:pt x="-1" y="0"/>
                </a:moveTo>
                <a:cubicBezTo>
                  <a:pt x="10881" y="0"/>
                  <a:pt x="20064" y="8094"/>
                  <a:pt x="21429" y="18890"/>
                </a:cubicBezTo>
              </a:path>
              <a:path w="21429" h="21600" stroke="0" extrusionOk="0">
                <a:moveTo>
                  <a:pt x="-1" y="0"/>
                </a:moveTo>
                <a:cubicBezTo>
                  <a:pt x="10881" y="0"/>
                  <a:pt x="20064" y="8094"/>
                  <a:pt x="21429" y="1889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0047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100" dirty="0" smtClean="0">
              <a:solidFill>
                <a:srgbClr val="000000"/>
              </a:solidFill>
            </a:endParaRPr>
          </a:p>
        </p:txBody>
      </p:sp>
      <p:pic>
        <p:nvPicPr>
          <p:cNvPr id="1033" name="Picture 11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647" y="6281738"/>
            <a:ext cx="2119876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81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/>
  <p:txStyles>
    <p:titleStyle>
      <a:lvl1pPr algn="l" defTabSz="873125" rtl="0" eaLnBrk="0" fontAlgn="base" hangingPunct="0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+mj-lt"/>
          <a:ea typeface="+mj-ea"/>
          <a:cs typeface="+mj-cs"/>
        </a:defRPr>
      </a:lvl1pPr>
      <a:lvl2pPr algn="l" defTabSz="873125" rtl="0" eaLnBrk="0" fontAlgn="base" hangingPunct="0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Arial" pitchFamily="34" charset="0"/>
        </a:defRPr>
      </a:lvl2pPr>
      <a:lvl3pPr algn="l" defTabSz="873125" rtl="0" eaLnBrk="0" fontAlgn="base" hangingPunct="0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Arial" pitchFamily="34" charset="0"/>
        </a:defRPr>
      </a:lvl3pPr>
      <a:lvl4pPr algn="l" defTabSz="873125" rtl="0" eaLnBrk="0" fontAlgn="base" hangingPunct="0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Arial" pitchFamily="34" charset="0"/>
        </a:defRPr>
      </a:lvl4pPr>
      <a:lvl5pPr algn="l" defTabSz="873125" rtl="0" eaLnBrk="0" fontAlgn="base" hangingPunct="0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Arial" pitchFamily="34" charset="0"/>
        </a:defRPr>
      </a:lvl5pPr>
      <a:lvl6pPr marL="457200" algn="l" defTabSz="873125" rtl="0" fontAlgn="base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Arial" pitchFamily="34" charset="0"/>
        </a:defRPr>
      </a:lvl6pPr>
      <a:lvl7pPr marL="914400" algn="l" defTabSz="873125" rtl="0" fontAlgn="base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Arial" pitchFamily="34" charset="0"/>
        </a:defRPr>
      </a:lvl7pPr>
      <a:lvl8pPr marL="1371600" algn="l" defTabSz="873125" rtl="0" fontAlgn="base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Arial" pitchFamily="34" charset="0"/>
        </a:defRPr>
      </a:lvl8pPr>
      <a:lvl9pPr marL="1828800" algn="l" defTabSz="873125" rtl="0" fontAlgn="base">
        <a:spcBef>
          <a:spcPct val="0"/>
        </a:spcBef>
        <a:spcAft>
          <a:spcPct val="0"/>
        </a:spcAft>
        <a:defRPr sz="2800">
          <a:solidFill>
            <a:srgbClr val="0047B6"/>
          </a:solidFill>
          <a:latin typeface="Arial" pitchFamily="34" charset="0"/>
        </a:defRPr>
      </a:lvl9pPr>
    </p:titleStyle>
    <p:bodyStyle>
      <a:lvl1pPr marL="327025" indent="-327025" algn="l" defTabSz="873125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09613" indent="-273050" algn="l" defTabSz="873125" rtl="0" eaLnBrk="0" fontAlgn="base" hangingPunct="0">
        <a:spcBef>
          <a:spcPct val="20000"/>
        </a:spcBef>
        <a:spcAft>
          <a:spcPct val="0"/>
        </a:spcAft>
        <a:buClr>
          <a:srgbClr val="0047B6"/>
        </a:buClr>
        <a:buSzPct val="80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2pPr>
      <a:lvl3pPr marL="1090613" indent="-217488" algn="l" defTabSz="873125" rtl="0" eaLnBrk="0" fontAlgn="base" hangingPunct="0">
        <a:spcBef>
          <a:spcPct val="20000"/>
        </a:spcBef>
        <a:spcAft>
          <a:spcPct val="0"/>
        </a:spcAft>
        <a:buClr>
          <a:srgbClr val="0047B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527175" indent="-217488" algn="l" defTabSz="873125" rtl="0" eaLnBrk="0" fontAlgn="base" hangingPunct="0">
        <a:spcBef>
          <a:spcPct val="20000"/>
        </a:spcBef>
        <a:spcAft>
          <a:spcPct val="0"/>
        </a:spcAft>
        <a:buClr>
          <a:srgbClr val="0047B6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4pPr>
      <a:lvl5pPr marL="1963738" indent="-219075" algn="l" defTabSz="873125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Franklin Gothic Book" pitchFamily="34" charset="0"/>
        </a:defRPr>
      </a:lvl5pPr>
      <a:lvl6pPr marL="2420938" indent="-219075" algn="l" defTabSz="873125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Franklin Gothic Book" pitchFamily="34" charset="0"/>
        </a:defRPr>
      </a:lvl6pPr>
      <a:lvl7pPr marL="2878138" indent="-219075" algn="l" defTabSz="873125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Franklin Gothic Book" pitchFamily="34" charset="0"/>
        </a:defRPr>
      </a:lvl7pPr>
      <a:lvl8pPr marL="3335338" indent="-219075" algn="l" defTabSz="873125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Franklin Gothic Book" pitchFamily="34" charset="0"/>
        </a:defRPr>
      </a:lvl8pPr>
      <a:lvl9pPr marL="3792538" indent="-219075" algn="l" defTabSz="873125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Franklin Gothic Book" pitchFamily="34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EEEEEE"/>
            </a:gs>
            <a:gs pos="67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42"/>
            <a:ext cx="10945655" cy="711081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138426"/>
            <a:ext cx="10945655" cy="49877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4"/>
            <a:ext cx="2837762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 fontAlgn="auto">
              <a:spcBef>
                <a:spcPts val="0"/>
              </a:spcBef>
              <a:spcAft>
                <a:spcPts val="0"/>
              </a:spcAft>
            </a:pPr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8895" fontAlgn="auto">
                <a:spcBef>
                  <a:spcPts val="0"/>
                </a:spcBef>
                <a:spcAft>
                  <a:spcPts val="0"/>
                </a:spcAft>
              </a:pPr>
              <a:t>9/17/2018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4"/>
            <a:ext cx="3851249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6" y="6356354"/>
            <a:ext cx="2837762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 fontAlgn="auto">
              <a:spcBef>
                <a:spcPts val="0"/>
              </a:spcBef>
              <a:spcAft>
                <a:spcPts val="0"/>
              </a:spcAft>
            </a:pPr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889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573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p:timing>
    <p:tnLst>
      <p:par>
        <p:cTn id="1" dur="indefinite" restart="never" nodeType="tmRoot"/>
      </p:par>
    </p:tnLst>
  </p:timing>
  <p:txStyles>
    <p:titleStyle>
      <a:lvl1pPr algn="l" defTabSz="1218845" rtl="0" eaLnBrk="1" latinLnBrk="0" hangingPunct="1">
        <a:spcBef>
          <a:spcPct val="0"/>
        </a:spcBef>
        <a:buNone/>
        <a:defRPr sz="3199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845" rtl="0" eaLnBrk="1" latinLnBrk="0" hangingPunct="1">
        <a:spcBef>
          <a:spcPct val="20000"/>
        </a:spcBef>
        <a:buFont typeface="Arial" pitchFamily="34" charset="0"/>
        <a:buChar char="•"/>
        <a:defRPr sz="3599" kern="1200">
          <a:solidFill>
            <a:schemeClr val="tx1"/>
          </a:solidFill>
          <a:latin typeface="+mj-lt"/>
          <a:ea typeface="+mn-ea"/>
          <a:cs typeface="+mn-cs"/>
        </a:defRPr>
      </a:lvl1pPr>
      <a:lvl2pPr marL="990311" indent="-380889" algn="l" defTabSz="1218845" rtl="0" eaLnBrk="1" latinLnBrk="0" hangingPunct="1">
        <a:spcBef>
          <a:spcPct val="20000"/>
        </a:spcBef>
        <a:buFont typeface="Arial" pitchFamily="34" charset="0"/>
        <a:buChar char="–"/>
        <a:defRPr sz="3199" kern="1200">
          <a:solidFill>
            <a:schemeClr val="tx1"/>
          </a:solidFill>
          <a:latin typeface="+mj-lt"/>
          <a:ea typeface="+mn-ea"/>
          <a:cs typeface="+mn-cs"/>
        </a:defRPr>
      </a:lvl2pPr>
      <a:lvl3pPr marL="1523555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j-lt"/>
          <a:ea typeface="+mn-ea"/>
          <a:cs typeface="+mn-cs"/>
        </a:defRPr>
      </a:lvl3pPr>
      <a:lvl4pPr marL="2132979" indent="-304712" algn="l" defTabSz="12188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400" indent="-304712" algn="l" defTabSz="12188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1822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4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6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5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7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9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1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4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5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228600"/>
            <a:ext cx="12161838" cy="1905000"/>
          </a:xfrm>
        </p:spPr>
        <p:txBody>
          <a:bodyPr/>
          <a:lstStyle/>
          <a:p>
            <a:r>
              <a:rPr lang="en-US" sz="4800" dirty="0" smtClean="0">
                <a:solidFill>
                  <a:srgbClr val="FF0000"/>
                </a:solidFill>
              </a:rPr>
              <a:t>Institution of HTA Programmes in </a:t>
            </a:r>
            <a:br>
              <a:rPr lang="en-US" sz="4800" dirty="0" smtClean="0">
                <a:solidFill>
                  <a:srgbClr val="FF0000"/>
                </a:solidFill>
              </a:rPr>
            </a:br>
            <a:r>
              <a:rPr lang="en-US" sz="4800" dirty="0" smtClean="0">
                <a:solidFill>
                  <a:srgbClr val="FF0000"/>
                </a:solidFill>
              </a:rPr>
              <a:t>MENA Countries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5081" y="3047999"/>
            <a:ext cx="12161838" cy="297180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Adham R Ismail, MSc, MBA, PhD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Team Leader, Essential Medicines and Technologies Team (EMT) 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Regional Adviser, Health Technology and Biomedical Devices (HMD)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Department of Health Systems Development (HSD)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Eastern Mediterranean Regional office (EMRO)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World Health Organization (WHO)</a:t>
            </a:r>
          </a:p>
          <a:p>
            <a:pPr>
              <a:lnSpc>
                <a:spcPct val="80000"/>
              </a:lnSpc>
            </a:pPr>
            <a:endParaRPr lang="en-US" sz="2400" b="1" dirty="0"/>
          </a:p>
          <a:p>
            <a:pPr algn="r">
              <a:lnSpc>
                <a:spcPct val="80000"/>
              </a:lnSpc>
            </a:pPr>
            <a:r>
              <a:rPr lang="en-US" sz="2400" b="1" dirty="0" smtClean="0"/>
              <a:t>Cairo, 2015</a:t>
            </a:r>
            <a:endParaRPr lang="en-US" sz="2400" b="1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015038"/>
            <a:ext cx="12161838" cy="842962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1200" dirty="0">
              <a:solidFill>
                <a:srgbClr val="000000"/>
              </a:solidFill>
            </a:endParaRPr>
          </a:p>
        </p:txBody>
      </p:sp>
      <p:pic>
        <p:nvPicPr>
          <p:cNvPr id="2059" name="Picture 11" descr="EMRM-04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8000" contrast="-56000"/>
          </a:blip>
          <a:srcRect/>
          <a:stretch>
            <a:fillRect/>
          </a:stretch>
        </p:blipFill>
        <p:spPr bwMode="auto">
          <a:xfrm>
            <a:off x="9526773" y="6018214"/>
            <a:ext cx="2635065" cy="839787"/>
          </a:xfrm>
          <a:prstGeom prst="rect">
            <a:avLst/>
          </a:prstGeom>
          <a:noFill/>
        </p:spPr>
      </p:pic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2939111" y="6477000"/>
            <a:ext cx="6587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061" name="Picture 13" descr="Logo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0"/>
          </a:blip>
          <a:srcRect/>
          <a:stretch>
            <a:fillRect/>
          </a:stretch>
        </p:blipFill>
        <p:spPr bwMode="auto">
          <a:xfrm>
            <a:off x="0" y="6019801"/>
            <a:ext cx="2939111" cy="701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307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86" y="0"/>
            <a:ext cx="12162125" cy="6851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286" y="44717"/>
            <a:ext cx="3339376" cy="138499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/>
              <a:t>Regional Situation</a:t>
            </a:r>
          </a:p>
          <a:p>
            <a:endParaRPr lang="en-US" sz="2800" b="1" dirty="0"/>
          </a:p>
          <a:p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30083"/>
            <a:ext cx="2946213" cy="39552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227" y="79839"/>
            <a:ext cx="3513295" cy="1970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214" y="4419600"/>
            <a:ext cx="3513294" cy="1762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9424"/>
          <a:stretch/>
        </p:blipFill>
        <p:spPr bwMode="auto">
          <a:xfrm>
            <a:off x="8505992" y="1600200"/>
            <a:ext cx="3655847" cy="16075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79" y="2300272"/>
            <a:ext cx="3589307" cy="1814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992" y="-1"/>
            <a:ext cx="3655845" cy="15513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447" y="3298147"/>
            <a:ext cx="3617072" cy="15920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446" y="5029200"/>
            <a:ext cx="3678392" cy="18225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6563710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538119" y="5105400"/>
            <a:ext cx="5623719" cy="175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146029"/>
              </p:ext>
            </p:extLst>
          </p:nvPr>
        </p:nvGraphicFramePr>
        <p:xfrm>
          <a:off x="6157119" y="722219"/>
          <a:ext cx="6018071" cy="2307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8304952"/>
              </p:ext>
            </p:extLst>
          </p:nvPr>
        </p:nvGraphicFramePr>
        <p:xfrm>
          <a:off x="0" y="722220"/>
          <a:ext cx="6157119" cy="2221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803889"/>
              </p:ext>
            </p:extLst>
          </p:nvPr>
        </p:nvGraphicFramePr>
        <p:xfrm>
          <a:off x="-18493" y="2895600"/>
          <a:ext cx="12180331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411733"/>
              </p:ext>
            </p:extLst>
          </p:nvPr>
        </p:nvGraphicFramePr>
        <p:xfrm>
          <a:off x="0" y="5136107"/>
          <a:ext cx="6538119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13396" y="1341"/>
            <a:ext cx="10918139" cy="720878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en-GB" sz="4000" dirty="0"/>
              <a:t>Number of HTA Agencies in </a:t>
            </a:r>
            <a:r>
              <a:rPr lang="en-GB" sz="4000" dirty="0" smtClean="0"/>
              <a:t>HIC </a:t>
            </a:r>
            <a:r>
              <a:rPr lang="en-GB" sz="4000" dirty="0"/>
              <a:t>of WHO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35476" y="5638800"/>
            <a:ext cx="342900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SEARO &amp; AFRO: N/A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0321600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3906442"/>
              </p:ext>
            </p:extLst>
          </p:nvPr>
        </p:nvGraphicFramePr>
        <p:xfrm>
          <a:off x="5776118" y="5029200"/>
          <a:ext cx="6385719" cy="1801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0952074"/>
              </p:ext>
            </p:extLst>
          </p:nvPr>
        </p:nvGraphicFramePr>
        <p:xfrm>
          <a:off x="5649264" y="914400"/>
          <a:ext cx="6512574" cy="17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294291"/>
              </p:ext>
            </p:extLst>
          </p:nvPr>
        </p:nvGraphicFramePr>
        <p:xfrm>
          <a:off x="5840811" y="2362200"/>
          <a:ext cx="6321027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001977"/>
              </p:ext>
            </p:extLst>
          </p:nvPr>
        </p:nvGraphicFramePr>
        <p:xfrm>
          <a:off x="-10532" y="2590800"/>
          <a:ext cx="5939051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228272"/>
              </p:ext>
            </p:extLst>
          </p:nvPr>
        </p:nvGraphicFramePr>
        <p:xfrm>
          <a:off x="-1" y="5029200"/>
          <a:ext cx="5776119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84667" y="0"/>
            <a:ext cx="10918139" cy="720878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en-GB" sz="4000" dirty="0" smtClean="0"/>
              <a:t>Number of HTA </a:t>
            </a:r>
            <a:r>
              <a:rPr lang="en-GB" sz="4000" dirty="0"/>
              <a:t>Agencies </a:t>
            </a:r>
            <a:r>
              <a:rPr lang="en-GB" sz="4000" dirty="0" smtClean="0"/>
              <a:t>in MIC of WHO</a:t>
            </a:r>
            <a:endParaRPr lang="en-GB" sz="40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8628398"/>
              </p:ext>
            </p:extLst>
          </p:nvPr>
        </p:nvGraphicFramePr>
        <p:xfrm>
          <a:off x="-1433" y="720878"/>
          <a:ext cx="5777552" cy="1946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5969759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be 6"/>
          <p:cNvSpPr/>
          <p:nvPr/>
        </p:nvSpPr>
        <p:spPr>
          <a:xfrm>
            <a:off x="0" y="5410200"/>
            <a:ext cx="12121218" cy="1532859"/>
          </a:xfrm>
          <a:prstGeom prst="cub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488" y="0"/>
            <a:ext cx="10641608" cy="1143000"/>
          </a:xfrm>
        </p:spPr>
        <p:txBody>
          <a:bodyPr/>
          <a:lstStyle/>
          <a:p>
            <a:r>
              <a:rPr lang="en-US" sz="4000" dirty="0"/>
              <a:t>How to </a:t>
            </a:r>
            <a:r>
              <a:rPr lang="en-US" sz="4000" dirty="0" smtClean="0"/>
              <a:t>Develop HTA Programmes?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200" i="1" dirty="0">
                <a:solidFill>
                  <a:srgbClr val="FF0000"/>
                </a:solidFill>
              </a:rPr>
              <a:t>The Building Blocks</a:t>
            </a:r>
            <a:endParaRPr lang="en-US" sz="4000" dirty="0"/>
          </a:p>
        </p:txBody>
      </p:sp>
      <p:grpSp>
        <p:nvGrpSpPr>
          <p:cNvPr id="9" name="Group 8"/>
          <p:cNvGrpSpPr/>
          <p:nvPr/>
        </p:nvGrpSpPr>
        <p:grpSpPr>
          <a:xfrm>
            <a:off x="137318" y="1219200"/>
            <a:ext cx="11998672" cy="5723859"/>
            <a:chOff x="137318" y="926981"/>
            <a:chExt cx="11998672" cy="6020486"/>
          </a:xfrm>
        </p:grpSpPr>
        <p:grpSp>
          <p:nvGrpSpPr>
            <p:cNvPr id="5" name="Group 4"/>
            <p:cNvGrpSpPr/>
            <p:nvPr/>
          </p:nvGrpSpPr>
          <p:grpSpPr>
            <a:xfrm>
              <a:off x="137318" y="926981"/>
              <a:ext cx="11998672" cy="6020486"/>
              <a:chOff x="1675354" y="1196753"/>
              <a:chExt cx="9217224" cy="5311481"/>
            </a:xfrm>
          </p:grpSpPr>
          <p:sp>
            <p:nvSpPr>
              <p:cNvPr id="24" name="Rectangle 12"/>
              <p:cNvSpPr>
                <a:spLocks noChangeArrowheads="1"/>
              </p:cNvSpPr>
              <p:nvPr/>
            </p:nvSpPr>
            <p:spPr bwMode="auto">
              <a:xfrm>
                <a:off x="3038002" y="2948742"/>
                <a:ext cx="1366083" cy="2490619"/>
              </a:xfrm>
              <a:prstGeom prst="rect">
                <a:avLst/>
              </a:prstGeom>
              <a:gradFill flip="none" rotWithShape="1">
                <a:gsLst>
                  <a:gs pos="52000">
                    <a:srgbClr val="EEEEEE"/>
                  </a:gs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  <a:tileRect/>
              </a:gra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IN" sz="1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Rectangle 12"/>
              <p:cNvSpPr>
                <a:spLocks noChangeArrowheads="1"/>
              </p:cNvSpPr>
              <p:nvPr/>
            </p:nvSpPr>
            <p:spPr bwMode="auto">
              <a:xfrm>
                <a:off x="4713270" y="2950764"/>
                <a:ext cx="1366083" cy="2488597"/>
              </a:xfrm>
              <a:prstGeom prst="rect">
                <a:avLst/>
              </a:prstGeom>
              <a:gradFill flip="none" rotWithShape="1">
                <a:gsLst>
                  <a:gs pos="52000">
                    <a:srgbClr val="EEEEEE"/>
                  </a:gs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  <a:tileRect/>
              </a:gra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IN" sz="1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Rectangle 12"/>
              <p:cNvSpPr>
                <a:spLocks noChangeArrowheads="1"/>
              </p:cNvSpPr>
              <p:nvPr/>
            </p:nvSpPr>
            <p:spPr bwMode="auto">
              <a:xfrm>
                <a:off x="6388538" y="2952786"/>
                <a:ext cx="1366083" cy="2486575"/>
              </a:xfrm>
              <a:prstGeom prst="rect">
                <a:avLst/>
              </a:prstGeom>
              <a:gradFill flip="none" rotWithShape="1">
                <a:gsLst>
                  <a:gs pos="52000">
                    <a:srgbClr val="EEEEEE"/>
                  </a:gs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  <a:tileRect/>
              </a:gra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IN" sz="1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Rectangle 12"/>
              <p:cNvSpPr>
                <a:spLocks noChangeArrowheads="1"/>
              </p:cNvSpPr>
              <p:nvPr/>
            </p:nvSpPr>
            <p:spPr bwMode="auto">
              <a:xfrm>
                <a:off x="8063806" y="2954808"/>
                <a:ext cx="1366083" cy="2484553"/>
              </a:xfrm>
              <a:prstGeom prst="rect">
                <a:avLst/>
              </a:prstGeom>
              <a:gradFill flip="none" rotWithShape="1">
                <a:gsLst>
                  <a:gs pos="52000">
                    <a:srgbClr val="EEEEEE"/>
                  </a:gs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  <a:tileRect/>
              </a:gra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IN" sz="1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Rectangle 8"/>
              <p:cNvSpPr>
                <a:spLocks noChangeArrowheads="1"/>
              </p:cNvSpPr>
              <p:nvPr/>
            </p:nvSpPr>
            <p:spPr bwMode="auto">
              <a:xfrm>
                <a:off x="1675354" y="2600546"/>
                <a:ext cx="9217224" cy="40014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IN" sz="180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2971763" y="3693537"/>
                <a:ext cx="1502482" cy="1152128"/>
                <a:chOff x="2234350" y="3693536"/>
                <a:chExt cx="1129656" cy="1152128"/>
              </a:xfrm>
            </p:grpSpPr>
            <p:sp>
              <p:nvSpPr>
                <p:cNvPr id="3" name="Rectangle 2"/>
                <p:cNvSpPr/>
                <p:nvPr/>
              </p:nvSpPr>
              <p:spPr>
                <a:xfrm>
                  <a:off x="2318705" y="3693536"/>
                  <a:ext cx="957997" cy="1152128"/>
                </a:xfrm>
                <a:prstGeom prst="rect">
                  <a:avLst/>
                </a:prstGeom>
                <a:gradFill flip="none" rotWithShape="1">
                  <a:gsLst>
                    <a:gs pos="52000">
                      <a:schemeClr val="bg1"/>
                    </a:gs>
                    <a:gs pos="0">
                      <a:schemeClr val="bg1"/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6200000" scaled="0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vert270" wrap="square" lIns="91440" tIns="45720" rIns="91440" bIns="45720" numCol="1" anchor="ctr" anchorCtr="1" compatLnSpc="1">
                  <a:prstTxWarp prst="textNoShape">
                    <a:avLst/>
                  </a:prstTxWarp>
                </a:bodyPr>
                <a:lstStyle/>
                <a:p>
                  <a:endParaRPr lang="en-US" sz="24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2234350" y="4093746"/>
                  <a:ext cx="1129656" cy="42840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sz="2400" dirty="0" smtClean="0"/>
                    <a:t>Governance</a:t>
                  </a:r>
                  <a:endParaRPr lang="en-US" sz="2400" dirty="0"/>
                </a:p>
              </p:txBody>
            </p:sp>
          </p:grpSp>
          <p:sp>
            <p:nvSpPr>
              <p:cNvPr id="17" name="Freeform 6"/>
              <p:cNvSpPr>
                <a:spLocks/>
              </p:cNvSpPr>
              <p:nvPr/>
            </p:nvSpPr>
            <p:spPr bwMode="auto">
              <a:xfrm>
                <a:off x="1675354" y="1196753"/>
                <a:ext cx="9205876" cy="1403793"/>
              </a:xfrm>
              <a:custGeom>
                <a:avLst/>
                <a:gdLst/>
                <a:ahLst/>
                <a:cxnLst>
                  <a:cxn ang="0">
                    <a:pos x="2297" y="0"/>
                  </a:cxn>
                  <a:cxn ang="0">
                    <a:pos x="3444" y="574"/>
                  </a:cxn>
                  <a:cxn ang="0">
                    <a:pos x="4594" y="1147"/>
                  </a:cxn>
                  <a:cxn ang="0">
                    <a:pos x="0" y="1147"/>
                  </a:cxn>
                  <a:cxn ang="0">
                    <a:pos x="1147" y="574"/>
                  </a:cxn>
                  <a:cxn ang="0">
                    <a:pos x="2297" y="0"/>
                  </a:cxn>
                </a:cxnLst>
                <a:rect l="0" t="0" r="r" b="b"/>
                <a:pathLst>
                  <a:path w="4594" h="1147">
                    <a:moveTo>
                      <a:pt x="2297" y="0"/>
                    </a:moveTo>
                    <a:lnTo>
                      <a:pt x="3444" y="574"/>
                    </a:lnTo>
                    <a:lnTo>
                      <a:pt x="4594" y="1147"/>
                    </a:lnTo>
                    <a:lnTo>
                      <a:pt x="0" y="1147"/>
                    </a:lnTo>
                    <a:lnTo>
                      <a:pt x="1147" y="574"/>
                    </a:lnTo>
                    <a:lnTo>
                      <a:pt x="2297" y="0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vert="vert270" wrap="square" lIns="91440" tIns="45720" rIns="91440" bIns="45720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IN" sz="180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675354" y="2557854"/>
                <a:ext cx="9205877" cy="4855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800" i="1" dirty="0" smtClean="0"/>
                  <a:t>Working Processes (From Proposal to Finished Product)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971763" y="5508625"/>
                <a:ext cx="6254715" cy="999609"/>
              </a:xfrm>
              <a:prstGeom prst="rect">
                <a:avLst/>
              </a:prstGeom>
              <a:noFill/>
              <a:ln>
                <a:noFill/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07950" dist="12700" dir="5400000" algn="ctr">
                  <a:srgbClr val="000000"/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3200" b="1" i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Political Will </a:t>
                </a:r>
              </a:p>
              <a:p>
                <a:pPr algn="ctr"/>
                <a:r>
                  <a:rPr lang="en-US" sz="3200" b="1" i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Financial &amp; Human Resources </a:t>
                </a:r>
              </a:p>
            </p:txBody>
          </p:sp>
          <p:grpSp>
            <p:nvGrpSpPr>
              <p:cNvPr id="37" name="Group 36"/>
              <p:cNvGrpSpPr/>
              <p:nvPr/>
            </p:nvGrpSpPr>
            <p:grpSpPr>
              <a:xfrm>
                <a:off x="4645616" y="3695985"/>
                <a:ext cx="1502482" cy="1152128"/>
                <a:chOff x="2234350" y="3693536"/>
                <a:chExt cx="1129656" cy="1152128"/>
              </a:xfrm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2318705" y="3693536"/>
                  <a:ext cx="957997" cy="1152128"/>
                </a:xfrm>
                <a:prstGeom prst="rect">
                  <a:avLst/>
                </a:prstGeom>
                <a:gradFill flip="none" rotWithShape="1">
                  <a:gsLst>
                    <a:gs pos="52000">
                      <a:schemeClr val="bg1"/>
                    </a:gs>
                    <a:gs pos="0">
                      <a:schemeClr val="bg1"/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6200000" scaled="0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vert270" wrap="square" lIns="91440" tIns="45720" rIns="91440" bIns="45720" numCol="1" anchor="ctr" anchorCtr="1" compatLnSpc="1">
                  <a:prstTxWarp prst="textNoShape">
                    <a:avLst/>
                  </a:prstTxWarp>
                </a:bodyPr>
                <a:lstStyle/>
                <a:p>
                  <a:endParaRPr lang="en-US" sz="18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2234350" y="3892448"/>
                  <a:ext cx="1129656" cy="83099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sz="2400" dirty="0"/>
                    <a:t>Design &amp; </a:t>
                  </a:r>
                  <a:r>
                    <a:rPr lang="en-US" sz="2400" dirty="0" smtClean="0"/>
                    <a:t>Structure</a:t>
                  </a:r>
                  <a:endParaRPr lang="en-US" sz="2400" dirty="0"/>
                </a:p>
              </p:txBody>
            </p:sp>
          </p:grpSp>
          <p:grpSp>
            <p:nvGrpSpPr>
              <p:cNvPr id="42" name="Group 41"/>
              <p:cNvGrpSpPr/>
              <p:nvPr/>
            </p:nvGrpSpPr>
            <p:grpSpPr>
              <a:xfrm>
                <a:off x="6330730" y="3698432"/>
                <a:ext cx="1502482" cy="1152128"/>
                <a:chOff x="2234350" y="3693536"/>
                <a:chExt cx="1129656" cy="1152128"/>
              </a:xfrm>
            </p:grpSpPr>
            <p:sp>
              <p:nvSpPr>
                <p:cNvPr id="45" name="Rectangle 44"/>
                <p:cNvSpPr/>
                <p:nvPr/>
              </p:nvSpPr>
              <p:spPr>
                <a:xfrm>
                  <a:off x="2318705" y="3693536"/>
                  <a:ext cx="957997" cy="1152128"/>
                </a:xfrm>
                <a:prstGeom prst="rect">
                  <a:avLst/>
                </a:prstGeom>
                <a:gradFill flip="none" rotWithShape="1">
                  <a:gsLst>
                    <a:gs pos="52000">
                      <a:schemeClr val="bg1"/>
                    </a:gs>
                    <a:gs pos="0">
                      <a:schemeClr val="bg1"/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6200000" scaled="0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vert270" wrap="square" lIns="91440" tIns="45720" rIns="91440" bIns="45720" numCol="1" anchor="ctr" anchorCtr="1" compatLnSpc="1">
                  <a:prstTxWarp prst="textNoShape">
                    <a:avLst/>
                  </a:prstTxWarp>
                </a:bodyPr>
                <a:lstStyle/>
                <a:p>
                  <a:endParaRPr lang="en-US" sz="18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2234350" y="3892448"/>
                  <a:ext cx="1129656" cy="83099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sz="2400" dirty="0" smtClean="0"/>
                    <a:t>Attitudes &amp; Values</a:t>
                  </a:r>
                  <a:endParaRPr lang="en-US" sz="2400" dirty="0"/>
                </a:p>
              </p:txBody>
            </p:sp>
          </p:grpSp>
          <p:sp>
            <p:nvSpPr>
              <p:cNvPr id="50" name="Rectangle 49"/>
              <p:cNvSpPr/>
              <p:nvPr/>
            </p:nvSpPr>
            <p:spPr>
              <a:xfrm>
                <a:off x="8116777" y="3700881"/>
                <a:ext cx="1274169" cy="1152128"/>
              </a:xfrm>
              <a:prstGeom prst="rect">
                <a:avLst/>
              </a:prstGeom>
              <a:gradFill flip="none" rotWithShape="1">
                <a:gsLst>
                  <a:gs pos="52000">
                    <a:schemeClr val="bg1"/>
                  </a:gs>
                  <a:gs pos="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16200000" scaled="0"/>
                <a:tileRect/>
              </a:gra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ctr" anchorCtr="1" compatLnSpc="1">
                <a:prstTxWarp prst="textNoShape">
                  <a:avLst/>
                </a:prstTxWarp>
              </a:bodyPr>
              <a:lstStyle/>
              <a:p>
                <a:endParaRPr lang="en-US" sz="180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869772" y="1217388"/>
              <a:ext cx="10806020" cy="12625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600" dirty="0" smtClean="0"/>
                <a:t>HTA Reports</a:t>
              </a:r>
            </a:p>
            <a:p>
              <a:pPr algn="ctr"/>
              <a:r>
                <a:rPr lang="en-US" sz="3600" dirty="0" smtClean="0"/>
                <a:t>(</a:t>
              </a:r>
              <a:r>
                <a:rPr lang="en-US" sz="3200" i="1" dirty="0" smtClean="0"/>
                <a:t>Knowledge Generation &amp; Transfer</a:t>
              </a:r>
              <a:r>
                <a:rPr lang="en-US" sz="3600" dirty="0" smtClean="0"/>
                <a:t>)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8357272" y="4120397"/>
            <a:ext cx="19558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 smtClean="0"/>
              <a:t>Operating Context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0506977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9318" y="-19334"/>
            <a:ext cx="11262519" cy="705134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The Foundation: </a:t>
            </a:r>
            <a:r>
              <a:rPr lang="en-US" sz="4000" i="1" dirty="0" smtClean="0">
                <a:solidFill>
                  <a:srgbClr val="FF0000"/>
                </a:solidFill>
              </a:rPr>
              <a:t>Results of Regional Surveys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3119" y="685800"/>
            <a:ext cx="11338719" cy="5334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 comparative study by </a:t>
            </a:r>
            <a:r>
              <a:rPr lang="en-US" sz="2400" dirty="0" err="1" smtClean="0"/>
              <a:t>EUnetHTA</a:t>
            </a:r>
            <a:r>
              <a:rPr lang="en-US" sz="2400" dirty="0" smtClean="0"/>
              <a:t> in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2008 </a:t>
            </a:r>
            <a:r>
              <a:rPr lang="en-US" sz="2400" dirty="0" smtClean="0"/>
              <a:t>on HTA agencies in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27 countries</a:t>
            </a:r>
            <a:r>
              <a:rPr lang="en-US" sz="2400" dirty="0" smtClean="0"/>
              <a:t> (21 from EU) revealed:</a:t>
            </a:r>
          </a:p>
          <a:p>
            <a:pPr lvl="1"/>
            <a:r>
              <a:rPr lang="en-US" sz="2000" dirty="0" smtClean="0"/>
              <a:t>Main initiative for establishing HTA agencies was governmental (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61%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Main barriers for establishing HTA agencies was in gathering trained staff (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64%</a:t>
            </a:r>
            <a:r>
              <a:rPr lang="en-US" sz="2000" dirty="0" smtClean="0"/>
              <a:t>), funding (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45%</a:t>
            </a:r>
            <a:r>
              <a:rPr lang="en-US" sz="2000" dirty="0" smtClean="0"/>
              <a:t>) and political will (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36%</a:t>
            </a:r>
            <a:r>
              <a:rPr lang="en-US" sz="2000" dirty="0" smtClean="0"/>
              <a:t>).</a:t>
            </a:r>
          </a:p>
          <a:p>
            <a:pPr lvl="1"/>
            <a:r>
              <a:rPr lang="en-US" sz="2000" dirty="0" smtClean="0"/>
              <a:t>MENA countries have to overcome these barriers as a prerequisite to establish effective HTA programmes.</a:t>
            </a:r>
          </a:p>
          <a:p>
            <a:r>
              <a:rPr lang="en-US" sz="2400" dirty="0"/>
              <a:t>A</a:t>
            </a:r>
            <a:r>
              <a:rPr lang="en-US" sz="2400" dirty="0" smtClean="0"/>
              <a:t> mapping survey conducted by WHO/EMRO in 2014 revealed that:</a:t>
            </a:r>
          </a:p>
          <a:p>
            <a:pPr lvl="1"/>
            <a:r>
              <a:rPr lang="en-US" sz="2000" i="1" dirty="0"/>
              <a:t>52% perform HTA or HTA-like activities</a:t>
            </a:r>
          </a:p>
          <a:p>
            <a:pPr lvl="2"/>
            <a:r>
              <a:rPr lang="en-US" sz="1800" dirty="0"/>
              <a:t>Most activities </a:t>
            </a:r>
            <a:r>
              <a:rPr lang="en-US" sz="1800" dirty="0" smtClean="0"/>
              <a:t>related </a:t>
            </a:r>
            <a:r>
              <a:rPr lang="en-US" sz="1800" dirty="0"/>
              <a:t>to </a:t>
            </a:r>
            <a:r>
              <a:rPr lang="en-US" sz="1800" dirty="0">
                <a:solidFill>
                  <a:srgbClr val="0070C0"/>
                </a:solidFill>
              </a:rPr>
              <a:t>clinical effectiveness </a:t>
            </a:r>
            <a:r>
              <a:rPr lang="en-US" sz="1800" dirty="0"/>
              <a:t>&amp;</a:t>
            </a:r>
            <a:r>
              <a:rPr lang="en-US" sz="1800" dirty="0" smtClean="0"/>
              <a:t> </a:t>
            </a:r>
            <a:r>
              <a:rPr lang="en-US" sz="1800" dirty="0">
                <a:solidFill>
                  <a:srgbClr val="C00000"/>
                </a:solidFill>
              </a:rPr>
              <a:t>economic evaluations</a:t>
            </a:r>
            <a:r>
              <a:rPr lang="en-US" sz="1800" dirty="0"/>
              <a:t> (</a:t>
            </a:r>
            <a:r>
              <a:rPr lang="en-US" sz="1800" dirty="0">
                <a:solidFill>
                  <a:srgbClr val="0070C0"/>
                </a:solidFill>
              </a:rPr>
              <a:t>67%</a:t>
            </a:r>
            <a:r>
              <a:rPr lang="en-US" sz="1800" dirty="0"/>
              <a:t> &amp;</a:t>
            </a:r>
            <a:r>
              <a:rPr lang="en-US" sz="1800" dirty="0" smtClean="0"/>
              <a:t> </a:t>
            </a:r>
            <a:r>
              <a:rPr lang="en-US" sz="1800" dirty="0">
                <a:solidFill>
                  <a:srgbClr val="C00000"/>
                </a:solidFill>
              </a:rPr>
              <a:t>62%</a:t>
            </a:r>
            <a:r>
              <a:rPr lang="en-US" sz="1800" dirty="0"/>
              <a:t> respectively); </a:t>
            </a:r>
          </a:p>
          <a:p>
            <a:pPr lvl="2"/>
            <a:r>
              <a:rPr lang="en-US" sz="1800" dirty="0"/>
              <a:t>Performed on </a:t>
            </a:r>
            <a:r>
              <a:rPr lang="en-US" sz="1800" dirty="0">
                <a:solidFill>
                  <a:srgbClr val="0070C0"/>
                </a:solidFill>
              </a:rPr>
              <a:t>devices </a:t>
            </a:r>
            <a:r>
              <a:rPr lang="en-US" sz="1800" dirty="0"/>
              <a:t>and </a:t>
            </a:r>
            <a:r>
              <a:rPr lang="en-US" sz="1800" dirty="0">
                <a:solidFill>
                  <a:srgbClr val="C00000"/>
                </a:solidFill>
              </a:rPr>
              <a:t>medicines</a:t>
            </a:r>
            <a:r>
              <a:rPr lang="en-US" sz="1800" dirty="0"/>
              <a:t> (</a:t>
            </a:r>
            <a:r>
              <a:rPr lang="en-US" sz="1800" dirty="0">
                <a:solidFill>
                  <a:srgbClr val="0070C0"/>
                </a:solidFill>
              </a:rPr>
              <a:t>79%</a:t>
            </a:r>
            <a:r>
              <a:rPr lang="en-US" sz="1800" dirty="0"/>
              <a:t> and </a:t>
            </a:r>
            <a:r>
              <a:rPr lang="en-US" sz="1800" dirty="0">
                <a:solidFill>
                  <a:srgbClr val="C00000"/>
                </a:solidFill>
              </a:rPr>
              <a:t>68%</a:t>
            </a:r>
            <a:r>
              <a:rPr lang="en-US" sz="1800" dirty="0"/>
              <a:t> respectively). </a:t>
            </a:r>
          </a:p>
          <a:p>
            <a:pPr lvl="2"/>
            <a:r>
              <a:rPr lang="en-US" sz="1800" dirty="0"/>
              <a:t>R</a:t>
            </a:r>
            <a:r>
              <a:rPr lang="en-US" sz="1800" dirty="0" smtClean="0"/>
              <a:t>eports </a:t>
            </a:r>
            <a:r>
              <a:rPr lang="en-US" sz="1800" dirty="0"/>
              <a:t>were on </a:t>
            </a:r>
            <a:r>
              <a:rPr lang="en-US" sz="1800" dirty="0">
                <a:solidFill>
                  <a:srgbClr val="0070C0"/>
                </a:solidFill>
              </a:rPr>
              <a:t>healthcare costs </a:t>
            </a:r>
            <a:r>
              <a:rPr lang="en-US" sz="1800" dirty="0"/>
              <a:t>and </a:t>
            </a:r>
            <a:r>
              <a:rPr lang="en-US" sz="1800" dirty="0">
                <a:solidFill>
                  <a:srgbClr val="C00000"/>
                </a:solidFill>
              </a:rPr>
              <a:t>selection of appropriate </a:t>
            </a:r>
            <a:r>
              <a:rPr lang="en-US" sz="1800" dirty="0" smtClean="0">
                <a:solidFill>
                  <a:srgbClr val="C00000"/>
                </a:solidFill>
              </a:rPr>
              <a:t>HT </a:t>
            </a:r>
            <a:r>
              <a:rPr lang="en-US" sz="1800" dirty="0"/>
              <a:t>(</a:t>
            </a:r>
            <a:r>
              <a:rPr lang="en-US" sz="1800" dirty="0">
                <a:solidFill>
                  <a:srgbClr val="0070C0"/>
                </a:solidFill>
              </a:rPr>
              <a:t>60% </a:t>
            </a:r>
            <a:r>
              <a:rPr lang="en-US" sz="1800" dirty="0"/>
              <a:t>and </a:t>
            </a:r>
            <a:r>
              <a:rPr lang="en-US" sz="1800" dirty="0">
                <a:solidFill>
                  <a:srgbClr val="C00000"/>
                </a:solidFill>
              </a:rPr>
              <a:t>50%</a:t>
            </a:r>
            <a:r>
              <a:rPr lang="en-US" sz="1800" dirty="0"/>
              <a:t> respectively</a:t>
            </a:r>
            <a:r>
              <a:rPr lang="en-US" sz="1800" dirty="0" smtClean="0"/>
              <a:t>)</a:t>
            </a:r>
            <a:endParaRPr lang="en-US" sz="1800" dirty="0"/>
          </a:p>
          <a:p>
            <a:pPr lvl="1"/>
            <a:r>
              <a:rPr lang="en-US" sz="2000" i="1" dirty="0"/>
              <a:t>Remaining 48% (not performing HTA-like activities)</a:t>
            </a:r>
          </a:p>
          <a:p>
            <a:pPr lvl="2"/>
            <a:r>
              <a:rPr lang="en-US" sz="1800" dirty="0"/>
              <a:t>Over </a:t>
            </a:r>
            <a:r>
              <a:rPr lang="en-US" sz="1800" dirty="0">
                <a:solidFill>
                  <a:srgbClr val="0070C0"/>
                </a:solidFill>
              </a:rPr>
              <a:t>50% </a:t>
            </a:r>
            <a:r>
              <a:rPr lang="en-US" sz="1800" dirty="0" smtClean="0">
                <a:solidFill>
                  <a:srgbClr val="0070C0"/>
                </a:solidFill>
              </a:rPr>
              <a:t>don’t </a:t>
            </a:r>
            <a:r>
              <a:rPr lang="en-US" sz="1800" dirty="0">
                <a:solidFill>
                  <a:srgbClr val="0070C0"/>
                </a:solidFill>
              </a:rPr>
              <a:t>know </a:t>
            </a:r>
            <a:r>
              <a:rPr lang="en-US" sz="1800" dirty="0" smtClean="0">
                <a:solidFill>
                  <a:srgbClr val="0070C0"/>
                </a:solidFill>
              </a:rPr>
              <a:t>of future </a:t>
            </a:r>
            <a:r>
              <a:rPr lang="en-US" sz="1800" dirty="0">
                <a:solidFill>
                  <a:srgbClr val="0070C0"/>
                </a:solidFill>
              </a:rPr>
              <a:t>plans </a:t>
            </a:r>
            <a:r>
              <a:rPr lang="en-US" sz="1800" dirty="0"/>
              <a:t>to develop HTA programmes in their national entities.    </a:t>
            </a:r>
          </a:p>
          <a:p>
            <a:pPr lvl="2"/>
            <a:r>
              <a:rPr lang="en-US" sz="1800" dirty="0"/>
              <a:t>Almost </a:t>
            </a:r>
            <a:r>
              <a:rPr lang="en-US" sz="1800" dirty="0">
                <a:solidFill>
                  <a:srgbClr val="0070C0"/>
                </a:solidFill>
              </a:rPr>
              <a:t>75% indicated that using HTA in the decision-making</a:t>
            </a:r>
            <a:r>
              <a:rPr lang="en-US" sz="1800" dirty="0">
                <a:solidFill>
                  <a:srgbClr val="3366FF"/>
                </a:solidFill>
              </a:rPr>
              <a:t> </a:t>
            </a:r>
            <a:r>
              <a:rPr lang="en-US" sz="1800" dirty="0"/>
              <a:t>process will be their </a:t>
            </a:r>
            <a:r>
              <a:rPr lang="en-US" sz="1800" dirty="0">
                <a:solidFill>
                  <a:srgbClr val="0070C0"/>
                </a:solidFill>
              </a:rPr>
              <a:t>biggest obstacle</a:t>
            </a:r>
            <a:r>
              <a:rPr lang="en-US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0123318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8" y="0"/>
            <a:ext cx="11262519" cy="1143000"/>
          </a:xfrm>
        </p:spPr>
        <p:txBody>
          <a:bodyPr/>
          <a:lstStyle/>
          <a:p>
            <a:r>
              <a:rPr lang="en-US" dirty="0" smtClean="0"/>
              <a:t>The Foundation: </a:t>
            </a:r>
            <a:r>
              <a:rPr lang="en-US" i="1" dirty="0" smtClean="0">
                <a:solidFill>
                  <a:srgbClr val="FF0000"/>
                </a:solidFill>
              </a:rPr>
              <a:t>National Situation Analysis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6" r="14670" b="4686"/>
          <a:stretch/>
        </p:blipFill>
        <p:spPr bwMode="auto">
          <a:xfrm>
            <a:off x="6564823" y="1524000"/>
            <a:ext cx="559701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36638" y="5697940"/>
            <a:ext cx="1112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 smtClean="0"/>
              <a:t>Source: </a:t>
            </a:r>
            <a:r>
              <a:rPr lang="en-US" i="1" dirty="0" smtClean="0"/>
              <a:t>Situation Analysis of HTA Introduction at National Level, NICE &amp; </a:t>
            </a:r>
            <a:r>
              <a:rPr lang="en-US" i="1" dirty="0" err="1" smtClean="0"/>
              <a:t>HiTAP</a:t>
            </a:r>
            <a:r>
              <a:rPr lang="en-US" i="1" dirty="0" smtClean="0"/>
              <a:t>, 2013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009047" y="1524000"/>
            <a:ext cx="5638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national survey to investigate the following is required before initiating any HTA programme: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Need for HTA </a:t>
            </a:r>
            <a:r>
              <a:rPr lang="en-US" sz="2400" dirty="0" smtClean="0"/>
              <a:t>in the country (current HTA and how HTA can help)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Demand for HTA </a:t>
            </a:r>
            <a:r>
              <a:rPr lang="en-US" sz="2400" dirty="0" smtClean="0"/>
              <a:t>and potential users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Supply of HTA </a:t>
            </a:r>
            <a:r>
              <a:rPr lang="en-US" sz="2400" dirty="0" smtClean="0"/>
              <a:t>in terms of responsible unit, local data, supporting institutions or agencies, existing infrastructure &amp; training needs.</a:t>
            </a:r>
          </a:p>
        </p:txBody>
      </p:sp>
    </p:spTree>
    <p:extLst>
      <p:ext uri="{BB962C8B-B14F-4D97-AF65-F5344CB8AC3E}">
        <p14:creationId xmlns:p14="http://schemas.microsoft.com/office/powerpoint/2010/main" val="4011557539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899319" y="0"/>
            <a:ext cx="10641608" cy="914400"/>
          </a:xfrm>
        </p:spPr>
        <p:txBody>
          <a:bodyPr/>
          <a:lstStyle/>
          <a:p>
            <a:r>
              <a:rPr lang="en-GB" sz="4000" dirty="0" smtClean="0">
                <a:solidFill>
                  <a:schemeClr val="tx1"/>
                </a:solidFill>
              </a:rPr>
              <a:t>Pillar #1: Governance of HTA programs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899319" y="838200"/>
            <a:ext cx="11262519" cy="51816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Local legal framework and feasibility</a:t>
            </a:r>
          </a:p>
          <a:p>
            <a:r>
              <a:rPr lang="en-US" sz="2800" dirty="0" smtClean="0"/>
              <a:t>Relationships with ministry (laws, decrees, SOPs)</a:t>
            </a:r>
          </a:p>
          <a:p>
            <a:r>
              <a:rPr lang="en-US" sz="2800" dirty="0" smtClean="0"/>
              <a:t>Stated objectives (UHC, CPG, formularies, etc.)</a:t>
            </a:r>
          </a:p>
          <a:p>
            <a:r>
              <a:rPr lang="en-US" sz="2800" dirty="0" smtClean="0"/>
              <a:t>Exact role (advisory vs. compulsory, number of assessment stages, involvement of universities and research centers, etc.)</a:t>
            </a:r>
            <a:endParaRPr lang="en-US" sz="2800" dirty="0"/>
          </a:p>
          <a:p>
            <a:r>
              <a:rPr lang="en-US" sz="2800" dirty="0"/>
              <a:t>Initial and running costs</a:t>
            </a:r>
          </a:p>
          <a:p>
            <a:r>
              <a:rPr lang="en-US" sz="2800" dirty="0"/>
              <a:t>Financing options (evaluated against the criteria of HTA programme independence, flexibility, continuity, stability and </a:t>
            </a:r>
            <a:r>
              <a:rPr lang="en-US" sz="2800" dirty="0" smtClean="0"/>
              <a:t>sustainability)</a:t>
            </a:r>
          </a:p>
          <a:p>
            <a:r>
              <a:rPr lang="en-US" sz="2800" dirty="0"/>
              <a:t>E</a:t>
            </a:r>
            <a:r>
              <a:rPr lang="en-US" sz="2800" dirty="0" smtClean="0"/>
              <a:t>vidence </a:t>
            </a:r>
            <a:r>
              <a:rPr lang="en-US" sz="2800" dirty="0"/>
              <a:t>collection and synthesis </a:t>
            </a:r>
            <a:r>
              <a:rPr lang="en-US" sz="2800" dirty="0" smtClean="0"/>
              <a:t>techniques </a:t>
            </a:r>
          </a:p>
          <a:p>
            <a:r>
              <a:rPr lang="en-US" sz="2800" dirty="0" smtClean="0"/>
              <a:t>Knowledge sharing and communication strategies (i.e. transparency)</a:t>
            </a:r>
          </a:p>
          <a:p>
            <a:r>
              <a:rPr lang="en-US" sz="2800" dirty="0" smtClean="0"/>
              <a:t>Accountability (how government should use HTA reports). </a:t>
            </a:r>
            <a:endParaRPr lang="en-US" sz="2800" dirty="0"/>
          </a:p>
          <a:p>
            <a:r>
              <a:rPr lang="en-US" sz="2800" dirty="0" smtClean="0"/>
              <a:t>Scope </a:t>
            </a:r>
            <a:r>
              <a:rPr lang="en-US" sz="2800" dirty="0"/>
              <a:t>of HTA work (topic selection </a:t>
            </a:r>
            <a:r>
              <a:rPr lang="en-US" altLang="en-US" sz="2800" dirty="0">
                <a:ea typeface="ＭＳ Ｐゴシック" pitchFamily="34" charset="-128"/>
                <a:sym typeface="Wingdings" pitchFamily="2" charset="2"/>
              </a:rPr>
              <a:t>  </a:t>
            </a:r>
            <a:r>
              <a:rPr lang="en-US" sz="2800" dirty="0"/>
              <a:t>public communication)</a:t>
            </a:r>
          </a:p>
          <a:p>
            <a:r>
              <a:rPr lang="en-US" sz="2800" dirty="0" smtClean="0"/>
              <a:t>Capacity building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38303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948053" y="76200"/>
            <a:ext cx="10641608" cy="9906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</a:rPr>
              <a:t>Pillar #2: Initial Setup (1)</a:t>
            </a:r>
          </a:p>
        </p:txBody>
      </p:sp>
      <p:sp>
        <p:nvSpPr>
          <p:cNvPr id="51202" name="Line 3"/>
          <p:cNvSpPr>
            <a:spLocks noChangeShapeType="1"/>
          </p:cNvSpPr>
          <p:nvPr/>
        </p:nvSpPr>
        <p:spPr bwMode="auto">
          <a:xfrm>
            <a:off x="2094562" y="4751388"/>
            <a:ext cx="7949534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rtl="0">
              <a:defRPr/>
            </a:pPr>
            <a:endParaRPr lang="en-US" sz="1800" b="0" dirty="0">
              <a:solidFill>
                <a:srgbClr val="000000"/>
              </a:solidFill>
              <a:latin typeface="Arial Unicode MS" pitchFamily="34" charset="-128"/>
              <a:cs typeface="+mn-cs"/>
            </a:endParaRPr>
          </a:p>
        </p:txBody>
      </p:sp>
      <p:sp>
        <p:nvSpPr>
          <p:cNvPr id="51203" name="Line 4"/>
          <p:cNvSpPr>
            <a:spLocks noChangeShapeType="1"/>
          </p:cNvSpPr>
          <p:nvPr/>
        </p:nvSpPr>
        <p:spPr bwMode="auto">
          <a:xfrm flipV="1">
            <a:off x="2094560" y="2663825"/>
            <a:ext cx="7852408" cy="2087563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rtl="0">
              <a:defRPr/>
            </a:pPr>
            <a:endParaRPr lang="en-US" sz="1800" b="0" dirty="0">
              <a:solidFill>
                <a:srgbClr val="000000"/>
              </a:solidFill>
              <a:latin typeface="Arial Unicode MS" pitchFamily="34" charset="-128"/>
              <a:cs typeface="+mn-cs"/>
            </a:endParaRPr>
          </a:p>
        </p:txBody>
      </p:sp>
      <p:sp>
        <p:nvSpPr>
          <p:cNvPr id="51204" name="Text Box 5"/>
          <p:cNvSpPr txBox="1">
            <a:spLocks noChangeArrowheads="1"/>
          </p:cNvSpPr>
          <p:nvPr/>
        </p:nvSpPr>
        <p:spPr bwMode="auto">
          <a:xfrm>
            <a:off x="1328110" y="4984755"/>
            <a:ext cx="335295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rtl="0">
              <a:defRPr/>
            </a:pPr>
            <a:r>
              <a:rPr lang="fr-CA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HTA Knowledge Mobilizer</a:t>
            </a:r>
          </a:p>
        </p:txBody>
      </p:sp>
      <p:sp>
        <p:nvSpPr>
          <p:cNvPr id="51205" name="Text Box 6"/>
          <p:cNvSpPr txBox="1">
            <a:spLocks noChangeArrowheads="1"/>
          </p:cNvSpPr>
          <p:nvPr/>
        </p:nvSpPr>
        <p:spPr bwMode="auto">
          <a:xfrm>
            <a:off x="1697300" y="3849689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rtl="0">
              <a:defRPr/>
            </a:pPr>
            <a:r>
              <a:rPr lang="fr-CA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1-2 persons</a:t>
            </a:r>
          </a:p>
        </p:txBody>
      </p:sp>
      <p:sp>
        <p:nvSpPr>
          <p:cNvPr id="51206" name="Text Box 7"/>
          <p:cNvSpPr txBox="1">
            <a:spLocks noChangeArrowheads="1"/>
          </p:cNvSpPr>
          <p:nvPr/>
        </p:nvSpPr>
        <p:spPr bwMode="auto">
          <a:xfrm>
            <a:off x="4871093" y="4983168"/>
            <a:ext cx="246404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rtl="0">
              <a:defRPr/>
            </a:pPr>
            <a:r>
              <a:rPr lang="fr-CA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Putting HTA into Context</a:t>
            </a:r>
          </a:p>
        </p:txBody>
      </p:sp>
      <p:sp>
        <p:nvSpPr>
          <p:cNvPr id="51207" name="Text Box 8"/>
          <p:cNvSpPr txBox="1">
            <a:spLocks noChangeArrowheads="1"/>
          </p:cNvSpPr>
          <p:nvPr/>
        </p:nvSpPr>
        <p:spPr bwMode="auto">
          <a:xfrm>
            <a:off x="8511196" y="4984751"/>
            <a:ext cx="24640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rtl="0">
              <a:defRPr/>
            </a:pPr>
            <a:r>
              <a:rPr lang="fr-CA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HTA Unit/ Agency</a:t>
            </a:r>
          </a:p>
        </p:txBody>
      </p:sp>
      <p:sp>
        <p:nvSpPr>
          <p:cNvPr id="51208" name="Text Box 9"/>
          <p:cNvSpPr txBox="1">
            <a:spLocks noChangeArrowheads="1"/>
          </p:cNvSpPr>
          <p:nvPr/>
        </p:nvSpPr>
        <p:spPr bwMode="auto">
          <a:xfrm>
            <a:off x="5242391" y="2951164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rtl="0">
              <a:defRPr/>
            </a:pPr>
            <a:r>
              <a:rPr lang="fr-CA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4-5 persons</a:t>
            </a:r>
          </a:p>
        </p:txBody>
      </p:sp>
      <p:sp>
        <p:nvSpPr>
          <p:cNvPr id="51209" name="Text Box 10"/>
          <p:cNvSpPr txBox="1">
            <a:spLocks noChangeArrowheads="1"/>
          </p:cNvSpPr>
          <p:nvPr/>
        </p:nvSpPr>
        <p:spPr bwMode="auto">
          <a:xfrm>
            <a:off x="8487030" y="2049464"/>
            <a:ext cx="16530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rtl="0">
              <a:defRPr/>
            </a:pPr>
            <a:r>
              <a:rPr lang="en-US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&gt;9</a:t>
            </a:r>
            <a:r>
              <a:rPr lang="fr-CA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 persons</a:t>
            </a:r>
          </a:p>
        </p:txBody>
      </p:sp>
      <p:sp>
        <p:nvSpPr>
          <p:cNvPr id="51210" name="Line 11"/>
          <p:cNvSpPr>
            <a:spLocks noChangeShapeType="1"/>
          </p:cNvSpPr>
          <p:nvPr/>
        </p:nvSpPr>
        <p:spPr bwMode="auto">
          <a:xfrm flipV="1">
            <a:off x="10044094" y="2879725"/>
            <a:ext cx="0" cy="1655763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rtl="0">
              <a:defRPr/>
            </a:pPr>
            <a:endParaRPr lang="en-US" sz="1800" b="0" dirty="0">
              <a:solidFill>
                <a:srgbClr val="000000"/>
              </a:solidFill>
              <a:latin typeface="Arial Unicode MS" pitchFamily="34" charset="-128"/>
              <a:cs typeface="+mn-cs"/>
            </a:endParaRPr>
          </a:p>
        </p:txBody>
      </p:sp>
      <p:sp>
        <p:nvSpPr>
          <p:cNvPr id="51211" name="Text Box 12"/>
          <p:cNvSpPr txBox="1">
            <a:spLocks noChangeArrowheads="1"/>
          </p:cNvSpPr>
          <p:nvPr/>
        </p:nvSpPr>
        <p:spPr bwMode="auto">
          <a:xfrm>
            <a:off x="10474834" y="3455989"/>
            <a:ext cx="14864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rtl="0">
              <a:defRPr/>
            </a:pPr>
            <a:r>
              <a:rPr lang="fr-CA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Dedicated</a:t>
            </a:r>
          </a:p>
          <a:p>
            <a:pPr rtl="0">
              <a:defRPr/>
            </a:pPr>
            <a:r>
              <a:rPr lang="fr-CA" sz="2000" b="0" dirty="0" smtClean="0">
                <a:solidFill>
                  <a:srgbClr val="000000"/>
                </a:solidFill>
                <a:latin typeface="Verdana" pitchFamily="34" charset="0"/>
                <a:cs typeface="+mn-cs"/>
              </a:rPr>
              <a:t>Resources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040956" y="1438275"/>
            <a:ext cx="6705902" cy="2070100"/>
            <a:chOff x="476" y="1298"/>
            <a:chExt cx="3176" cy="1304"/>
          </a:xfrm>
        </p:grpSpPr>
        <p:sp>
          <p:nvSpPr>
            <p:cNvPr id="51213" name="Text Box 14"/>
            <p:cNvSpPr txBox="1">
              <a:spLocks noChangeArrowheads="1"/>
            </p:cNvSpPr>
            <p:nvPr/>
          </p:nvSpPr>
          <p:spPr bwMode="auto">
            <a:xfrm>
              <a:off x="476" y="2160"/>
              <a:ext cx="140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algn="ctr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algn="ctr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algn="ctr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algn="ctr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rtl="0">
                <a:defRPr/>
              </a:pPr>
              <a:r>
                <a:rPr lang="fr-CA" sz="2000" dirty="0" smtClean="0">
                  <a:solidFill>
                    <a:srgbClr val="FF0000"/>
                  </a:solidFill>
                  <a:latin typeface="Verdana" pitchFamily="34" charset="0"/>
                  <a:cs typeface="+mn-cs"/>
                </a:rPr>
                <a:t>HTA </a:t>
              </a:r>
            </a:p>
            <a:p>
              <a:pPr rtl="0">
                <a:defRPr/>
              </a:pPr>
              <a:r>
                <a:rPr lang="fr-CA" sz="2000" dirty="0" smtClean="0">
                  <a:solidFill>
                    <a:srgbClr val="FF0000"/>
                  </a:solidFill>
                  <a:latin typeface="Verdana" pitchFamily="34" charset="0"/>
                  <a:cs typeface="+mn-cs"/>
                </a:rPr>
                <a:t>Committee</a:t>
              </a:r>
            </a:p>
          </p:txBody>
        </p:sp>
        <p:sp>
          <p:nvSpPr>
            <p:cNvPr id="51214" name="Text Box 15"/>
            <p:cNvSpPr txBox="1">
              <a:spLocks noChangeArrowheads="1"/>
            </p:cNvSpPr>
            <p:nvPr/>
          </p:nvSpPr>
          <p:spPr bwMode="auto">
            <a:xfrm>
              <a:off x="2744" y="1298"/>
              <a:ext cx="90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algn="ctr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algn="ctr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algn="ctr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algn="ctr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rtl="0">
                <a:defRPr/>
              </a:pPr>
              <a:r>
                <a:rPr lang="fr-CA" sz="2000" dirty="0" smtClean="0">
                  <a:solidFill>
                    <a:srgbClr val="FF0000"/>
                  </a:solidFill>
                  <a:latin typeface="Verdana" pitchFamily="34" charset="0"/>
                  <a:cs typeface="+mn-cs"/>
                </a:rPr>
                <a:t>HTA </a:t>
              </a:r>
            </a:p>
            <a:p>
              <a:pPr rtl="0">
                <a:defRPr/>
              </a:pPr>
              <a:r>
                <a:rPr lang="fr-CA" sz="2000" dirty="0" smtClean="0">
                  <a:solidFill>
                    <a:srgbClr val="FF0000"/>
                  </a:solidFill>
                  <a:latin typeface="Verdana" pitchFamily="34" charset="0"/>
                  <a:cs typeface="+mn-cs"/>
                </a:rPr>
                <a:t>System</a:t>
              </a:r>
            </a:p>
          </p:txBody>
        </p:sp>
        <p:sp>
          <p:nvSpPr>
            <p:cNvPr id="51215" name="Line 16"/>
            <p:cNvSpPr>
              <a:spLocks noChangeShapeType="1"/>
            </p:cNvSpPr>
            <p:nvPr/>
          </p:nvSpPr>
          <p:spPr bwMode="auto">
            <a:xfrm flipV="1">
              <a:off x="1701" y="1752"/>
              <a:ext cx="99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prstDash val="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rtl="0">
                <a:defRPr/>
              </a:pPr>
              <a:endParaRPr lang="en-US" sz="1800" b="0" dirty="0">
                <a:solidFill>
                  <a:srgbClr val="000000"/>
                </a:solidFill>
                <a:latin typeface="Arial Unicode MS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047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 txBox="1">
            <a:spLocks/>
          </p:cNvSpPr>
          <p:nvPr/>
        </p:nvSpPr>
        <p:spPr bwMode="auto">
          <a:xfrm>
            <a:off x="836330" y="-15874"/>
            <a:ext cx="11302206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Pillar #2: Initial Setup (2)</a:t>
            </a:r>
          </a:p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3200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Initiation of HiTAP in Thailand</a:t>
            </a:r>
            <a:endParaRPr lang="en-GB" sz="3200" i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19" y="1143000"/>
            <a:ext cx="11110119" cy="48522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5400000" flipH="1" flipV="1">
            <a:off x="-2695789" y="2628000"/>
            <a:ext cx="5934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V. Implementing HTA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7733" y="5625871"/>
            <a:ext cx="4633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Source: </a:t>
            </a:r>
            <a:r>
              <a:rPr lang="en-US" i="1" dirty="0" err="1" smtClean="0"/>
              <a:t>HiTAP</a:t>
            </a:r>
            <a:r>
              <a:rPr lang="en-US" i="1" dirty="0" smtClean="0"/>
              <a:t>, 2013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730024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3119" y="-32982"/>
            <a:ext cx="10945654" cy="91440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</a:rPr>
              <a:t>Pillar #2: Team Development</a:t>
            </a:r>
            <a:endParaRPr lang="en-US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53697" y="914400"/>
            <a:ext cx="11306708" cy="505936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Starting with a small and committed group of researchers </a:t>
            </a:r>
          </a:p>
          <a:p>
            <a:pPr lvl="1"/>
            <a:r>
              <a:rPr lang="en-US" dirty="0" smtClean="0">
                <a:latin typeface="+mn-lt"/>
              </a:rPr>
              <a:t>Not everyone needs to be well qualified in HTA or economics</a:t>
            </a:r>
          </a:p>
          <a:p>
            <a:r>
              <a:rPr lang="en-US" dirty="0" smtClean="0"/>
              <a:t>Establish a multidisciplinary team</a:t>
            </a:r>
          </a:p>
          <a:p>
            <a:pPr lvl="1"/>
            <a:r>
              <a:rPr lang="en-US" dirty="0" smtClean="0"/>
              <a:t>Different </a:t>
            </a:r>
            <a:r>
              <a:rPr lang="en-US" dirty="0"/>
              <a:t>backgrounds (clinicians, </a:t>
            </a:r>
            <a:r>
              <a:rPr lang="en-US" dirty="0" smtClean="0"/>
              <a:t>pharmacists</a:t>
            </a:r>
            <a:r>
              <a:rPr lang="en-US" dirty="0"/>
              <a:t>, biomedical engineers, epidemiologists, statisticians, etc.).</a:t>
            </a:r>
          </a:p>
          <a:p>
            <a:pPr lvl="1"/>
            <a:r>
              <a:rPr lang="en-US" dirty="0"/>
              <a:t>Roles and responsibilities includes:</a:t>
            </a:r>
          </a:p>
          <a:p>
            <a:pPr lvl="2"/>
            <a:r>
              <a:rPr lang="en-US" sz="2000" dirty="0"/>
              <a:t>Active engagement </a:t>
            </a:r>
            <a:r>
              <a:rPr lang="en-US" sz="2000" dirty="0" smtClean="0"/>
              <a:t>with </a:t>
            </a:r>
            <a:r>
              <a:rPr lang="en-US" sz="2000" dirty="0"/>
              <a:t>all key stakeholders groups.</a:t>
            </a:r>
          </a:p>
          <a:p>
            <a:pPr lvl="2"/>
            <a:r>
              <a:rPr lang="en-US" sz="2000" dirty="0"/>
              <a:t>Revision of evidence related to selected technologies.</a:t>
            </a:r>
          </a:p>
          <a:p>
            <a:pPr lvl="2"/>
            <a:r>
              <a:rPr lang="en-US" sz="2000" dirty="0"/>
              <a:t>Conduction of assessment studies and surveys (if needed).</a:t>
            </a:r>
          </a:p>
          <a:p>
            <a:pPr lvl="2"/>
            <a:r>
              <a:rPr lang="en-US" sz="2000" dirty="0"/>
              <a:t>Consultations with external experts (if needed)</a:t>
            </a:r>
          </a:p>
          <a:p>
            <a:pPr lvl="2"/>
            <a:r>
              <a:rPr lang="en-US" sz="2000" dirty="0"/>
              <a:t>Communication of findings appropriately to decision </a:t>
            </a:r>
            <a:r>
              <a:rPr lang="en-US" sz="2000" dirty="0" smtClean="0"/>
              <a:t>makers</a:t>
            </a:r>
            <a:endParaRPr lang="en-US" dirty="0" smtClean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781085-D5AF-49AA-BC2B-6CD540AAC98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74218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318" y="1"/>
            <a:ext cx="11262519" cy="1143000"/>
          </a:xfrm>
        </p:spPr>
        <p:txBody>
          <a:bodyPr/>
          <a:lstStyle/>
          <a:p>
            <a:r>
              <a:rPr lang="en-GB" sz="4000" dirty="0" smtClean="0"/>
              <a:t>HT </a:t>
            </a:r>
            <a:r>
              <a:rPr lang="en-GB" sz="4000" dirty="0"/>
              <a:t>in Contemporary Health Systems</a:t>
            </a:r>
            <a:endParaRPr lang="en-US" sz="4000" dirty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319" y="1600201"/>
            <a:ext cx="11262519" cy="42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3600" dirty="0" smtClean="0"/>
              <a:t>They form the </a:t>
            </a:r>
            <a:r>
              <a:rPr lang="en-GB" sz="3600" dirty="0" smtClean="0">
                <a:solidFill>
                  <a:srgbClr val="6666FF"/>
                </a:solidFill>
              </a:rPr>
              <a:t>foundation</a:t>
            </a:r>
            <a:r>
              <a:rPr lang="en-GB" sz="3600" dirty="0" smtClean="0"/>
              <a:t> for </a:t>
            </a:r>
            <a:r>
              <a:rPr lang="en-GB" sz="3600" dirty="0" smtClean="0">
                <a:solidFill>
                  <a:srgbClr val="6666FF"/>
                </a:solidFill>
              </a:rPr>
              <a:t>prevention, diagnosis and treatment</a:t>
            </a:r>
            <a:r>
              <a:rPr lang="en-GB" sz="3600" dirty="0" smtClean="0"/>
              <a:t> of illness and disease.</a:t>
            </a:r>
          </a:p>
          <a:p>
            <a:pPr>
              <a:lnSpc>
                <a:spcPct val="90000"/>
              </a:lnSpc>
            </a:pPr>
            <a:r>
              <a:rPr lang="en-GB" sz="3600" dirty="0" smtClean="0"/>
              <a:t>Thousands of </a:t>
            </a:r>
            <a:r>
              <a:rPr lang="en-GB" sz="3600" dirty="0" smtClean="0">
                <a:solidFill>
                  <a:srgbClr val="6666FF"/>
                </a:solidFill>
              </a:rPr>
              <a:t>new</a:t>
            </a:r>
            <a:r>
              <a:rPr lang="en-GB" sz="3600" dirty="0" smtClean="0"/>
              <a:t> technologies are </a:t>
            </a:r>
            <a:r>
              <a:rPr lang="en-GB" sz="3600" dirty="0" smtClean="0">
                <a:solidFill>
                  <a:srgbClr val="6666FF"/>
                </a:solidFill>
              </a:rPr>
              <a:t>introduced</a:t>
            </a:r>
            <a:r>
              <a:rPr lang="en-GB" sz="3600" dirty="0" smtClean="0"/>
              <a:t> into practice each year.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Technologies and Health Systems are </a:t>
            </a:r>
            <a:r>
              <a:rPr lang="en-US" sz="3600" dirty="0" smtClean="0">
                <a:solidFill>
                  <a:srgbClr val="6666FF"/>
                </a:solidFill>
              </a:rPr>
              <a:t>interdependent: </a:t>
            </a:r>
            <a:r>
              <a:rPr lang="en-US" sz="3600" i="1" dirty="0" smtClean="0"/>
              <a:t>Sustainable supply of technologies require functional health systems and vice-versa.</a:t>
            </a:r>
          </a:p>
        </p:txBody>
      </p:sp>
    </p:spTree>
    <p:extLst>
      <p:ext uri="{BB962C8B-B14F-4D97-AF65-F5344CB8AC3E}">
        <p14:creationId xmlns:p14="http://schemas.microsoft.com/office/powerpoint/2010/main" val="77629550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80087" y="-6824"/>
            <a:ext cx="11146198" cy="1287095"/>
          </a:xfrm>
        </p:spPr>
        <p:txBody>
          <a:bodyPr>
            <a:noAutofit/>
          </a:bodyPr>
          <a:lstStyle/>
          <a:p>
            <a:pPr defTabSz="901139">
              <a:defRPr/>
            </a:pPr>
            <a:r>
              <a:rPr lang="en-US" sz="4000" dirty="0" smtClean="0">
                <a:solidFill>
                  <a:schemeClr val="tx1"/>
                </a:solidFill>
              </a:rPr>
              <a:t>Pillar #2: Relationship with other entities 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3200" i="1" dirty="0" smtClean="0">
                <a:solidFill>
                  <a:srgbClr val="FF0000"/>
                </a:solidFill>
              </a:rPr>
              <a:t>(National-based HTA)</a:t>
            </a:r>
            <a:endParaRPr lang="en-US" sz="3200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55243654"/>
              </p:ext>
            </p:extLst>
          </p:nvPr>
        </p:nvGraphicFramePr>
        <p:xfrm>
          <a:off x="44495" y="797786"/>
          <a:ext cx="11857792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-24934" y="3991397"/>
            <a:ext cx="11987420" cy="1675871"/>
            <a:chOff x="54938" y="4541401"/>
            <a:chExt cx="9012862" cy="1675871"/>
          </a:xfrm>
        </p:grpSpPr>
        <p:sp>
          <p:nvSpPr>
            <p:cNvPr id="6" name="TextBox 5"/>
            <p:cNvSpPr txBox="1"/>
            <p:nvPr/>
          </p:nvSpPr>
          <p:spPr>
            <a:xfrm>
              <a:off x="54938" y="5634464"/>
              <a:ext cx="1295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C00000"/>
                  </a:solidFill>
                </a:rPr>
                <a:t>No HTA Influence</a:t>
              </a: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362075" y="4541401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392897" y="5399283"/>
              <a:ext cx="12954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C00000"/>
                  </a:solidFill>
                </a:rPr>
                <a:t>Foreign HTA </a:t>
              </a:r>
              <a:r>
                <a:rPr lang="en-US" sz="1500" b="1" dirty="0" smtClean="0">
                  <a:solidFill>
                    <a:srgbClr val="C00000"/>
                  </a:solidFill>
                </a:rPr>
                <a:t>reports on </a:t>
              </a:r>
              <a:r>
                <a:rPr lang="en-US" sz="1500" b="1" dirty="0">
                  <a:solidFill>
                    <a:srgbClr val="C00000"/>
                  </a:solidFill>
                </a:rPr>
                <a:t>effectiveness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266700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688643" y="5663274"/>
              <a:ext cx="1219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C00000"/>
                  </a:solidFill>
                </a:rPr>
                <a:t>Limited HTA Influence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94335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019550" y="5688032"/>
              <a:ext cx="12192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C00000"/>
                  </a:solidFill>
                </a:rPr>
                <a:t>Key HTA Step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52959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273598" y="5663274"/>
              <a:ext cx="1219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C00000"/>
                  </a:solidFill>
                </a:rPr>
                <a:t>Based on HTA </a:t>
              </a:r>
              <a:r>
                <a:rPr lang="en-US" sz="1500" b="1" dirty="0" smtClean="0">
                  <a:solidFill>
                    <a:srgbClr val="C00000"/>
                  </a:solidFill>
                </a:rPr>
                <a:t>reports</a:t>
              </a:r>
              <a:endParaRPr lang="en-US" sz="15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65151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524625" y="5192440"/>
              <a:ext cx="12192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 smtClean="0">
                  <a:solidFill>
                    <a:srgbClr val="C00000"/>
                  </a:solidFill>
                </a:rPr>
                <a:t>Indirectly Influenced </a:t>
              </a:r>
              <a:r>
                <a:rPr lang="en-US" sz="1500" b="1" dirty="0">
                  <a:solidFill>
                    <a:srgbClr val="C00000"/>
                  </a:solidFill>
                </a:rPr>
                <a:t>by HTA </a:t>
              </a:r>
              <a:r>
                <a:rPr lang="en-US" sz="1500" b="1" dirty="0" smtClean="0">
                  <a:solidFill>
                    <a:srgbClr val="C00000"/>
                  </a:solidFill>
                </a:rPr>
                <a:t>reports</a:t>
              </a:r>
              <a:endParaRPr lang="en-US" sz="15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7743825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848600" y="5674221"/>
              <a:ext cx="12192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rgbClr val="C00000"/>
                  </a:solidFill>
                </a:rPr>
                <a:t>Key HTA Step</a:t>
              </a:r>
            </a:p>
          </p:txBody>
        </p:sp>
      </p:grpSp>
      <p:sp>
        <p:nvSpPr>
          <p:cNvPr id="2" name="Oval 1"/>
          <p:cNvSpPr/>
          <p:nvPr/>
        </p:nvSpPr>
        <p:spPr>
          <a:xfrm>
            <a:off x="5097091" y="1306144"/>
            <a:ext cx="1752600" cy="363183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10230127" y="1287095"/>
            <a:ext cx="1752600" cy="3635759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53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e 17"/>
          <p:cNvSpPr/>
          <p:nvPr/>
        </p:nvSpPr>
        <p:spPr bwMode="auto">
          <a:xfrm>
            <a:off x="7292035" y="2667427"/>
            <a:ext cx="4596584" cy="10795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it-IT" dirty="0" err="1" smtClean="0">
                <a:solidFill>
                  <a:schemeClr val="tx1"/>
                </a:solidFill>
              </a:rPr>
              <a:t>Procurement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err="1" smtClean="0">
                <a:solidFill>
                  <a:schemeClr val="tx1"/>
                </a:solidFill>
              </a:rPr>
              <a:t>Commission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7651" name="Ovale 14"/>
          <p:cNvSpPr>
            <a:spLocks noChangeArrowheads="1"/>
          </p:cNvSpPr>
          <p:nvPr/>
        </p:nvSpPr>
        <p:spPr bwMode="auto">
          <a:xfrm>
            <a:off x="3940537" y="4252323"/>
            <a:ext cx="4596583" cy="1295424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>
              <a:solidFill>
                <a:schemeClr val="lt1"/>
              </a:solidFill>
            </a:endParaRPr>
          </a:p>
          <a:p>
            <a:pPr algn="ctr"/>
            <a:r>
              <a:rPr lang="it-IT" dirty="0" smtClean="0">
                <a:solidFill>
                  <a:schemeClr val="lt1"/>
                </a:solidFill>
              </a:rPr>
              <a:t>HTA </a:t>
            </a:r>
            <a:r>
              <a:rPr lang="en-US" dirty="0" smtClean="0">
                <a:solidFill>
                  <a:schemeClr val="lt1"/>
                </a:solidFill>
              </a:rPr>
              <a:t>Commission</a:t>
            </a:r>
          </a:p>
        </p:txBody>
      </p:sp>
      <p:sp>
        <p:nvSpPr>
          <p:cNvPr id="14" name="Ovale 13"/>
          <p:cNvSpPr/>
          <p:nvPr/>
        </p:nvSpPr>
        <p:spPr bwMode="auto">
          <a:xfrm>
            <a:off x="875235" y="2594453"/>
            <a:ext cx="4598695" cy="1081087"/>
          </a:xfrm>
          <a:prstGeom prst="ellipse">
            <a:avLst/>
          </a:prstGeom>
          <a:solidFill>
            <a:srgbClr val="E04E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t-IT" dirty="0" smtClean="0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it-IT" dirty="0" err="1" smtClean="0">
                <a:solidFill>
                  <a:schemeClr val="lt1"/>
                </a:solidFill>
              </a:rPr>
              <a:t>Clinicians</a:t>
            </a:r>
            <a:r>
              <a:rPr lang="it-IT" dirty="0" smtClean="0">
                <a:solidFill>
                  <a:schemeClr val="lt1"/>
                </a:solidFill>
              </a:rPr>
              <a:t> </a:t>
            </a:r>
          </a:p>
        </p:txBody>
      </p:sp>
      <p:sp>
        <p:nvSpPr>
          <p:cNvPr id="27655" name="CasellaDiTesto 4"/>
          <p:cNvSpPr txBox="1">
            <a:spLocks noChangeArrowheads="1"/>
          </p:cNvSpPr>
          <p:nvPr/>
        </p:nvSpPr>
        <p:spPr bwMode="auto">
          <a:xfrm>
            <a:off x="8345540" y="2091364"/>
            <a:ext cx="3447965" cy="584775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 smtClean="0"/>
              <a:t>Formularies, tenders’ documentations, contracts</a:t>
            </a:r>
            <a:endParaRPr lang="en-US" sz="1600" b="1" dirty="0"/>
          </a:p>
        </p:txBody>
      </p:sp>
      <p:sp>
        <p:nvSpPr>
          <p:cNvPr id="27657" name="CasellaDiTesto 6"/>
          <p:cNvSpPr txBox="1">
            <a:spLocks noChangeArrowheads="1"/>
          </p:cNvSpPr>
          <p:nvPr/>
        </p:nvSpPr>
        <p:spPr bwMode="auto">
          <a:xfrm>
            <a:off x="8632859" y="4755660"/>
            <a:ext cx="3352951" cy="584775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 dirty="0" err="1" smtClean="0"/>
              <a:t>Forms</a:t>
            </a:r>
            <a:r>
              <a:rPr lang="it-IT" sz="1600" b="1" dirty="0" smtClean="0"/>
              <a:t>/</a:t>
            </a:r>
            <a:r>
              <a:rPr lang="it-IT" sz="1600" b="1" dirty="0" err="1" smtClean="0"/>
              <a:t>reports</a:t>
            </a:r>
            <a:r>
              <a:rPr lang="it-IT" sz="1600" b="1" dirty="0" smtClean="0"/>
              <a:t>/hospital </a:t>
            </a:r>
            <a:r>
              <a:rPr lang="it-IT" sz="1600" b="1" dirty="0" err="1" smtClean="0"/>
              <a:t>guidelines</a:t>
            </a:r>
            <a:endParaRPr lang="it-IT" sz="1600" b="1" dirty="0"/>
          </a:p>
        </p:txBody>
      </p:sp>
      <p:sp>
        <p:nvSpPr>
          <p:cNvPr id="27662" name="Freccia circolare in su 15"/>
          <p:cNvSpPr>
            <a:spLocks noChangeArrowheads="1"/>
          </p:cNvSpPr>
          <p:nvPr/>
        </p:nvSpPr>
        <p:spPr bwMode="auto">
          <a:xfrm>
            <a:off x="7675655" y="5260385"/>
            <a:ext cx="2297236" cy="503386"/>
          </a:xfrm>
          <a:prstGeom prst="curvedUpArrow">
            <a:avLst>
              <a:gd name="adj1" fmla="val 25046"/>
              <a:gd name="adj2" fmla="val 50092"/>
              <a:gd name="adj3" fmla="val 25000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27663" name="Freccia circolare in su 16"/>
          <p:cNvSpPr>
            <a:spLocks noChangeArrowheads="1"/>
          </p:cNvSpPr>
          <p:nvPr/>
        </p:nvSpPr>
        <p:spPr bwMode="auto">
          <a:xfrm rot="-5242414">
            <a:off x="10838051" y="3862627"/>
            <a:ext cx="1374456" cy="721625"/>
          </a:xfrm>
          <a:prstGeom prst="curvedUpArrow">
            <a:avLst>
              <a:gd name="adj1" fmla="val 24973"/>
              <a:gd name="adj2" fmla="val 49946"/>
              <a:gd name="adj3" fmla="val 25000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7665" name="Freccia circolare in su 19"/>
          <p:cNvSpPr>
            <a:spLocks noChangeArrowheads="1"/>
          </p:cNvSpPr>
          <p:nvPr/>
        </p:nvSpPr>
        <p:spPr bwMode="auto">
          <a:xfrm rot="7061618">
            <a:off x="2861072" y="1683327"/>
            <a:ext cx="1678943" cy="883050"/>
          </a:xfrm>
          <a:prstGeom prst="curvedUpArrow">
            <a:avLst>
              <a:gd name="adj1" fmla="val 24973"/>
              <a:gd name="adj2" fmla="val 49946"/>
              <a:gd name="adj3" fmla="val 25000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7666" name="Freccia circolare in su 20"/>
          <p:cNvSpPr>
            <a:spLocks noChangeArrowheads="1"/>
          </p:cNvSpPr>
          <p:nvPr/>
        </p:nvSpPr>
        <p:spPr bwMode="auto">
          <a:xfrm rot="3410746">
            <a:off x="2072022" y="3893116"/>
            <a:ext cx="1655762" cy="881442"/>
          </a:xfrm>
          <a:prstGeom prst="curvedUpArrow">
            <a:avLst>
              <a:gd name="adj1" fmla="val 24973"/>
              <a:gd name="adj2" fmla="val 49946"/>
              <a:gd name="adj3" fmla="val 25000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" name="Titolo 19"/>
          <p:cNvSpPr>
            <a:spLocks noGrp="1"/>
          </p:cNvSpPr>
          <p:nvPr>
            <p:ph type="title"/>
          </p:nvPr>
        </p:nvSpPr>
        <p:spPr>
          <a:xfrm>
            <a:off x="899318" y="0"/>
            <a:ext cx="11262519" cy="9906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Pillar #2: Relationship with </a:t>
            </a:r>
            <a:r>
              <a:rPr lang="en-US" sz="4000" dirty="0" smtClean="0">
                <a:solidFill>
                  <a:schemeClr val="tx1"/>
                </a:solidFill>
              </a:rPr>
              <a:t>other entities </a:t>
            </a:r>
            <a:r>
              <a:rPr lang="en-US" sz="4000" dirty="0">
                <a:solidFill>
                  <a:srgbClr val="FF6600"/>
                </a:solidFill>
              </a:rPr>
              <a:t/>
            </a:r>
            <a:br>
              <a:rPr lang="en-US" sz="4000" dirty="0">
                <a:solidFill>
                  <a:srgbClr val="FF6600"/>
                </a:solidFill>
              </a:rPr>
            </a:br>
            <a:r>
              <a:rPr lang="en-US" sz="3200" i="1" dirty="0" smtClean="0">
                <a:solidFill>
                  <a:srgbClr val="FF0000"/>
                </a:solidFill>
              </a:rPr>
              <a:t>(Hospital-based </a:t>
            </a:r>
            <a:r>
              <a:rPr lang="en-US" sz="3200" i="1" dirty="0">
                <a:solidFill>
                  <a:srgbClr val="FF0000"/>
                </a:solidFill>
              </a:rPr>
              <a:t>HTA)</a:t>
            </a:r>
            <a:endParaRPr lang="en-US" sz="3200" dirty="0">
              <a:solidFill>
                <a:srgbClr val="FF6600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514614" y="1155259"/>
            <a:ext cx="335206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Hospital provision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>
          <a:xfrm>
            <a:off x="8777822" y="5555660"/>
            <a:ext cx="2837762" cy="476250"/>
          </a:xfrm>
        </p:spPr>
        <p:txBody>
          <a:bodyPr/>
          <a:lstStyle/>
          <a:p>
            <a:fld id="{20F5AF0D-A3F3-46E4-A085-1799131BD55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7" name="Freccia circolare in su 16"/>
          <p:cNvSpPr>
            <a:spLocks noChangeArrowheads="1"/>
          </p:cNvSpPr>
          <p:nvPr/>
        </p:nvSpPr>
        <p:spPr bwMode="auto">
          <a:xfrm rot="13645515">
            <a:off x="8019601" y="1022839"/>
            <a:ext cx="1374823" cy="840905"/>
          </a:xfrm>
          <a:prstGeom prst="curvedUpArrow">
            <a:avLst>
              <a:gd name="adj1" fmla="val 24973"/>
              <a:gd name="adj2" fmla="val 49946"/>
              <a:gd name="adj3" fmla="val 25000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9" name="CasellaDiTesto 4"/>
          <p:cNvSpPr txBox="1">
            <a:spLocks noChangeArrowheads="1"/>
          </p:cNvSpPr>
          <p:nvPr/>
        </p:nvSpPr>
        <p:spPr bwMode="auto">
          <a:xfrm>
            <a:off x="204823" y="4899676"/>
            <a:ext cx="3447965" cy="830997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 smtClean="0"/>
              <a:t>Requests based on knowledge, use, patients’ outcomes, preferences, ...</a:t>
            </a:r>
            <a:endParaRPr lang="en-US" sz="1600" b="1" dirty="0"/>
          </a:p>
        </p:txBody>
      </p:sp>
      <p:sp>
        <p:nvSpPr>
          <p:cNvPr id="23" name="Ovale 22"/>
          <p:cNvSpPr/>
          <p:nvPr/>
        </p:nvSpPr>
        <p:spPr bwMode="auto">
          <a:xfrm>
            <a:off x="215973" y="3387507"/>
            <a:ext cx="3053590" cy="728464"/>
          </a:xfrm>
          <a:prstGeom prst="ellipse">
            <a:avLst/>
          </a:prstGeom>
          <a:solidFill>
            <a:schemeClr val="bg2"/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t-IT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it-IT" dirty="0" err="1" smtClean="0">
                <a:solidFill>
                  <a:schemeClr val="tx1"/>
                </a:solidFill>
              </a:rPr>
              <a:t>Patients</a:t>
            </a:r>
            <a:endParaRPr lang="it-IT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32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4 Título"/>
          <p:cNvSpPr>
            <a:spLocks noGrp="1"/>
          </p:cNvSpPr>
          <p:nvPr>
            <p:ph type="title" idx="4294967295"/>
          </p:nvPr>
        </p:nvSpPr>
        <p:spPr>
          <a:xfrm>
            <a:off x="975519" y="31845"/>
            <a:ext cx="10977477" cy="882554"/>
          </a:xfrm>
        </p:spPr>
        <p:txBody>
          <a:bodyPr/>
          <a:lstStyle/>
          <a:p>
            <a:r>
              <a:rPr lang="pt-BR" altLang="en-US" sz="4000" dirty="0" smtClean="0">
                <a:solidFill>
                  <a:schemeClr val="tx1"/>
                </a:solidFill>
              </a:rPr>
              <a:t>Pillar #2: HTA capacity building</a:t>
            </a:r>
            <a:endParaRPr lang="es-ES" altLang="en-US" sz="4000" dirty="0" smtClean="0">
              <a:solidFill>
                <a:schemeClr val="tx1"/>
              </a:solidFill>
            </a:endParaRPr>
          </a:p>
        </p:txBody>
      </p:sp>
      <p:sp>
        <p:nvSpPr>
          <p:cNvPr id="187395" name="5 Marcador de contenido"/>
          <p:cNvSpPr>
            <a:spLocks noGrp="1"/>
          </p:cNvSpPr>
          <p:nvPr>
            <p:ph idx="4294967295"/>
          </p:nvPr>
        </p:nvSpPr>
        <p:spPr>
          <a:xfrm>
            <a:off x="899319" y="955404"/>
            <a:ext cx="7617015" cy="4953000"/>
          </a:xfrm>
        </p:spPr>
        <p:txBody>
          <a:bodyPr/>
          <a:lstStyle/>
          <a:p>
            <a:r>
              <a:rPr lang="en-US" altLang="en-US" sz="3600" dirty="0" smtClean="0"/>
              <a:t>Skills</a:t>
            </a:r>
            <a:r>
              <a:rPr lang="es-ES" altLang="en-US" sz="3600" dirty="0" smtClean="0"/>
              <a:t> to </a:t>
            </a:r>
            <a:r>
              <a:rPr lang="en-US" altLang="en-US" sz="3600" dirty="0" smtClean="0"/>
              <a:t>be developed</a:t>
            </a:r>
          </a:p>
          <a:p>
            <a:pPr lvl="1"/>
            <a:r>
              <a:rPr lang="en-US" altLang="en-US" sz="3200" dirty="0" smtClean="0"/>
              <a:t>Knowledge</a:t>
            </a:r>
          </a:p>
          <a:p>
            <a:pPr lvl="1"/>
            <a:r>
              <a:rPr lang="en-US" altLang="en-US" sz="3200" dirty="0" smtClean="0"/>
              <a:t>Procedures</a:t>
            </a:r>
          </a:p>
          <a:p>
            <a:pPr lvl="1"/>
            <a:r>
              <a:rPr lang="en-US" altLang="en-US" sz="3200" dirty="0" smtClean="0"/>
              <a:t>Attitudes</a:t>
            </a:r>
          </a:p>
          <a:p>
            <a:r>
              <a:rPr lang="en-US" altLang="en-US" sz="3600" dirty="0" smtClean="0"/>
              <a:t>Initial training and capacity building programmes are provided by several HTA agencies and networks</a:t>
            </a:r>
          </a:p>
          <a:p>
            <a:pPr>
              <a:buFont typeface="Arial" charset="0"/>
              <a:buNone/>
            </a:pPr>
            <a:endParaRPr lang="es-ES" altLang="en-US" sz="3600" dirty="0" smtClean="0"/>
          </a:p>
          <a:p>
            <a:pPr>
              <a:buFont typeface="Arial" charset="0"/>
              <a:buNone/>
            </a:pPr>
            <a:endParaRPr lang="pt-BR" altLang="en-US" sz="3600" dirty="0" smtClean="0"/>
          </a:p>
          <a:p>
            <a:endParaRPr lang="es-ES" altLang="en-US" sz="3600" dirty="0" smtClean="0"/>
          </a:p>
        </p:txBody>
      </p:sp>
      <p:pic>
        <p:nvPicPr>
          <p:cNvPr id="18739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334" y="914399"/>
            <a:ext cx="3638384" cy="497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86190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/>
          <p:cNvSpPr>
            <a:spLocks noGrp="1" noChangeArrowheads="1"/>
          </p:cNvSpPr>
          <p:nvPr>
            <p:ph type="title"/>
          </p:nvPr>
        </p:nvSpPr>
        <p:spPr>
          <a:xfrm>
            <a:off x="899319" y="0"/>
            <a:ext cx="10641608" cy="838200"/>
          </a:xfrm>
        </p:spPr>
        <p:txBody>
          <a:bodyPr/>
          <a:lstStyle/>
          <a:p>
            <a:r>
              <a:rPr lang="en-US" altLang="en-US" sz="4000" dirty="0" smtClean="0">
                <a:solidFill>
                  <a:schemeClr val="tx1"/>
                </a:solidFill>
              </a:rPr>
              <a:t>Pillar #3: Attitudes (1)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99319" y="838200"/>
            <a:ext cx="11262519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2011</a:t>
            </a:r>
            <a:r>
              <a:rPr lang="en-US" dirty="0" smtClean="0"/>
              <a:t>, Charles-River-Associates (</a:t>
            </a:r>
            <a:r>
              <a:rPr lang="en-US" dirty="0" smtClean="0">
                <a:solidFill>
                  <a:srgbClr val="FF0000"/>
                </a:solidFill>
              </a:rPr>
              <a:t>CRA</a:t>
            </a:r>
            <a:r>
              <a:rPr lang="en-US" dirty="0" smtClean="0"/>
              <a:t>) group has </a:t>
            </a:r>
            <a:r>
              <a:rPr lang="en-US" dirty="0" smtClean="0">
                <a:solidFill>
                  <a:srgbClr val="FF0000"/>
                </a:solidFill>
              </a:rPr>
              <a:t>recommended</a:t>
            </a:r>
            <a:r>
              <a:rPr lang="en-US" dirty="0" smtClean="0"/>
              <a:t> the following 14 guiding principles :</a:t>
            </a:r>
          </a:p>
          <a:p>
            <a:pPr marL="5715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I. Scope &amp; Prioritization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 smtClean="0"/>
              <a:t>HTA </a:t>
            </a:r>
            <a:r>
              <a:rPr lang="en-US" sz="2400" dirty="0"/>
              <a:t>should be an unbiased and transparent </a:t>
            </a:r>
            <a:r>
              <a:rPr lang="en-US" sz="2400" dirty="0" smtClean="0"/>
              <a:t>exercise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 smtClean="0"/>
              <a:t>HTA should include all relevant technologies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 smtClean="0"/>
              <a:t>A clear </a:t>
            </a:r>
            <a:r>
              <a:rPr lang="en-US" sz="2400" dirty="0"/>
              <a:t>system for setting priorities </a:t>
            </a:r>
            <a:r>
              <a:rPr lang="en-US" sz="2400" dirty="0" smtClean="0"/>
              <a:t>should </a:t>
            </a:r>
            <a:r>
              <a:rPr lang="en-US" sz="2400" dirty="0" smtClean="0"/>
              <a:t>exist and </a:t>
            </a:r>
            <a:r>
              <a:rPr lang="en-US" sz="2400" dirty="0"/>
              <a:t>the costs of HTA </a:t>
            </a:r>
            <a:r>
              <a:rPr lang="en-US" sz="2400" dirty="0" smtClean="0"/>
              <a:t>process should </a:t>
            </a:r>
            <a:r>
              <a:rPr lang="en-US" sz="2400" dirty="0"/>
              <a:t>be </a:t>
            </a:r>
            <a:r>
              <a:rPr lang="en-US" sz="2400" dirty="0" smtClean="0"/>
              <a:t>proportionate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II. Methods</a:t>
            </a:r>
          </a:p>
          <a:p>
            <a:pPr marL="800100" lvl="1" indent="-342900">
              <a:buFont typeface="+mj-lt"/>
              <a:buAutoNum type="arabicPeriod" startAt="4"/>
            </a:pPr>
            <a:r>
              <a:rPr lang="en-US" sz="2400" dirty="0" smtClean="0"/>
              <a:t>HTA </a:t>
            </a:r>
            <a:r>
              <a:rPr lang="en-US" sz="2400" dirty="0"/>
              <a:t>should incorporate appropriate methods </a:t>
            </a:r>
            <a:r>
              <a:rPr lang="en-US" sz="2400" dirty="0" smtClean="0"/>
              <a:t>depending on </a:t>
            </a:r>
            <a:r>
              <a:rPr lang="en-US" sz="2400" dirty="0"/>
              <a:t>its </a:t>
            </a:r>
            <a:r>
              <a:rPr lang="en-US" sz="2400" dirty="0" smtClean="0"/>
              <a:t>goal</a:t>
            </a:r>
          </a:p>
          <a:p>
            <a:pPr marL="800100" lvl="1" indent="-342900">
              <a:buFont typeface="+mj-lt"/>
              <a:buAutoNum type="arabicPeriod" startAt="4"/>
            </a:pPr>
            <a:r>
              <a:rPr lang="en-US" sz="2400" dirty="0" smtClean="0"/>
              <a:t>HTAs </a:t>
            </a:r>
            <a:r>
              <a:rPr lang="en-US" sz="2400" dirty="0"/>
              <a:t>should consider a wide range of evidence </a:t>
            </a:r>
            <a:r>
              <a:rPr lang="en-US" sz="2400" dirty="0" smtClean="0"/>
              <a:t>and outcomes</a:t>
            </a:r>
          </a:p>
          <a:p>
            <a:pPr marL="800100" lvl="1" indent="-342900">
              <a:buFont typeface="+mj-lt"/>
              <a:buAutoNum type="arabicPeriod" startAt="4"/>
            </a:pPr>
            <a:r>
              <a:rPr lang="en-US" sz="2400" dirty="0" smtClean="0"/>
              <a:t>A </a:t>
            </a:r>
            <a:r>
              <a:rPr lang="en-US" sz="2400" dirty="0"/>
              <a:t>full societal perspective should be considered </a:t>
            </a:r>
            <a:r>
              <a:rPr lang="en-US" sz="2400" dirty="0" smtClean="0"/>
              <a:t>when undertaking HTAs</a:t>
            </a:r>
          </a:p>
          <a:p>
            <a:pPr marL="800100" lvl="1" indent="-342900">
              <a:buFont typeface="+mj-lt"/>
              <a:buAutoNum type="arabicPeriod" startAt="4"/>
            </a:pPr>
            <a:r>
              <a:rPr lang="en-US" sz="2400" dirty="0" smtClean="0"/>
              <a:t>HTAs </a:t>
            </a:r>
            <a:r>
              <a:rPr lang="en-US" sz="2400" dirty="0"/>
              <a:t>should explicitly </a:t>
            </a:r>
            <a:r>
              <a:rPr lang="en-US" sz="2400" dirty="0" smtClean="0"/>
              <a:t>characterize uncertainty surrounding estimates</a:t>
            </a:r>
          </a:p>
        </p:txBody>
      </p:sp>
    </p:spTree>
    <p:extLst>
      <p:ext uri="{BB962C8B-B14F-4D97-AF65-F5344CB8AC3E}">
        <p14:creationId xmlns:p14="http://schemas.microsoft.com/office/powerpoint/2010/main" val="37241589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/>
          <p:cNvSpPr>
            <a:spLocks noGrp="1" noChangeArrowheads="1"/>
          </p:cNvSpPr>
          <p:nvPr>
            <p:ph type="title"/>
          </p:nvPr>
        </p:nvSpPr>
        <p:spPr>
          <a:xfrm>
            <a:off x="899319" y="0"/>
            <a:ext cx="10641608" cy="838200"/>
          </a:xfrm>
        </p:spPr>
        <p:txBody>
          <a:bodyPr/>
          <a:lstStyle/>
          <a:p>
            <a:r>
              <a:rPr lang="en-US" altLang="en-US" sz="4000" dirty="0" smtClean="0">
                <a:solidFill>
                  <a:schemeClr val="tx1"/>
                </a:solidFill>
              </a:rPr>
              <a:t>Pillar #3: Attitudes (2)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99319" y="609600"/>
            <a:ext cx="11262519" cy="5486400"/>
          </a:xfrm>
        </p:spPr>
        <p:txBody>
          <a:bodyPr>
            <a:normAutofit lnSpcReduction="10000"/>
          </a:bodyPr>
          <a:lstStyle/>
          <a:p>
            <a:pPr marL="5715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III. Process</a:t>
            </a:r>
            <a:endParaRPr lang="en-US" dirty="0">
              <a:solidFill>
                <a:srgbClr val="FF0000"/>
              </a:solidFill>
            </a:endParaRPr>
          </a:p>
          <a:p>
            <a:pPr marL="800100" lvl="1" indent="-342900">
              <a:buFont typeface="+mj-lt"/>
              <a:buAutoNum type="arabicPeriod" startAt="8"/>
            </a:pPr>
            <a:r>
              <a:rPr lang="en-US" sz="2400" dirty="0"/>
              <a:t>Those conducting HTAs should actively engage all key stakeholder groups</a:t>
            </a:r>
          </a:p>
          <a:p>
            <a:pPr marL="800100" lvl="1" indent="-342900">
              <a:buFont typeface="+mj-lt"/>
              <a:buAutoNum type="arabicPeriod" startAt="8"/>
            </a:pPr>
            <a:r>
              <a:rPr lang="en-US" sz="2400" dirty="0"/>
              <a:t>HTA findings need to be communicated appropriately to different decision makers</a:t>
            </a:r>
          </a:p>
          <a:p>
            <a:pPr marL="800100" lvl="1" indent="-342900">
              <a:buFont typeface="+mj-lt"/>
              <a:buAutoNum type="arabicPeriod" startAt="8"/>
            </a:pPr>
            <a:r>
              <a:rPr lang="en-US" sz="2400" dirty="0"/>
              <a:t>Evaluations should allow new data to be considered</a:t>
            </a:r>
          </a:p>
          <a:p>
            <a:pPr marL="800100" lvl="1" indent="-342900">
              <a:buFont typeface="+mj-lt"/>
              <a:buAutoNum type="arabicPeriod" startAt="8"/>
            </a:pPr>
            <a:r>
              <a:rPr lang="en-US" sz="2400" dirty="0"/>
              <a:t>HTA should identify areas in which the evidence base on an intervention could most usefully be developed in the future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IV. </a:t>
            </a:r>
            <a:r>
              <a:rPr lang="en-US" dirty="0" smtClean="0">
                <a:solidFill>
                  <a:srgbClr val="FF0000"/>
                </a:solidFill>
              </a:rPr>
              <a:t> Impact</a:t>
            </a:r>
            <a:endParaRPr lang="en-US" dirty="0">
              <a:solidFill>
                <a:srgbClr val="FF0000"/>
              </a:solidFill>
            </a:endParaRPr>
          </a:p>
          <a:p>
            <a:pPr marL="800100" lvl="1" indent="-342900">
              <a:buFont typeface="+mj-lt"/>
              <a:buAutoNum type="arabicPeriod" startAt="12"/>
            </a:pPr>
            <a:r>
              <a:rPr lang="en-US" sz="2400" dirty="0"/>
              <a:t>HTA should be timely</a:t>
            </a:r>
          </a:p>
          <a:p>
            <a:pPr marL="800100" lvl="1" indent="-342900">
              <a:buFont typeface="+mj-lt"/>
              <a:buAutoNum type="arabicPeriod" startAt="12"/>
            </a:pPr>
            <a:r>
              <a:rPr lang="en-US" sz="2400" dirty="0" smtClean="0"/>
              <a:t>Pricing, reimbursement </a:t>
            </a:r>
            <a:r>
              <a:rPr lang="en-US" sz="2400" dirty="0"/>
              <a:t>and market access decisions should reflect the HTA assessment in a transparent, clearly defined way and be implemented as </a:t>
            </a:r>
            <a:r>
              <a:rPr lang="en-US" sz="2400" dirty="0" smtClean="0"/>
              <a:t>intended.</a:t>
            </a:r>
            <a:endParaRPr lang="en-US" sz="2400" dirty="0"/>
          </a:p>
          <a:p>
            <a:pPr marL="800100" lvl="1" indent="-342900">
              <a:buFont typeface="+mj-lt"/>
              <a:buAutoNum type="arabicPeriod" startAt="12"/>
            </a:pPr>
            <a:r>
              <a:rPr lang="en-US" sz="2400" dirty="0"/>
              <a:t>The impact of HTA findings and how they are used needs to be </a:t>
            </a:r>
            <a:r>
              <a:rPr lang="en-US" sz="2400" dirty="0" smtClean="0"/>
              <a:t>monitored</a:t>
            </a:r>
          </a:p>
        </p:txBody>
      </p:sp>
    </p:spTree>
    <p:extLst>
      <p:ext uri="{BB962C8B-B14F-4D97-AF65-F5344CB8AC3E}">
        <p14:creationId xmlns:p14="http://schemas.microsoft.com/office/powerpoint/2010/main" val="19077247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/>
          </p:cNvSpPr>
          <p:nvPr>
            <p:ph type="title"/>
          </p:nvPr>
        </p:nvSpPr>
        <p:spPr>
          <a:xfrm>
            <a:off x="975519" y="0"/>
            <a:ext cx="10641608" cy="914400"/>
          </a:xfrm>
        </p:spPr>
        <p:txBody>
          <a:bodyPr/>
          <a:lstStyle/>
          <a:p>
            <a:r>
              <a:rPr lang="en-US" altLang="en-US" sz="4000" dirty="0" smtClean="0">
                <a:solidFill>
                  <a:schemeClr val="tx1"/>
                </a:solidFill>
              </a:rPr>
              <a:t>Pillar #4: Operating Context</a:t>
            </a:r>
          </a:p>
        </p:txBody>
      </p:sp>
      <p:sp>
        <p:nvSpPr>
          <p:cNvPr id="231427" name="Rectangle 3"/>
          <p:cNvSpPr>
            <a:spLocks noGrp="1"/>
          </p:cNvSpPr>
          <p:nvPr>
            <p:ph type="body" idx="1"/>
          </p:nvPr>
        </p:nvSpPr>
        <p:spPr>
          <a:xfrm>
            <a:off x="912138" y="838200"/>
            <a:ext cx="112497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800" dirty="0" smtClean="0">
                <a:latin typeface="Calibri" pitchFamily="34" charset="0"/>
              </a:rPr>
              <a:t>Profile your health system</a:t>
            </a:r>
          </a:p>
          <a:p>
            <a:r>
              <a:rPr lang="en-US" altLang="en-US" sz="2800" dirty="0" smtClean="0">
                <a:latin typeface="Calibri" pitchFamily="34" charset="0"/>
              </a:rPr>
              <a:t>Conduct needs assessment</a:t>
            </a:r>
          </a:p>
          <a:p>
            <a:r>
              <a:rPr lang="en-US" altLang="en-US" sz="2800" dirty="0">
                <a:latin typeface="Calibri" pitchFamily="34" charset="0"/>
              </a:rPr>
              <a:t>I</a:t>
            </a:r>
            <a:r>
              <a:rPr lang="en-US" altLang="en-US" sz="2800" dirty="0" smtClean="0">
                <a:latin typeface="Calibri" pitchFamily="34" charset="0"/>
              </a:rPr>
              <a:t>dentify solutions to unmet needs</a:t>
            </a:r>
          </a:p>
          <a:p>
            <a:r>
              <a:rPr lang="en-US" altLang="en-US" sz="2800" dirty="0" smtClean="0">
                <a:latin typeface="Calibri" pitchFamily="34" charset="0"/>
              </a:rPr>
              <a:t>Prioritize solutions on the basis of their:</a:t>
            </a:r>
          </a:p>
          <a:p>
            <a:pPr lvl="1"/>
            <a:r>
              <a:rPr lang="en-US" altLang="en-US" sz="2400" dirty="0">
                <a:latin typeface="Calibri" pitchFamily="34" charset="0"/>
              </a:rPr>
              <a:t>I</a:t>
            </a:r>
            <a:r>
              <a:rPr lang="en-US" altLang="en-US" sz="2400" dirty="0" smtClean="0">
                <a:latin typeface="Calibri" pitchFamily="34" charset="0"/>
              </a:rPr>
              <a:t>mportance </a:t>
            </a:r>
            <a:r>
              <a:rPr lang="en-US" altLang="en-US" sz="2400" dirty="0">
                <a:latin typeface="Calibri" pitchFamily="34" charset="0"/>
              </a:rPr>
              <a:t>to </a:t>
            </a:r>
            <a:r>
              <a:rPr lang="en-US" altLang="en-US" sz="2400" dirty="0" smtClean="0">
                <a:latin typeface="Calibri" pitchFamily="34" charset="0"/>
              </a:rPr>
              <a:t>life, health, and care providers</a:t>
            </a:r>
            <a:endParaRPr lang="en-US" altLang="en-US" sz="2400" dirty="0">
              <a:latin typeface="Calibri" pitchFamily="34" charset="0"/>
            </a:endParaRPr>
          </a:p>
          <a:p>
            <a:pPr lvl="1"/>
            <a:r>
              <a:rPr lang="en-US" altLang="en-US" sz="2400" dirty="0" smtClean="0">
                <a:latin typeface="Calibri" pitchFamily="34" charset="0"/>
              </a:rPr>
              <a:t>Effect on people (common </a:t>
            </a:r>
            <a:r>
              <a:rPr lang="en-US" altLang="en-US" sz="2400" dirty="0">
                <a:latin typeface="Calibri" pitchFamily="34" charset="0"/>
              </a:rPr>
              <a:t>health </a:t>
            </a:r>
            <a:r>
              <a:rPr lang="en-US" altLang="en-US" sz="2400" dirty="0" smtClean="0">
                <a:latin typeface="Calibri" pitchFamily="34" charset="0"/>
              </a:rPr>
              <a:t>problem)</a:t>
            </a:r>
            <a:endParaRPr lang="en-US" altLang="en-US" sz="2400" dirty="0">
              <a:latin typeface="Calibri" pitchFamily="34" charset="0"/>
            </a:endParaRPr>
          </a:p>
          <a:p>
            <a:pPr lvl="1"/>
            <a:r>
              <a:rPr lang="en-US" altLang="en-US" sz="2400" dirty="0">
                <a:latin typeface="Calibri" pitchFamily="34" charset="0"/>
              </a:rPr>
              <a:t>Far-reaching economic consequences</a:t>
            </a:r>
          </a:p>
          <a:p>
            <a:pPr lvl="1"/>
            <a:r>
              <a:rPr lang="en-US" altLang="en-US" sz="2400" dirty="0" smtClean="0">
                <a:latin typeface="Calibri" pitchFamily="34" charset="0"/>
              </a:rPr>
              <a:t>Ethical </a:t>
            </a:r>
            <a:r>
              <a:rPr lang="en-US" altLang="en-US" sz="2400" dirty="0">
                <a:latin typeface="Calibri" pitchFamily="34" charset="0"/>
              </a:rPr>
              <a:t>or social </a:t>
            </a:r>
            <a:r>
              <a:rPr lang="en-US" altLang="en-US" sz="2400" dirty="0" smtClean="0">
                <a:latin typeface="Calibri" pitchFamily="34" charset="0"/>
              </a:rPr>
              <a:t>considerations</a:t>
            </a:r>
            <a:endParaRPr lang="en-US" altLang="en-US" sz="2400" dirty="0">
              <a:latin typeface="Calibri" pitchFamily="34" charset="0"/>
            </a:endParaRPr>
          </a:p>
          <a:p>
            <a:pPr lvl="1"/>
            <a:r>
              <a:rPr lang="en-US" altLang="en-US" sz="2400" dirty="0" smtClean="0">
                <a:latin typeface="Calibri" pitchFamily="34" charset="0"/>
              </a:rPr>
              <a:t>Controversial </a:t>
            </a:r>
            <a:r>
              <a:rPr lang="en-US" altLang="en-US" sz="2400" dirty="0">
                <a:latin typeface="Calibri" pitchFamily="34" charset="0"/>
              </a:rPr>
              <a:t>or high-profile</a:t>
            </a:r>
          </a:p>
          <a:p>
            <a:pPr lvl="1"/>
            <a:r>
              <a:rPr lang="en-US" altLang="en-US" sz="2400" dirty="0">
                <a:latin typeface="Calibri" pitchFamily="34" charset="0"/>
              </a:rPr>
              <a:t>Large variations in clinical </a:t>
            </a:r>
            <a:r>
              <a:rPr lang="en-US" altLang="en-US" sz="2400" dirty="0" smtClean="0">
                <a:latin typeface="Calibri" pitchFamily="34" charset="0"/>
              </a:rPr>
              <a:t>practice</a:t>
            </a:r>
          </a:p>
          <a:p>
            <a:r>
              <a:rPr lang="en-US" altLang="en-US" sz="2800" dirty="0" smtClean="0">
                <a:latin typeface="Calibri" pitchFamily="34" charset="0"/>
              </a:rPr>
              <a:t>Conduct a stakeholders analysis and identify their importance to the process</a:t>
            </a:r>
          </a:p>
          <a:p>
            <a:r>
              <a:rPr lang="en-US" altLang="en-US" sz="2800" dirty="0" smtClean="0">
                <a:latin typeface="Calibri" pitchFamily="34" charset="0"/>
              </a:rPr>
              <a:t>Determine potential customers and their  characteristics</a:t>
            </a:r>
            <a:endParaRPr lang="en-US" altLang="en-US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80521"/>
      </p:ext>
    </p:extLst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Título"/>
          <p:cNvSpPr>
            <a:spLocks noGrp="1"/>
          </p:cNvSpPr>
          <p:nvPr>
            <p:ph type="title"/>
          </p:nvPr>
        </p:nvSpPr>
        <p:spPr>
          <a:xfrm>
            <a:off x="975519" y="0"/>
            <a:ext cx="10639648" cy="914400"/>
          </a:xfrm>
        </p:spPr>
        <p:txBody>
          <a:bodyPr/>
          <a:lstStyle/>
          <a:p>
            <a:r>
              <a:rPr lang="en-US" altLang="en-US" sz="4000" dirty="0" smtClean="0"/>
              <a:t>The Ceiling: Operating Processes</a:t>
            </a:r>
          </a:p>
        </p:txBody>
      </p:sp>
      <p:sp>
        <p:nvSpPr>
          <p:cNvPr id="29698" name="2 Marcador de contenido"/>
          <p:cNvSpPr>
            <a:spLocks noGrp="1"/>
          </p:cNvSpPr>
          <p:nvPr>
            <p:ph sz="half" idx="1"/>
          </p:nvPr>
        </p:nvSpPr>
        <p:spPr>
          <a:xfrm>
            <a:off x="878354" y="838200"/>
            <a:ext cx="11283483" cy="548640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sz="3600" dirty="0" smtClean="0"/>
              <a:t>Develop a handbook on standard operating methodology</a:t>
            </a:r>
          </a:p>
          <a:p>
            <a:r>
              <a:rPr lang="en-US" altLang="en-US" sz="3600" dirty="0" smtClean="0"/>
              <a:t>Develop an operating model (from proposal to HTA reports)</a:t>
            </a:r>
          </a:p>
          <a:p>
            <a:r>
              <a:rPr lang="en-US" altLang="en-US" sz="3600" dirty="0" smtClean="0"/>
              <a:t>Identify information sources</a:t>
            </a:r>
          </a:p>
          <a:p>
            <a:r>
              <a:rPr lang="en-US" altLang="en-US" sz="3600" dirty="0" smtClean="0"/>
              <a:t>Establish a </a:t>
            </a:r>
            <a:r>
              <a:rPr lang="en-US" altLang="en-US" sz="3600" dirty="0"/>
              <a:t>value-based priority-setting framework for decision making </a:t>
            </a:r>
            <a:r>
              <a:rPr lang="en-US" altLang="en-US" sz="3600" dirty="0" smtClean="0"/>
              <a:t>to ensure </a:t>
            </a:r>
            <a:r>
              <a:rPr lang="en-US" altLang="en-US" sz="3600" dirty="0"/>
              <a:t>that full benefits are </a:t>
            </a:r>
            <a:r>
              <a:rPr lang="en-US" altLang="en-US" sz="3600" dirty="0" smtClean="0"/>
              <a:t>considered</a:t>
            </a:r>
            <a:endParaRPr lang="en-US" altLang="en-US" sz="3600" dirty="0"/>
          </a:p>
          <a:p>
            <a:pPr lvl="1"/>
            <a:r>
              <a:rPr lang="en-US" altLang="en-US" sz="3200" dirty="0"/>
              <a:t>Multiple-Criteria Decision Analysis (MCDA) techniques can be </a:t>
            </a:r>
            <a:r>
              <a:rPr lang="en-US" altLang="en-US" sz="3200" dirty="0" smtClean="0"/>
              <a:t>used</a:t>
            </a:r>
          </a:p>
          <a:p>
            <a:pPr lvl="1"/>
            <a:r>
              <a:rPr lang="en-US" altLang="en-US" sz="3200" dirty="0" smtClean="0"/>
              <a:t>The following factors should be considered </a:t>
            </a:r>
          </a:p>
          <a:p>
            <a:pPr lvl="2"/>
            <a:r>
              <a:rPr lang="en-US" altLang="en-US" sz="3200" dirty="0" smtClean="0"/>
              <a:t>Severity </a:t>
            </a:r>
            <a:r>
              <a:rPr lang="en-US" altLang="en-US" sz="3200" dirty="0"/>
              <a:t>and burden of disease</a:t>
            </a:r>
          </a:p>
          <a:p>
            <a:pPr lvl="2"/>
            <a:r>
              <a:rPr lang="en-US" altLang="en-US" sz="2800" dirty="0"/>
              <a:t>Impact on public health and vulnerable populations</a:t>
            </a:r>
          </a:p>
          <a:p>
            <a:pPr lvl="2"/>
            <a:r>
              <a:rPr lang="en-US" altLang="en-US" sz="2800" dirty="0"/>
              <a:t>Urgency of condition and ease of implementation</a:t>
            </a:r>
          </a:p>
          <a:p>
            <a:pPr lvl="2"/>
            <a:r>
              <a:rPr lang="en-US" altLang="en-US" sz="2800" dirty="0"/>
              <a:t>Economic and Budget impact analysis</a:t>
            </a:r>
          </a:p>
          <a:p>
            <a:pPr lvl="2"/>
            <a:r>
              <a:rPr lang="en-US" altLang="en-US" sz="2800" dirty="0"/>
              <a:t>Equity / equal opportunity</a:t>
            </a:r>
          </a:p>
          <a:p>
            <a:pPr lvl="2"/>
            <a:r>
              <a:rPr lang="en-US" altLang="en-US" sz="2800" dirty="0"/>
              <a:t>5 A’s (Appropriateness, Accessibility, Affordability, Accountability </a:t>
            </a:r>
            <a:r>
              <a:rPr lang="en-US" altLang="en-US" sz="2800" dirty="0" smtClean="0"/>
              <a:t>&amp; Availability)</a:t>
            </a:r>
            <a:endParaRPr lang="en-US" alt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01643239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5288" y="33867"/>
            <a:ext cx="11176549" cy="1032933"/>
          </a:xfrm>
        </p:spPr>
        <p:txBody>
          <a:bodyPr/>
          <a:lstStyle/>
          <a:p>
            <a:r>
              <a:rPr lang="en-US" sz="4000" dirty="0" smtClean="0"/>
              <a:t>The </a:t>
            </a:r>
            <a:r>
              <a:rPr lang="en-US" sz="4000" dirty="0" smtClean="0"/>
              <a:t>Ceiling</a:t>
            </a:r>
            <a:r>
              <a:rPr lang="en-US" sz="4000" dirty="0" smtClean="0"/>
              <a:t>: </a:t>
            </a:r>
            <a:r>
              <a:rPr lang="en-US" sz="4000" dirty="0" smtClean="0"/>
              <a:t>Typical HTA process (SBU)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200" i="1" dirty="0">
                <a:solidFill>
                  <a:srgbClr val="FF0000"/>
                </a:solidFill>
              </a:rPr>
              <a:t>F</a:t>
            </a:r>
            <a:r>
              <a:rPr lang="en-US" sz="3200" i="1" dirty="0" smtClean="0">
                <a:solidFill>
                  <a:srgbClr val="FF0000"/>
                </a:solidFill>
              </a:rPr>
              <a:t>rom </a:t>
            </a:r>
            <a:r>
              <a:rPr lang="en-US" sz="3200" i="1" dirty="0">
                <a:solidFill>
                  <a:srgbClr val="FF0000"/>
                </a:solidFill>
              </a:rPr>
              <a:t>P</a:t>
            </a:r>
            <a:r>
              <a:rPr lang="en-US" sz="3200" i="1" dirty="0" smtClean="0">
                <a:solidFill>
                  <a:srgbClr val="FF0000"/>
                </a:solidFill>
              </a:rPr>
              <a:t>roposal </a:t>
            </a:r>
            <a:r>
              <a:rPr lang="en-US" sz="3200" i="1" dirty="0">
                <a:solidFill>
                  <a:srgbClr val="FF0000"/>
                </a:solidFill>
              </a:rPr>
              <a:t>to </a:t>
            </a:r>
            <a:r>
              <a:rPr lang="en-US" sz="3200" i="1" dirty="0" smtClean="0">
                <a:solidFill>
                  <a:srgbClr val="FF0000"/>
                </a:solidFill>
              </a:rPr>
              <a:t>Finished Report</a:t>
            </a:r>
            <a:endParaRPr lang="sv-SE" sz="3200" i="1" dirty="0">
              <a:solidFill>
                <a:srgbClr val="FF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1219200"/>
            <a:ext cx="12161838" cy="4800600"/>
            <a:chOff x="669806" y="1733594"/>
            <a:chExt cx="10389714" cy="3674494"/>
          </a:xfrm>
        </p:grpSpPr>
        <p:sp>
          <p:nvSpPr>
            <p:cNvPr id="46" name="Höger 45"/>
            <p:cNvSpPr/>
            <p:nvPr/>
          </p:nvSpPr>
          <p:spPr>
            <a:xfrm>
              <a:off x="2369479" y="2098179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47" name="Höger 46"/>
            <p:cNvSpPr/>
            <p:nvPr/>
          </p:nvSpPr>
          <p:spPr>
            <a:xfrm>
              <a:off x="4083656" y="2098179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48" name="Höger 47"/>
            <p:cNvSpPr/>
            <p:nvPr/>
          </p:nvSpPr>
          <p:spPr>
            <a:xfrm>
              <a:off x="6444558" y="2098179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49" name="Höger 48"/>
            <p:cNvSpPr/>
            <p:nvPr/>
          </p:nvSpPr>
          <p:spPr>
            <a:xfrm>
              <a:off x="8085697" y="2098179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4" name="Vänsterböjd 3"/>
            <p:cNvSpPr/>
            <p:nvPr/>
          </p:nvSpPr>
          <p:spPr>
            <a:xfrm rot="21372507">
              <a:off x="10437064" y="2235645"/>
              <a:ext cx="622456" cy="1479550"/>
            </a:xfrm>
            <a:prstGeom prst="curvedLef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>
                <a:solidFill>
                  <a:schemeClr val="tx1"/>
                </a:solidFill>
              </a:endParaRPr>
            </a:p>
          </p:txBody>
        </p:sp>
        <p:sp>
          <p:nvSpPr>
            <p:cNvPr id="5" name="Högerböjd 4"/>
            <p:cNvSpPr/>
            <p:nvPr/>
          </p:nvSpPr>
          <p:spPr>
            <a:xfrm rot="247906">
              <a:off x="669806" y="3655886"/>
              <a:ext cx="622456" cy="1479600"/>
            </a:xfrm>
            <a:prstGeom prst="curved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>
                <a:solidFill>
                  <a:schemeClr val="tx1"/>
                </a:solidFill>
              </a:endParaRPr>
            </a:p>
          </p:txBody>
        </p:sp>
        <p:grpSp>
          <p:nvGrpSpPr>
            <p:cNvPr id="6" name="Grupp 5"/>
            <p:cNvGrpSpPr/>
            <p:nvPr/>
          </p:nvGrpSpPr>
          <p:grpSpPr>
            <a:xfrm>
              <a:off x="1100715" y="1733594"/>
              <a:ext cx="1245051" cy="1119894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7" name="Rektangel med rundade hörn 6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8" name="Rektangel 7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Proposed topic for assessment</a:t>
                </a:r>
              </a:p>
            </p:txBody>
          </p:sp>
        </p:grpSp>
        <p:grpSp>
          <p:nvGrpSpPr>
            <p:cNvPr id="9" name="Grupp 8"/>
            <p:cNvGrpSpPr/>
            <p:nvPr/>
          </p:nvGrpSpPr>
          <p:grpSpPr>
            <a:xfrm>
              <a:off x="2824591" y="1737488"/>
              <a:ext cx="1235352" cy="1116000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10" name="Rektangel med rundade hörn 9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11" name="Rektangel 10"/>
              <p:cNvSpPr/>
              <p:nvPr/>
            </p:nvSpPr>
            <p:spPr>
              <a:xfrm>
                <a:off x="3793347" y="1435990"/>
                <a:ext cx="1604201" cy="156697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The proposed topic is processed</a:t>
                </a:r>
                <a:endParaRPr lang="en-GB" sz="1600" strike="sngStrike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0" name="Grupp 59"/>
            <p:cNvGrpSpPr/>
            <p:nvPr/>
          </p:nvGrpSpPr>
          <p:grpSpPr>
            <a:xfrm>
              <a:off x="4538768" y="1737488"/>
              <a:ext cx="1882078" cy="1116000"/>
              <a:chOff x="3402620" y="1880952"/>
              <a:chExt cx="1415059" cy="1116000"/>
            </a:xfrm>
            <a:solidFill>
              <a:schemeClr val="accent3"/>
            </a:solidFill>
          </p:grpSpPr>
          <p:sp>
            <p:nvSpPr>
              <p:cNvPr id="13" name="Rektangel med rundade hörn 12"/>
              <p:cNvSpPr/>
              <p:nvPr/>
            </p:nvSpPr>
            <p:spPr>
              <a:xfrm>
                <a:off x="3402620" y="1880952"/>
                <a:ext cx="1415059" cy="111600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14" name="Rektangel 13"/>
              <p:cNvSpPr/>
              <p:nvPr/>
            </p:nvSpPr>
            <p:spPr>
              <a:xfrm>
                <a:off x="3421261" y="1934469"/>
                <a:ext cx="1294755" cy="9004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dirty="0">
                    <a:solidFill>
                      <a:schemeClr val="tx1"/>
                    </a:solidFill>
                  </a:rPr>
                  <a:t>Priorities and decision by the SBU General Director regarding  start of project</a:t>
                </a:r>
              </a:p>
            </p:txBody>
          </p:sp>
        </p:grpSp>
        <p:grpSp>
          <p:nvGrpSpPr>
            <p:cNvPr id="15" name="Grupp 14"/>
            <p:cNvGrpSpPr/>
            <p:nvPr/>
          </p:nvGrpSpPr>
          <p:grpSpPr>
            <a:xfrm>
              <a:off x="6899670" y="1737488"/>
              <a:ext cx="1162315" cy="1116000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16" name="Rektangel med rundade hörn 15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17" name="Rektangel 16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Experts </a:t>
                </a:r>
                <a:r>
                  <a:rPr sz="2400" dirty="0">
                    <a:solidFill>
                      <a:schemeClr val="tx1"/>
                    </a:solidFill>
                  </a:rPr>
                  <a:t/>
                </a:r>
                <a:br>
                  <a:rPr sz="2400" dirty="0">
                    <a:solidFill>
                      <a:schemeClr val="tx1"/>
                    </a:solidFill>
                  </a:rPr>
                </a:br>
                <a:r>
                  <a:rPr lang="en-GB" sz="1600" dirty="0">
                    <a:solidFill>
                      <a:schemeClr val="tx1"/>
                    </a:solidFill>
                  </a:rPr>
                  <a:t>appointed</a:t>
                </a:r>
              </a:p>
            </p:txBody>
          </p:sp>
        </p:grpSp>
        <p:grpSp>
          <p:nvGrpSpPr>
            <p:cNvPr id="18" name="Grupp 17"/>
            <p:cNvGrpSpPr/>
            <p:nvPr/>
          </p:nvGrpSpPr>
          <p:grpSpPr>
            <a:xfrm>
              <a:off x="8540811" y="1737488"/>
              <a:ext cx="1897468" cy="1116000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19" name="Rektangel med rundade hörn 18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0" name="Rektangel 19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Specifying research question</a:t>
                </a:r>
              </a:p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Inclusion/exclusion criteria</a:t>
                </a:r>
                <a:endParaRPr lang="en-GB" sz="1600" strike="sngStrike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" name="Grupp 20"/>
            <p:cNvGrpSpPr/>
            <p:nvPr/>
          </p:nvGrpSpPr>
          <p:grpSpPr>
            <a:xfrm>
              <a:off x="1292262" y="3097352"/>
              <a:ext cx="1422096" cy="1117071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22" name="Rektangel med rundade hörn 21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sv-SE" sz="2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  <p:sp>
            <p:nvSpPr>
              <p:cNvPr id="23" name="Rektangel 22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Refinement of manuscript</a:t>
                </a:r>
              </a:p>
            </p:txBody>
          </p:sp>
        </p:grpSp>
        <p:grpSp>
          <p:nvGrpSpPr>
            <p:cNvPr id="24" name="Grupp 23"/>
            <p:cNvGrpSpPr/>
            <p:nvPr/>
          </p:nvGrpSpPr>
          <p:grpSpPr>
            <a:xfrm>
              <a:off x="3247376" y="3097352"/>
              <a:ext cx="945840" cy="1117071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25" name="Rektangel med rundade hörn 24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6" name="Rektangel 25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Internal review</a:t>
                </a:r>
              </a:p>
            </p:txBody>
          </p:sp>
        </p:grpSp>
        <p:grpSp>
          <p:nvGrpSpPr>
            <p:cNvPr id="27" name="Grupp 26"/>
            <p:cNvGrpSpPr/>
            <p:nvPr/>
          </p:nvGrpSpPr>
          <p:grpSpPr>
            <a:xfrm>
              <a:off x="4726233" y="3097352"/>
              <a:ext cx="2096100" cy="1117071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28" name="Rektangel med rundade hörn 27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sv-SE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ktangel 28"/>
              <p:cNvSpPr/>
              <p:nvPr/>
            </p:nvSpPr>
            <p:spPr>
              <a:xfrm>
                <a:off x="3802378" y="1403715"/>
                <a:ext cx="1595218" cy="1659266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Selection of studies</a:t>
                </a:r>
              </a:p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Relevance and quality assessment</a:t>
                </a:r>
                <a:endParaRPr lang="sv-SE" sz="2400" dirty="0">
                  <a:solidFill>
                    <a:schemeClr val="tx1"/>
                  </a:solidFill>
                </a:endParaRPr>
              </a:p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Tabulation</a:t>
                </a:r>
              </a:p>
              <a:p>
                <a:pPr lvl="0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Evidence grading</a:t>
                </a:r>
                <a:endParaRPr lang="en-GB" sz="1600" strike="sngStrike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upp 29"/>
            <p:cNvGrpSpPr/>
            <p:nvPr/>
          </p:nvGrpSpPr>
          <p:grpSpPr>
            <a:xfrm>
              <a:off x="7355351" y="3097352"/>
              <a:ext cx="1113314" cy="1117071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31" name="Rektangel med rundade hörn 30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2" name="Rektangel 31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Literature search</a:t>
                </a:r>
              </a:p>
            </p:txBody>
          </p:sp>
        </p:grpSp>
        <p:grpSp>
          <p:nvGrpSpPr>
            <p:cNvPr id="33" name="Grupp 32"/>
            <p:cNvGrpSpPr/>
            <p:nvPr/>
          </p:nvGrpSpPr>
          <p:grpSpPr>
            <a:xfrm>
              <a:off x="9001681" y="3097352"/>
              <a:ext cx="1422096" cy="1117071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34" name="Rektangel med rundade hörn 33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5" name="Rektangel 34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Approval </a:t>
                </a:r>
                <a:br>
                  <a:rPr lang="en-GB" sz="1600" dirty="0">
                    <a:solidFill>
                      <a:schemeClr val="tx1"/>
                    </a:solidFill>
                  </a:rPr>
                </a:br>
                <a:r>
                  <a:rPr lang="en-GB" sz="1600" dirty="0">
                    <a:solidFill>
                      <a:schemeClr val="tx1"/>
                    </a:solidFill>
                  </a:rPr>
                  <a:t>of the </a:t>
                </a:r>
                <a:br>
                  <a:rPr lang="en-GB" sz="1600" dirty="0">
                    <a:solidFill>
                      <a:schemeClr val="tx1"/>
                    </a:solidFill>
                  </a:rPr>
                </a:br>
                <a:r>
                  <a:rPr lang="en-GB" sz="1600" dirty="0">
                    <a:solidFill>
                      <a:schemeClr val="tx1"/>
                    </a:solidFill>
                  </a:rPr>
                  <a:t>project plan</a:t>
                </a:r>
              </a:p>
            </p:txBody>
          </p:sp>
        </p:grpSp>
        <p:grpSp>
          <p:nvGrpSpPr>
            <p:cNvPr id="36" name="Grupp 35"/>
            <p:cNvGrpSpPr/>
            <p:nvPr/>
          </p:nvGrpSpPr>
          <p:grpSpPr>
            <a:xfrm>
              <a:off x="1292260" y="4646016"/>
              <a:ext cx="1915250" cy="727200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37" name="Rektangel med rundade hörn 36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8" name="Rektangel 37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External review</a:t>
                </a:r>
              </a:p>
            </p:txBody>
          </p:sp>
        </p:grpSp>
        <p:grpSp>
          <p:nvGrpSpPr>
            <p:cNvPr id="39" name="Grupp 38"/>
            <p:cNvGrpSpPr/>
            <p:nvPr/>
          </p:nvGrpSpPr>
          <p:grpSpPr>
            <a:xfrm>
              <a:off x="3706451" y="4646016"/>
              <a:ext cx="1915250" cy="727200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40" name="Rektangel med rundade hörn 39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41" name="Rektangel 40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Review by the SBU quality/priorities group</a:t>
                </a:r>
                <a:endParaRPr lang="en-GB" sz="1600" strike="sngStrike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2" name="Grupp 41"/>
            <p:cNvGrpSpPr/>
            <p:nvPr/>
          </p:nvGrpSpPr>
          <p:grpSpPr>
            <a:xfrm>
              <a:off x="6120641" y="4646016"/>
              <a:ext cx="1915250" cy="727200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43" name="Rektangel med rundade hörn 42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44" name="Rektangel 43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SBU Advisory Committee &amp; Board – reviews </a:t>
                </a:r>
                <a:r>
                  <a:rPr sz="2400" dirty="0">
                    <a:solidFill>
                      <a:schemeClr val="tx1"/>
                    </a:solidFill>
                  </a:rPr>
                  <a:t/>
                </a:r>
                <a:br>
                  <a:rPr sz="2400" dirty="0">
                    <a:solidFill>
                      <a:schemeClr val="tx1"/>
                    </a:solidFill>
                  </a:rPr>
                </a:br>
                <a:r>
                  <a:rPr lang="en-GB" sz="1600" dirty="0">
                    <a:solidFill>
                      <a:schemeClr val="tx1"/>
                    </a:solidFill>
                  </a:rPr>
                  <a:t>&amp; decisions</a:t>
                </a:r>
              </a:p>
            </p:txBody>
          </p:sp>
        </p:grpSp>
        <p:sp>
          <p:nvSpPr>
            <p:cNvPr id="50" name="Höger 49"/>
            <p:cNvSpPr/>
            <p:nvPr/>
          </p:nvSpPr>
          <p:spPr>
            <a:xfrm rot="10800000">
              <a:off x="2817172" y="3494612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51" name="Höger 50"/>
            <p:cNvSpPr/>
            <p:nvPr/>
          </p:nvSpPr>
          <p:spPr>
            <a:xfrm rot="10800000">
              <a:off x="4296030" y="3494612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52" name="Höger 51"/>
            <p:cNvSpPr/>
            <p:nvPr/>
          </p:nvSpPr>
          <p:spPr>
            <a:xfrm rot="10800000">
              <a:off x="6925148" y="3494612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53" name="Höger 52"/>
            <p:cNvSpPr/>
            <p:nvPr/>
          </p:nvSpPr>
          <p:spPr>
            <a:xfrm rot="10800000">
              <a:off x="8571480" y="3494613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54" name="Höger 53"/>
            <p:cNvSpPr/>
            <p:nvPr/>
          </p:nvSpPr>
          <p:spPr>
            <a:xfrm>
              <a:off x="3226358" y="4848343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55" name="Höger 54"/>
            <p:cNvSpPr/>
            <p:nvPr/>
          </p:nvSpPr>
          <p:spPr>
            <a:xfrm>
              <a:off x="5640548" y="4848343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56" name="Höger 55"/>
            <p:cNvSpPr/>
            <p:nvPr/>
          </p:nvSpPr>
          <p:spPr>
            <a:xfrm>
              <a:off x="8062199" y="4848343"/>
              <a:ext cx="416478" cy="322549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grpSp>
          <p:nvGrpSpPr>
            <p:cNvPr id="57" name="Grupp 56"/>
            <p:cNvGrpSpPr/>
            <p:nvPr/>
          </p:nvGrpSpPr>
          <p:grpSpPr>
            <a:xfrm>
              <a:off x="8534831" y="4680888"/>
              <a:ext cx="1915250" cy="727200"/>
              <a:chOff x="3716082" y="1349692"/>
              <a:chExt cx="1767813" cy="1799590"/>
            </a:xfrm>
            <a:solidFill>
              <a:schemeClr val="accent3"/>
            </a:solidFill>
          </p:grpSpPr>
          <p:sp>
            <p:nvSpPr>
              <p:cNvPr id="58" name="Rektangel med rundade hörn 57"/>
              <p:cNvSpPr/>
              <p:nvPr/>
            </p:nvSpPr>
            <p:spPr>
              <a:xfrm>
                <a:off x="3716082" y="1349692"/>
                <a:ext cx="1767813" cy="179959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59" name="Rektangel 58"/>
              <p:cNvSpPr/>
              <p:nvPr/>
            </p:nvSpPr>
            <p:spPr>
              <a:xfrm>
                <a:off x="3802380" y="1435990"/>
                <a:ext cx="1595217" cy="16269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9530" tIns="49530" rIns="49530" bIns="49530" numCol="1" spcCol="1270" anchor="ctr" anchorCtr="1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>
                    <a:solidFill>
                      <a:schemeClr val="tx1"/>
                    </a:solidFill>
                  </a:rPr>
                  <a:t>Printing of report &amp; dissemination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245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899319" y="0"/>
            <a:ext cx="10641608" cy="1143000"/>
          </a:xfrm>
        </p:spPr>
        <p:txBody>
          <a:bodyPr/>
          <a:lstStyle/>
          <a:p>
            <a:r>
              <a:rPr lang="en-GB" sz="4000" dirty="0" smtClean="0"/>
              <a:t>The Ceiling: Important enabling factors</a:t>
            </a:r>
            <a:endParaRPr lang="en-GB" sz="4000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899319" y="990600"/>
            <a:ext cx="11262519" cy="499418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Continuous governmental support</a:t>
            </a:r>
          </a:p>
          <a:p>
            <a:r>
              <a:rPr lang="en-US" sz="3600" dirty="0" smtClean="0"/>
              <a:t>Financial resources at the early stages</a:t>
            </a:r>
          </a:p>
          <a:p>
            <a:r>
              <a:rPr lang="en-US" sz="3600" dirty="0" smtClean="0"/>
              <a:t>Independence</a:t>
            </a:r>
          </a:p>
          <a:p>
            <a:r>
              <a:rPr lang="en-US" sz="3600" dirty="0" smtClean="0"/>
              <a:t>Transparency and trust in used methods, criteria, decision frameworks, operations, etc.</a:t>
            </a:r>
          </a:p>
          <a:p>
            <a:r>
              <a:rPr lang="en-US" sz="3600" dirty="0" smtClean="0"/>
              <a:t>Management of conflict of interest </a:t>
            </a:r>
          </a:p>
          <a:p>
            <a:r>
              <a:rPr lang="en-US" sz="3600" dirty="0" smtClean="0"/>
              <a:t>SMART implementation plans</a:t>
            </a:r>
          </a:p>
        </p:txBody>
      </p:sp>
    </p:spTree>
    <p:extLst>
      <p:ext uri="{BB962C8B-B14F-4D97-AF65-F5344CB8AC3E}">
        <p14:creationId xmlns:p14="http://schemas.microsoft.com/office/powerpoint/2010/main" val="36928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99319" y="0"/>
            <a:ext cx="10641608" cy="990600"/>
          </a:xfrm>
        </p:spPr>
        <p:txBody>
          <a:bodyPr/>
          <a:lstStyle/>
          <a:p>
            <a:r>
              <a:rPr lang="en-GB" sz="4000" dirty="0" smtClean="0">
                <a:solidFill>
                  <a:schemeClr val="tx1"/>
                </a:solidFill>
              </a:rPr>
              <a:t>The Roof: HTA Reports 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975519" y="914400"/>
            <a:ext cx="11186319" cy="5029200"/>
          </a:xfrm>
        </p:spPr>
        <p:txBody>
          <a:bodyPr>
            <a:normAutofit/>
          </a:bodyPr>
          <a:lstStyle/>
          <a:p>
            <a:r>
              <a:rPr lang="en-US" altLang="en-US" dirty="0"/>
              <a:t>Identify types of HTA </a:t>
            </a:r>
            <a:r>
              <a:rPr lang="en-US" altLang="en-US" dirty="0" smtClean="0"/>
              <a:t>reports with the aim to help in:</a:t>
            </a:r>
          </a:p>
          <a:p>
            <a:pPr lvl="1"/>
            <a:r>
              <a:rPr lang="en-GB" dirty="0" smtClean="0"/>
              <a:t>Introduction</a:t>
            </a:r>
            <a:r>
              <a:rPr lang="en-GB" dirty="0"/>
              <a:t>, abandonment or use of </a:t>
            </a:r>
            <a:r>
              <a:rPr lang="en-GB" dirty="0" smtClean="0"/>
              <a:t>HT in healthcare</a:t>
            </a:r>
            <a:endParaRPr lang="en-GB" dirty="0"/>
          </a:p>
          <a:p>
            <a:pPr lvl="1"/>
            <a:r>
              <a:rPr lang="en-GB" dirty="0" smtClean="0"/>
              <a:t>Improvement in the effectiveness of healthcare</a:t>
            </a:r>
          </a:p>
          <a:p>
            <a:pPr lvl="1"/>
            <a:r>
              <a:rPr lang="en-GB" dirty="0" smtClean="0"/>
              <a:t>The provision of a </a:t>
            </a:r>
            <a:r>
              <a:rPr lang="en-GB" dirty="0"/>
              <a:t>better basis for </a:t>
            </a:r>
            <a:r>
              <a:rPr lang="en-GB" dirty="0" smtClean="0"/>
              <a:t>decision-making through prioritization and appraisal of options processes.</a:t>
            </a:r>
            <a:endParaRPr lang="en-US" altLang="en-US" dirty="0"/>
          </a:p>
          <a:p>
            <a:r>
              <a:rPr lang="en-US" altLang="en-US" dirty="0"/>
              <a:t>Develop a communication strategy for </a:t>
            </a:r>
            <a:r>
              <a:rPr lang="en-US" altLang="en-US" dirty="0" smtClean="0"/>
              <a:t>findings</a:t>
            </a:r>
          </a:p>
          <a:p>
            <a:r>
              <a:rPr lang="en-US" altLang="en-US" dirty="0" smtClean="0"/>
              <a:t>Establish clear guidelines for re-evaluation of findings</a:t>
            </a:r>
          </a:p>
          <a:p>
            <a:r>
              <a:rPr lang="en-US" altLang="en-US" dirty="0" smtClean="0"/>
              <a:t>Open a window </a:t>
            </a:r>
            <a:r>
              <a:rPr lang="en-US" altLang="en-US" dirty="0"/>
              <a:t>for </a:t>
            </a:r>
            <a:r>
              <a:rPr lang="en-US" altLang="en-US" dirty="0" smtClean="0"/>
              <a:t>appeal</a:t>
            </a:r>
            <a:r>
              <a:rPr lang="en-US" altLang="en-US" dirty="0"/>
              <a:t> </a:t>
            </a:r>
            <a:r>
              <a:rPr lang="en-US" altLang="en-US" dirty="0" smtClean="0"/>
              <a:t>of HTA decisions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0305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706556"/>
              </p:ext>
            </p:extLst>
          </p:nvPr>
        </p:nvGraphicFramePr>
        <p:xfrm>
          <a:off x="0" y="0"/>
          <a:ext cx="12161838" cy="607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554313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8" y="38100"/>
            <a:ext cx="11262519" cy="868362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The Roof: Typical Types (</a:t>
            </a:r>
            <a:r>
              <a:rPr lang="en-US" sz="4000" i="1" dirty="0" smtClean="0">
                <a:solidFill>
                  <a:schemeClr val="tx1"/>
                </a:solidFill>
              </a:rPr>
              <a:t>DACEHTA</a:t>
            </a:r>
            <a:r>
              <a:rPr lang="en-US" sz="4000" dirty="0" smtClean="0">
                <a:solidFill>
                  <a:schemeClr val="tx1"/>
                </a:solidFill>
              </a:rPr>
              <a:t>)</a:t>
            </a:r>
            <a:endParaRPr lang="en-US" sz="4000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3253920"/>
              </p:ext>
            </p:extLst>
          </p:nvPr>
        </p:nvGraphicFramePr>
        <p:xfrm>
          <a:off x="921039" y="990603"/>
          <a:ext cx="11228961" cy="50292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207152"/>
                <a:gridCol w="4916409"/>
                <a:gridCol w="1219200"/>
                <a:gridCol w="1295400"/>
                <a:gridCol w="2590800"/>
              </a:tblGrid>
              <a:tr h="38100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Type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Based</a:t>
                      </a:r>
                      <a:r>
                        <a:rPr lang="en-US" sz="2000" baseline="0" dirty="0" smtClean="0"/>
                        <a:t> on…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Frame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Extent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Example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385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Mini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none" strike="noStrike" kern="1200" baseline="0" dirty="0" smtClean="0"/>
                        <a:t>HTA questions raised internally within an individual hospital.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1-2 </a:t>
                      </a:r>
                    </a:p>
                    <a:p>
                      <a:r>
                        <a:rPr lang="en-US" sz="2000" dirty="0" smtClean="0"/>
                        <a:t>Months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3-5 pages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PET scanners in public hospitals?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385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Early Warning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none" strike="noStrike" kern="1200" baseline="0" dirty="0" smtClean="0"/>
                        <a:t>Warns decision makers of future technologies.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2-4 </a:t>
                      </a:r>
                    </a:p>
                    <a:p>
                      <a:r>
                        <a:rPr lang="en-US" sz="2000" dirty="0" smtClean="0"/>
                        <a:t>Months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 </a:t>
                      </a:r>
                    </a:p>
                    <a:p>
                      <a:r>
                        <a:rPr lang="en-US" sz="2000" dirty="0" smtClean="0"/>
                        <a:t>Pages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Benefit of 3-D Mammography?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6692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Foreign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HTA report which is related to global or external regional conditions.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3-6 </a:t>
                      </a:r>
                    </a:p>
                    <a:p>
                      <a:r>
                        <a:rPr lang="en-US" sz="2000" dirty="0" smtClean="0"/>
                        <a:t>Months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10-25 pages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Priority Devices for Europe?</a:t>
                      </a:r>
                      <a:endParaRPr lang="en-US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767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Core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none" strike="noStrike" kern="1200" baseline="0" dirty="0" smtClean="0"/>
                        <a:t>Problem which is of current interest in a specific country or a region.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 </a:t>
                      </a:r>
                    </a:p>
                    <a:p>
                      <a:r>
                        <a:rPr lang="en-US" sz="2000" dirty="0" smtClean="0"/>
                        <a:t>Months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50-100 pages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HT for corona virus or Ebola?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Focused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Delineated problem; focus on one technology.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 </a:t>
                      </a:r>
                    </a:p>
                    <a:p>
                      <a:r>
                        <a:rPr lang="en-US" sz="2000" dirty="0" smtClean="0"/>
                        <a:t>year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100 pages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Reduction of cancer risk by vaccination?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Broad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Complex problem or disease; include alternate technologies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1½ – 2½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years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 pages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Best HT </a:t>
                      </a:r>
                      <a:r>
                        <a:rPr lang="en-US" sz="2000" dirty="0" smtClean="0"/>
                        <a:t>for Type-2 diabetes?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60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9" y="9525"/>
            <a:ext cx="10641608" cy="981075"/>
          </a:xfrm>
        </p:spPr>
        <p:txBody>
          <a:bodyPr/>
          <a:lstStyle/>
          <a:p>
            <a:r>
              <a:rPr lang="en-US" dirty="0" smtClean="0"/>
              <a:t>Finally…Evaluating </a:t>
            </a:r>
            <a:r>
              <a:rPr lang="en-US" dirty="0" smtClean="0"/>
              <a:t>HTA programmes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613" y="942974"/>
            <a:ext cx="11249700" cy="5076825"/>
          </a:xfrm>
        </p:spPr>
        <p:txBody>
          <a:bodyPr>
            <a:normAutofit/>
          </a:bodyPr>
          <a:lstStyle/>
          <a:p>
            <a:r>
              <a:rPr lang="en-US" dirty="0"/>
              <a:t>In general, </a:t>
            </a:r>
            <a:r>
              <a:rPr lang="en-US" dirty="0">
                <a:solidFill>
                  <a:srgbClr val="FF0000"/>
                </a:solidFill>
              </a:rPr>
              <a:t>influence of HTA on governance </a:t>
            </a:r>
            <a:r>
              <a:rPr lang="en-US" dirty="0"/>
              <a:t>can be </a:t>
            </a:r>
            <a:r>
              <a:rPr lang="en-US" dirty="0" smtClean="0">
                <a:solidFill>
                  <a:srgbClr val="FF0000"/>
                </a:solidFill>
              </a:rPr>
              <a:t>measured </a:t>
            </a:r>
            <a:r>
              <a:rPr lang="en-US" dirty="0">
                <a:solidFill>
                  <a:srgbClr val="FF0000"/>
                </a:solidFill>
              </a:rPr>
              <a:t>at 2 main levels </a:t>
            </a:r>
            <a:r>
              <a:rPr lang="en-US" dirty="0"/>
              <a:t>(Hutton et al., 2006):</a:t>
            </a:r>
          </a:p>
          <a:p>
            <a:pPr lvl="1"/>
            <a:r>
              <a:rPr lang="en-US" dirty="0"/>
              <a:t>Policy Implementation Level: </a:t>
            </a:r>
          </a:p>
          <a:p>
            <a:pPr lvl="2"/>
            <a:r>
              <a:rPr lang="en-US" dirty="0"/>
              <a:t>HTA system is established as a policy decision of government, </a:t>
            </a:r>
          </a:p>
          <a:p>
            <a:pPr lvl="2"/>
            <a:r>
              <a:rPr lang="en-US" dirty="0"/>
              <a:t>Objectives of HTA system, its legal status and relationships with the national health system, with other public sector bodies, and with other stakeholders, such as industry and patient groups.</a:t>
            </a:r>
          </a:p>
          <a:p>
            <a:pPr lvl="1"/>
            <a:r>
              <a:rPr lang="en-US" dirty="0"/>
              <a:t>Individual Technology Decision Level: </a:t>
            </a:r>
          </a:p>
          <a:p>
            <a:pPr lvl="2"/>
            <a:r>
              <a:rPr lang="en-US" dirty="0"/>
              <a:t>Processes by which individual technologies are dealt with by the system, </a:t>
            </a:r>
          </a:p>
          <a:p>
            <a:pPr lvl="2"/>
            <a:r>
              <a:rPr lang="en-US" dirty="0"/>
              <a:t>How decisions are made, and how they are </a:t>
            </a:r>
            <a:r>
              <a:rPr lang="en-US" dirty="0" smtClean="0"/>
              <a:t>implemented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68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blog.iajgs2014.org/wp-content/uploads/2014/08/Thank-You-300x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919" y="1219200"/>
            <a:ext cx="3818072" cy="29718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119" y="152400"/>
            <a:ext cx="6766719" cy="586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4505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90037" y="0"/>
            <a:ext cx="11452397" cy="112395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Decision Frameworks in different Countries: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3600" i="1" dirty="0" smtClean="0">
                <a:solidFill>
                  <a:srgbClr val="FF0000"/>
                </a:solidFill>
              </a:rPr>
              <a:t>United Kingdom</a:t>
            </a:r>
            <a:endParaRPr lang="en-US" sz="3600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58005522"/>
              </p:ext>
            </p:extLst>
          </p:nvPr>
        </p:nvGraphicFramePr>
        <p:xfrm>
          <a:off x="101349" y="1371600"/>
          <a:ext cx="11857792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88680" y="4541401"/>
            <a:ext cx="11971809" cy="1531352"/>
            <a:chOff x="66675" y="4541401"/>
            <a:chExt cx="9001125" cy="1531352"/>
          </a:xfrm>
        </p:grpSpPr>
        <p:sp>
          <p:nvSpPr>
            <p:cNvPr id="6" name="TextBox 5"/>
            <p:cNvSpPr txBox="1"/>
            <p:nvPr/>
          </p:nvSpPr>
          <p:spPr>
            <a:xfrm>
              <a:off x="66675" y="5366586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No HTA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362075" y="4541401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381746" y="5381833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No HTA Influence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266700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724150" y="5411034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Limited </a:t>
              </a:r>
              <a:r>
                <a:rPr lang="en-US" sz="1600" b="1" dirty="0">
                  <a:solidFill>
                    <a:srgbClr val="FF0000"/>
                  </a:solidFill>
                </a:rPr>
                <a:t>H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94335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019550" y="5688032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52959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295900" y="5395644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Based on HTA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Evaluation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65151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496050" y="4749314"/>
              <a:ext cx="121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Influenced by HTA restrictions and guidelines on use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7743825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848600" y="5674221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-15081" y="1066800"/>
            <a:ext cx="6058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MHRA: </a:t>
            </a:r>
            <a:r>
              <a:rPr lang="en-US" sz="1400" i="1" dirty="0"/>
              <a:t>Medicines and Healthcare Products Regulatory Agency </a:t>
            </a:r>
          </a:p>
          <a:p>
            <a:r>
              <a:rPr lang="en-US" sz="1400" i="1" dirty="0"/>
              <a:t>EMA: European Medicines </a:t>
            </a:r>
            <a:r>
              <a:rPr lang="en-US" sz="1400" i="1" dirty="0" smtClean="0"/>
              <a:t>Agency</a:t>
            </a:r>
          </a:p>
          <a:p>
            <a:r>
              <a:rPr lang="en-US" sz="1400" i="1" dirty="0" smtClean="0"/>
              <a:t>NICE: National Institute for Clinical Excellence</a:t>
            </a:r>
          </a:p>
          <a:p>
            <a:r>
              <a:rPr lang="en-US" sz="1400" i="1" dirty="0" smtClean="0"/>
              <a:t>SMC: Scottish Medicines Consortium</a:t>
            </a:r>
            <a:endParaRPr lang="en-US" sz="1400" i="1" dirty="0"/>
          </a:p>
        </p:txBody>
      </p:sp>
      <p:sp>
        <p:nvSpPr>
          <p:cNvPr id="25" name="Oval 24"/>
          <p:cNvSpPr/>
          <p:nvPr/>
        </p:nvSpPr>
        <p:spPr>
          <a:xfrm>
            <a:off x="5111507" y="1704222"/>
            <a:ext cx="1752600" cy="363183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10244543" y="1685173"/>
            <a:ext cx="1752600" cy="3635759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42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90037" y="0"/>
            <a:ext cx="11452397" cy="112395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Decision Frameworks in different Countries: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3600" i="1" dirty="0" smtClean="0">
                <a:solidFill>
                  <a:srgbClr val="FF0000"/>
                </a:solidFill>
              </a:rPr>
              <a:t>Brazil</a:t>
            </a:r>
            <a:endParaRPr lang="en-US" sz="3600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3518685"/>
              </p:ext>
            </p:extLst>
          </p:nvPr>
        </p:nvGraphicFramePr>
        <p:xfrm>
          <a:off x="101349" y="1371600"/>
          <a:ext cx="11857792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8574" y="4541401"/>
            <a:ext cx="12031915" cy="1543913"/>
            <a:chOff x="21484" y="4541401"/>
            <a:chExt cx="9046316" cy="1543913"/>
          </a:xfrm>
        </p:grpSpPr>
        <p:sp>
          <p:nvSpPr>
            <p:cNvPr id="6" name="TextBox 5"/>
            <p:cNvSpPr txBox="1"/>
            <p:nvPr/>
          </p:nvSpPr>
          <p:spPr>
            <a:xfrm>
              <a:off x="21484" y="5400288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No HTA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362075" y="4541401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381746" y="5254317"/>
              <a:ext cx="1295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Foreign HTA on relative clinical effectiveness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266700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724150" y="5411034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Limited </a:t>
              </a:r>
              <a:r>
                <a:rPr lang="en-US" sz="1600" b="1" dirty="0">
                  <a:solidFill>
                    <a:srgbClr val="FF0000"/>
                  </a:solidFill>
                </a:rPr>
                <a:t>H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94335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019550" y="5688032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52959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295900" y="5395644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Based on HTA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Evaluation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65151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496050" y="4749314"/>
              <a:ext cx="121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Influenced by HTA restrictions and guidelines on use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7743825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848600" y="5674221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-15081" y="838200"/>
            <a:ext cx="60588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ANVISA: National Health Vigilance Agency</a:t>
            </a:r>
          </a:p>
          <a:p>
            <a:r>
              <a:rPr lang="en-US" sz="1400" i="1" dirty="0" smtClean="0"/>
              <a:t>CMED: Medicines Market Regulation Chamber</a:t>
            </a:r>
          </a:p>
          <a:p>
            <a:r>
              <a:rPr lang="en-US" sz="1400" i="1" dirty="0" smtClean="0"/>
              <a:t>CITEC: Commission on Health Technology Incorporation</a:t>
            </a:r>
            <a:endParaRPr lang="en-US" sz="1400" i="1" dirty="0"/>
          </a:p>
        </p:txBody>
      </p:sp>
      <p:sp>
        <p:nvSpPr>
          <p:cNvPr id="25" name="Oval 24"/>
          <p:cNvSpPr/>
          <p:nvPr/>
        </p:nvSpPr>
        <p:spPr>
          <a:xfrm>
            <a:off x="5111507" y="1704222"/>
            <a:ext cx="1752600" cy="363183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10244543" y="1685173"/>
            <a:ext cx="1752600" cy="3635759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67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9" y="38100"/>
            <a:ext cx="11245056" cy="1143000"/>
          </a:xfrm>
        </p:spPr>
        <p:txBody>
          <a:bodyPr/>
          <a:lstStyle/>
          <a:p>
            <a:r>
              <a:rPr lang="en-US" dirty="0" smtClean="0"/>
              <a:t>Decision Frameworks in different Countries:</a:t>
            </a:r>
            <a:br>
              <a:rPr lang="en-US" dirty="0" smtClean="0"/>
            </a:br>
            <a:r>
              <a:rPr lang="en-US" sz="3600" i="1" dirty="0" smtClean="0">
                <a:solidFill>
                  <a:srgbClr val="FF0000"/>
                </a:solidFill>
              </a:rPr>
              <a:t>Australia</a:t>
            </a:r>
            <a:endParaRPr lang="en-US" sz="3600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30857444"/>
              </p:ext>
            </p:extLst>
          </p:nvPr>
        </p:nvGraphicFramePr>
        <p:xfrm>
          <a:off x="137318" y="1295400"/>
          <a:ext cx="12024519" cy="4649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8574" y="4541401"/>
            <a:ext cx="12022391" cy="1531352"/>
            <a:chOff x="21484" y="4541401"/>
            <a:chExt cx="9039155" cy="1531352"/>
          </a:xfrm>
        </p:grpSpPr>
        <p:sp>
          <p:nvSpPr>
            <p:cNvPr id="8" name="TextBox 7"/>
            <p:cNvSpPr txBox="1"/>
            <p:nvPr/>
          </p:nvSpPr>
          <p:spPr>
            <a:xfrm>
              <a:off x="21484" y="5400288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No HTA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362075" y="4541401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66700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447800" y="5334951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Limited </a:t>
              </a:r>
              <a:r>
                <a:rPr lang="en-US" sz="1600" b="1" dirty="0">
                  <a:solidFill>
                    <a:srgbClr val="FF0000"/>
                  </a:solidFill>
                </a:rPr>
                <a:t>H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394335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724150" y="5458061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2959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4031022" y="5164812"/>
              <a:ext cx="1219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Based on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PBAC Evaluation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5151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6496050" y="4749314"/>
              <a:ext cx="121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Influenced by PBAC restrictions and guidelines on use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7743825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841439" y="5512296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26" name="Elbow Connector 25"/>
          <p:cNvCxnSpPr/>
          <p:nvPr/>
        </p:nvCxnSpPr>
        <p:spPr>
          <a:xfrm rot="10800000" flipV="1">
            <a:off x="4434003" y="2007634"/>
            <a:ext cx="642822" cy="62428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rot="16200000" flipV="1">
            <a:off x="5693173" y="1759346"/>
            <a:ext cx="1200152" cy="57706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8778952" y="2565246"/>
            <a:ext cx="1622844" cy="1859946"/>
            <a:chOff x="7021086" y="1352553"/>
            <a:chExt cx="1622844" cy="1859946"/>
          </a:xfrm>
        </p:grpSpPr>
        <p:sp>
          <p:nvSpPr>
            <p:cNvPr id="54" name="Rounded Rectangle 53"/>
            <p:cNvSpPr/>
            <p:nvPr/>
          </p:nvSpPr>
          <p:spPr>
            <a:xfrm>
              <a:off x="7021086" y="1352553"/>
              <a:ext cx="1622844" cy="185994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Rounded Rectangle 4"/>
            <p:cNvSpPr/>
            <p:nvPr/>
          </p:nvSpPr>
          <p:spPr>
            <a:xfrm>
              <a:off x="7100307" y="1431774"/>
              <a:ext cx="1464402" cy="17015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Physician Usage</a:t>
              </a:r>
              <a:endParaRPr lang="en-US" sz="1800" kern="1200" dirty="0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7053256" y="5152370"/>
            <a:ext cx="1621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PBAC recommends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35309" y="789007"/>
            <a:ext cx="51014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TGA: Therapeutic Goods Admin</a:t>
            </a:r>
          </a:p>
          <a:p>
            <a:r>
              <a:rPr lang="en-US" sz="1400" i="1" dirty="0" smtClean="0"/>
              <a:t>ADEC: Australian Drug Evaluation Committee</a:t>
            </a:r>
          </a:p>
          <a:p>
            <a:r>
              <a:rPr lang="en-US" sz="1400" i="1" dirty="0" smtClean="0"/>
              <a:t>PBPA: Pharmaceutical Benefits Pricing Authority</a:t>
            </a:r>
            <a:endParaRPr lang="en-US" sz="1400" i="1" dirty="0"/>
          </a:p>
        </p:txBody>
      </p:sp>
      <p:sp>
        <p:nvSpPr>
          <p:cNvPr id="27" name="Oval 26"/>
          <p:cNvSpPr/>
          <p:nvPr/>
        </p:nvSpPr>
        <p:spPr>
          <a:xfrm>
            <a:off x="3623214" y="1703121"/>
            <a:ext cx="1752600" cy="363183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10409238" y="1685173"/>
            <a:ext cx="1752600" cy="3635759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33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709441" y="19050"/>
            <a:ext cx="11452397" cy="112395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Decision Frameworks in different Countries: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3600" i="1" dirty="0" smtClean="0">
                <a:solidFill>
                  <a:srgbClr val="FF0000"/>
                </a:solidFill>
              </a:rPr>
              <a:t>Germany</a:t>
            </a:r>
            <a:endParaRPr lang="en-US" sz="3600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90937462"/>
              </p:ext>
            </p:extLst>
          </p:nvPr>
        </p:nvGraphicFramePr>
        <p:xfrm>
          <a:off x="101349" y="1371600"/>
          <a:ext cx="11857792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942974" y="4565807"/>
            <a:ext cx="10946065" cy="1419256"/>
            <a:chOff x="708985" y="4576553"/>
            <a:chExt cx="8229908" cy="1419256"/>
          </a:xfrm>
        </p:grpSpPr>
        <p:sp>
          <p:nvSpPr>
            <p:cNvPr id="6" name="TextBox 5"/>
            <p:cNvSpPr txBox="1"/>
            <p:nvPr/>
          </p:nvSpPr>
          <p:spPr>
            <a:xfrm>
              <a:off x="708985" y="5395644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No HTA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853248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189645" y="5306259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Limited </a:t>
              </a:r>
              <a:r>
                <a:rPr lang="en-US" sz="1600" b="1" dirty="0">
                  <a:solidFill>
                    <a:srgbClr val="FF0000"/>
                  </a:solidFill>
                </a:rPr>
                <a:t>H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686584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801167" y="5071883"/>
              <a:ext cx="609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5501844" y="457655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480358" y="5043219"/>
              <a:ext cx="10509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Based on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IQWIG Evaluation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7302861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7333342" y="5311289"/>
              <a:ext cx="8480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No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8181379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8329293" y="5159871"/>
              <a:ext cx="609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8629650" y="5109894"/>
            <a:ext cx="108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Based on </a:t>
            </a:r>
            <a:r>
              <a:rPr lang="en-US" sz="1600" b="1" dirty="0" smtClean="0">
                <a:solidFill>
                  <a:srgbClr val="FF0000"/>
                </a:solidFill>
              </a:rPr>
              <a:t>G-BA Decision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8595519" y="4591943"/>
            <a:ext cx="0" cy="1403866"/>
          </a:xfrm>
          <a:prstGeom prst="line">
            <a:avLst/>
          </a:prstGeom>
          <a:ln w="25400" cmpd="dbl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-48304" y="782462"/>
            <a:ext cx="5101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EMA: European Medicines Agency</a:t>
            </a:r>
          </a:p>
          <a:p>
            <a:r>
              <a:rPr lang="en-US" sz="1400" i="1" dirty="0" err="1" smtClean="0"/>
              <a:t>BfArM</a:t>
            </a:r>
            <a:r>
              <a:rPr lang="en-US" sz="1400" i="1" dirty="0" smtClean="0"/>
              <a:t>: Federal Institute for Drugs and Medical Devices</a:t>
            </a:r>
          </a:p>
          <a:p>
            <a:r>
              <a:rPr lang="en-US" sz="1400" i="1" dirty="0" smtClean="0"/>
              <a:t>G-BA: Joint Federal Committee</a:t>
            </a:r>
          </a:p>
          <a:p>
            <a:r>
              <a:rPr lang="en-US" sz="1400" i="1" dirty="0" err="1" smtClean="0"/>
              <a:t>IQWiG</a:t>
            </a:r>
            <a:r>
              <a:rPr lang="en-US" sz="1400" i="1" dirty="0" smtClean="0"/>
              <a:t>: Institute for Efficiency and Quality in Healthcare</a:t>
            </a:r>
            <a:endParaRPr lang="en-US" sz="1400" i="1" dirty="0"/>
          </a:p>
        </p:txBody>
      </p:sp>
      <p:sp>
        <p:nvSpPr>
          <p:cNvPr id="26" name="Oval 25"/>
          <p:cNvSpPr/>
          <p:nvPr/>
        </p:nvSpPr>
        <p:spPr>
          <a:xfrm>
            <a:off x="6004719" y="1295400"/>
            <a:ext cx="1284348" cy="363183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10729119" y="1259516"/>
            <a:ext cx="1295399" cy="3635759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99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709441" y="19050"/>
            <a:ext cx="11452397" cy="112395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Decision Frameworks in different Countries: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3600" i="1" dirty="0" smtClean="0">
                <a:solidFill>
                  <a:srgbClr val="FF0000"/>
                </a:solidFill>
              </a:rPr>
              <a:t>Italy</a:t>
            </a:r>
            <a:endParaRPr lang="en-US" sz="3600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99757667"/>
              </p:ext>
            </p:extLst>
          </p:nvPr>
        </p:nvGraphicFramePr>
        <p:xfrm>
          <a:off x="101349" y="1371600"/>
          <a:ext cx="11857792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8574" y="4550151"/>
            <a:ext cx="12022391" cy="1522602"/>
            <a:chOff x="21484" y="4550151"/>
            <a:chExt cx="9039155" cy="1522602"/>
          </a:xfrm>
        </p:grpSpPr>
        <p:sp>
          <p:nvSpPr>
            <p:cNvPr id="6" name="TextBox 5"/>
            <p:cNvSpPr txBox="1"/>
            <p:nvPr/>
          </p:nvSpPr>
          <p:spPr>
            <a:xfrm>
              <a:off x="21484" y="5400288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No HTA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191788" y="457655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37623" y="460890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444853" y="5325309"/>
              <a:ext cx="10212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Partial </a:t>
              </a:r>
              <a:r>
                <a:rPr lang="en-US" sz="1600" b="1" dirty="0">
                  <a:solidFill>
                    <a:srgbClr val="FF0000"/>
                  </a:solidFill>
                </a:rPr>
                <a:t>H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483457" y="4581197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276900" y="5381119"/>
              <a:ext cx="10147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604222" y="4668887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632868" y="4680584"/>
              <a:ext cx="99604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Inclusion of products based </a:t>
              </a:r>
              <a:r>
                <a:rPr lang="en-US" sz="1600" b="1" dirty="0">
                  <a:solidFill>
                    <a:srgbClr val="FF0000"/>
                  </a:solidFill>
                </a:rPr>
                <a:t>on HTA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Evaluation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6806378" y="4550151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733012" y="4719399"/>
              <a:ext cx="121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Influenced by HTA restrictions and guidelines on use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7952212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8106781" y="5321796"/>
              <a:ext cx="9538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732083" y="5134897"/>
            <a:ext cx="1358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Indirect HTA Influence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7681119" y="4640370"/>
            <a:ext cx="0" cy="1403866"/>
          </a:xfrm>
          <a:prstGeom prst="line">
            <a:avLst/>
          </a:prstGeom>
          <a:ln w="25400" cmpd="dbl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727944" y="4493656"/>
            <a:ext cx="1324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Either depend on regional decision or conduct own HTA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574" y="944436"/>
            <a:ext cx="5101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EMA: European Medicines Agency</a:t>
            </a:r>
          </a:p>
          <a:p>
            <a:r>
              <a:rPr lang="en-US" sz="1400" i="1" dirty="0" smtClean="0"/>
              <a:t>AIFA: Italian Medicines Agency</a:t>
            </a:r>
            <a:endParaRPr lang="en-US" sz="1400" i="1" dirty="0"/>
          </a:p>
        </p:txBody>
      </p:sp>
      <p:sp>
        <p:nvSpPr>
          <p:cNvPr id="27" name="Oval 26"/>
          <p:cNvSpPr/>
          <p:nvPr/>
        </p:nvSpPr>
        <p:spPr>
          <a:xfrm>
            <a:off x="1448199" y="1590673"/>
            <a:ext cx="1752600" cy="363183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10413822" y="1489306"/>
            <a:ext cx="1752600" cy="3635759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3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9" y="38100"/>
            <a:ext cx="11245056" cy="1143000"/>
          </a:xfrm>
        </p:spPr>
        <p:txBody>
          <a:bodyPr/>
          <a:lstStyle/>
          <a:p>
            <a:r>
              <a:rPr lang="en-US" dirty="0" smtClean="0"/>
              <a:t>Decision Frameworks in different Countries:</a:t>
            </a:r>
            <a:br>
              <a:rPr lang="en-US" dirty="0" smtClean="0"/>
            </a:br>
            <a:r>
              <a:rPr lang="en-US" sz="3600" i="1" dirty="0" smtClean="0">
                <a:solidFill>
                  <a:srgbClr val="FF0000"/>
                </a:solidFill>
              </a:rPr>
              <a:t>Netherlands</a:t>
            </a:r>
            <a:endParaRPr lang="en-US" sz="3600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80980249"/>
              </p:ext>
            </p:extLst>
          </p:nvPr>
        </p:nvGraphicFramePr>
        <p:xfrm>
          <a:off x="137318" y="1295400"/>
          <a:ext cx="12024519" cy="4649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8574" y="1476785"/>
            <a:ext cx="12022391" cy="4595968"/>
            <a:chOff x="21484" y="1476785"/>
            <a:chExt cx="9039155" cy="4595968"/>
          </a:xfrm>
        </p:grpSpPr>
        <p:sp>
          <p:nvSpPr>
            <p:cNvPr id="8" name="TextBox 7"/>
            <p:cNvSpPr txBox="1"/>
            <p:nvPr/>
          </p:nvSpPr>
          <p:spPr>
            <a:xfrm>
              <a:off x="21484" y="5400288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No HTA Influence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362075" y="4541401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66700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414977" y="4706837"/>
              <a:ext cx="121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Preliminary HTA step to determine if a substitute to new HT exists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3943350" y="4591943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686300" y="1476785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2959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706151" y="5155287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Based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on CFH Evaluation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515100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6496050" y="4749314"/>
              <a:ext cx="121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Influenced by CFH restrictions and guidelines on use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7743825" y="4618999"/>
              <a:ext cx="0" cy="1403866"/>
            </a:xfrm>
            <a:prstGeom prst="line">
              <a:avLst/>
            </a:prstGeom>
            <a:ln w="2540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841439" y="5512296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Key HTA Step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26" name="Elbow Connector 25"/>
          <p:cNvCxnSpPr/>
          <p:nvPr/>
        </p:nvCxnSpPr>
        <p:spPr>
          <a:xfrm rot="5400000">
            <a:off x="3825478" y="1734588"/>
            <a:ext cx="1000125" cy="756444"/>
          </a:xfrm>
          <a:prstGeom prst="bentConnector3">
            <a:avLst>
              <a:gd name="adj1" fmla="val -477"/>
            </a:avLst>
          </a:prstGeom>
          <a:ln w="19050">
            <a:solidFill>
              <a:schemeClr val="tx1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rot="16200000" flipV="1">
            <a:off x="5695953" y="1762126"/>
            <a:ext cx="1009651" cy="761999"/>
          </a:xfrm>
          <a:prstGeom prst="bentConnector3">
            <a:avLst>
              <a:gd name="adj1" fmla="val 98113"/>
            </a:avLst>
          </a:prstGeom>
          <a:ln w="19050">
            <a:solidFill>
              <a:schemeClr val="tx1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8778952" y="2565246"/>
            <a:ext cx="1622844" cy="1859946"/>
            <a:chOff x="7021086" y="1352553"/>
            <a:chExt cx="1622844" cy="1859946"/>
          </a:xfrm>
        </p:grpSpPr>
        <p:sp>
          <p:nvSpPr>
            <p:cNvPr id="54" name="Rounded Rectangle 53"/>
            <p:cNvSpPr/>
            <p:nvPr/>
          </p:nvSpPr>
          <p:spPr>
            <a:xfrm>
              <a:off x="7021086" y="1352553"/>
              <a:ext cx="1622844" cy="185994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Rounded Rectangle 4"/>
            <p:cNvSpPr/>
            <p:nvPr/>
          </p:nvSpPr>
          <p:spPr>
            <a:xfrm>
              <a:off x="7100307" y="1431774"/>
              <a:ext cx="1464402" cy="17015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Physician Usage</a:t>
              </a:r>
              <a:endParaRPr lang="en-US" sz="1800" kern="1200" dirty="0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5389989" y="5155287"/>
            <a:ext cx="1621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CVZ recommends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43731" y="5296898"/>
            <a:ext cx="1621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Influenced by HTA Process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364" y="778089"/>
            <a:ext cx="3971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EMA: European Medicines Agency</a:t>
            </a:r>
          </a:p>
          <a:p>
            <a:r>
              <a:rPr lang="en-US" sz="1400" i="1" dirty="0" smtClean="0"/>
              <a:t>MEB: Medicines Evaluation Board</a:t>
            </a:r>
          </a:p>
          <a:p>
            <a:r>
              <a:rPr lang="en-US" sz="1400" i="1" dirty="0" smtClean="0"/>
              <a:t>CFH: Committee for Medicinal Products</a:t>
            </a:r>
          </a:p>
          <a:p>
            <a:r>
              <a:rPr lang="en-US" sz="1400" i="1" dirty="0" smtClean="0"/>
              <a:t>CVZ: Healthcare Insurance Board</a:t>
            </a:r>
            <a:endParaRPr lang="en-US" sz="1400" i="1" dirty="0"/>
          </a:p>
        </p:txBody>
      </p:sp>
      <p:sp>
        <p:nvSpPr>
          <p:cNvPr id="28" name="Oval 27"/>
          <p:cNvSpPr/>
          <p:nvPr/>
        </p:nvSpPr>
        <p:spPr>
          <a:xfrm>
            <a:off x="4448178" y="1143000"/>
            <a:ext cx="1752600" cy="1334333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10424167" y="1865208"/>
            <a:ext cx="1752600" cy="3635759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14" tIns="45057" rIns="90114" bIns="45057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9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319" y="0"/>
            <a:ext cx="11262519" cy="969963"/>
          </a:xfrm>
        </p:spPr>
        <p:txBody>
          <a:bodyPr/>
          <a:lstStyle/>
          <a:p>
            <a:r>
              <a:rPr lang="en-US" altLang="en-US" dirty="0"/>
              <a:t>Waste of scarce </a:t>
            </a:r>
            <a:r>
              <a:rPr lang="en-US" altLang="en-US" dirty="0" smtClean="0"/>
              <a:t>resources: </a:t>
            </a:r>
            <a:r>
              <a:rPr lang="en-US" altLang="en-US" i="1" dirty="0" smtClean="0">
                <a:solidFill>
                  <a:srgbClr val="FF0000"/>
                </a:solidFill>
              </a:rPr>
              <a:t>ROI on ME</a:t>
            </a:r>
            <a:endParaRPr lang="en-US" altLang="en-US" i="1" dirty="0">
              <a:solidFill>
                <a:srgbClr val="FF0000"/>
              </a:solidFill>
            </a:endParaRPr>
          </a:p>
        </p:txBody>
      </p:sp>
      <p:graphicFrame>
        <p:nvGraphicFramePr>
          <p:cNvPr id="323589" name="Object 5"/>
          <p:cNvGraphicFramePr>
            <a:graphicFrameLocks noChangeAspect="1"/>
          </p:cNvGraphicFramePr>
          <p:nvPr>
            <p:ph type="chart" idx="1"/>
          </p:nvPr>
        </p:nvGraphicFramePr>
        <p:xfrm>
          <a:off x="0" y="457200"/>
          <a:ext cx="12220958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hart" r:id="rId4" imgW="8610574" imgH="4648256" progId="MSGraph.Chart.8">
                  <p:embed followColorScheme="full"/>
                </p:oleObj>
              </mc:Choice>
              <mc:Fallback>
                <p:oleObj name="Chart" r:id="rId4" imgW="8610574" imgH="4648256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2220958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3599" name="Group 15"/>
          <p:cNvGrpSpPr>
            <a:grpSpLocks/>
          </p:cNvGrpSpPr>
          <p:nvPr/>
        </p:nvGrpSpPr>
        <p:grpSpPr bwMode="auto">
          <a:xfrm>
            <a:off x="1824276" y="5334000"/>
            <a:ext cx="2907440" cy="609600"/>
            <a:chOff x="879" y="3312"/>
            <a:chExt cx="1377" cy="384"/>
          </a:xfrm>
        </p:grpSpPr>
        <p:sp>
          <p:nvSpPr>
            <p:cNvPr id="323587" name="Line 3"/>
            <p:cNvSpPr>
              <a:spLocks noChangeShapeType="1"/>
            </p:cNvSpPr>
            <p:nvPr/>
          </p:nvSpPr>
          <p:spPr bwMode="auto">
            <a:xfrm>
              <a:off x="2256" y="3312"/>
              <a:ext cx="0" cy="336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593" name="Text Box 9"/>
            <p:cNvSpPr txBox="1">
              <a:spLocks noChangeArrowheads="1"/>
            </p:cNvSpPr>
            <p:nvPr/>
          </p:nvSpPr>
          <p:spPr bwMode="auto">
            <a:xfrm>
              <a:off x="879" y="3465"/>
              <a:ext cx="1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800" b="1">
                  <a:latin typeface="Arial" charset="0"/>
                  <a:cs typeface="Arial" charset="0"/>
                </a:rPr>
                <a:t>Prior to use</a:t>
              </a:r>
            </a:p>
          </p:txBody>
        </p:sp>
        <p:sp>
          <p:nvSpPr>
            <p:cNvPr id="323594" name="Line 10"/>
            <p:cNvSpPr>
              <a:spLocks noChangeShapeType="1"/>
            </p:cNvSpPr>
            <p:nvPr/>
          </p:nvSpPr>
          <p:spPr bwMode="auto">
            <a:xfrm flipH="1">
              <a:off x="1488" y="3408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3600" name="Group 16"/>
          <p:cNvGrpSpPr>
            <a:grpSpLocks/>
          </p:cNvGrpSpPr>
          <p:nvPr/>
        </p:nvGrpSpPr>
        <p:grpSpPr bwMode="auto">
          <a:xfrm>
            <a:off x="4763387" y="5562600"/>
            <a:ext cx="2966560" cy="381000"/>
            <a:chOff x="2256" y="3456"/>
            <a:chExt cx="1405" cy="240"/>
          </a:xfrm>
        </p:grpSpPr>
        <p:sp>
          <p:nvSpPr>
            <p:cNvPr id="323592" name="Text Box 8"/>
            <p:cNvSpPr txBox="1">
              <a:spLocks noChangeArrowheads="1"/>
            </p:cNvSpPr>
            <p:nvPr/>
          </p:nvSpPr>
          <p:spPr bwMode="auto">
            <a:xfrm>
              <a:off x="2441" y="3465"/>
              <a:ext cx="1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800" b="1">
                  <a:latin typeface="Arial" charset="0"/>
                  <a:cs typeface="Arial" charset="0"/>
                </a:rPr>
                <a:t>After use</a:t>
              </a:r>
            </a:p>
          </p:txBody>
        </p:sp>
        <p:sp>
          <p:nvSpPr>
            <p:cNvPr id="323595" name="Line 11"/>
            <p:cNvSpPr>
              <a:spLocks noChangeShapeType="1"/>
            </p:cNvSpPr>
            <p:nvPr/>
          </p:nvSpPr>
          <p:spPr bwMode="auto">
            <a:xfrm>
              <a:off x="2256" y="3456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3596" name="Text Box 12"/>
          <p:cNvSpPr txBox="1">
            <a:spLocks noChangeArrowheads="1"/>
          </p:cNvSpPr>
          <p:nvPr/>
        </p:nvSpPr>
        <p:spPr bwMode="auto">
          <a:xfrm>
            <a:off x="4400221" y="5683250"/>
            <a:ext cx="7803846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C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1600" b="1" dirty="0">
                <a:solidFill>
                  <a:schemeClr val="tx2"/>
                </a:solidFill>
                <a:latin typeface="Arial" charset="0"/>
                <a:cs typeface="Arial" charset="0"/>
              </a:rPr>
              <a:t>Source: Swiss Center for International Health, Basel, 2005</a:t>
            </a:r>
          </a:p>
        </p:txBody>
      </p:sp>
    </p:spTree>
    <p:extLst>
      <p:ext uri="{BB962C8B-B14F-4D97-AF65-F5344CB8AC3E}">
        <p14:creationId xmlns:p14="http://schemas.microsoft.com/office/powerpoint/2010/main" val="18329704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>
                                            <p:oleChartEl type="series" lvl="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3589">
                                            <p:oleChartEl type="series" lvl="1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>
                                            <p:oleChartEl type="series" lvl="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3589">
                                            <p:oleChartEl type="series" lvl="2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>
                                            <p:oleChartEl type="series" lvl="3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3589">
                                            <p:oleChartEl type="series" lvl="3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2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>
                                            <p:oleChartEl type="series" lvl="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3589">
                                            <p:oleChartEl type="series" lvl="4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>
                                            <p:oleChartEl type="series" lvl="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3589">
                                            <p:oleChartEl type="series" lvl="5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>
                                            <p:oleChartEl type="series" lvl="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3589">
                                            <p:oleChartEl type="series" lvl="6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23589" grpId="0" bld="series" 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ChangeArrowheads="1"/>
          </p:cNvSpPr>
          <p:nvPr/>
        </p:nvSpPr>
        <p:spPr bwMode="auto">
          <a:xfrm>
            <a:off x="6233319" y="0"/>
            <a:ext cx="5928519" cy="5715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b="1" dirty="0"/>
              <a:t>Well over </a:t>
            </a:r>
            <a:br>
              <a:rPr lang="en-US" altLang="en-US" sz="3600" b="1" dirty="0"/>
            </a:br>
            <a:r>
              <a:rPr lang="en-US" altLang="en-US" sz="3600" b="1" dirty="0"/>
              <a:t>50% of expenditure on Medicines, Vaccines &amp; other Health Technologies is wasted due to one reason or the other.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" y="0"/>
            <a:ext cx="6233318" cy="5715000"/>
          </a:xfrm>
          <a:solidFill>
            <a:schemeClr val="tx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3600" dirty="0">
                <a:solidFill>
                  <a:schemeClr val="bg1"/>
                </a:solidFill>
              </a:rPr>
              <a:t>Medicines, Vaccines &amp; other Health Technologies consume approximately </a:t>
            </a:r>
            <a:r>
              <a:rPr lang="en-US" altLang="en-US" sz="3600" dirty="0" smtClean="0">
                <a:solidFill>
                  <a:schemeClr val="bg1"/>
                </a:solidFill>
              </a:rPr>
              <a:t>20-60%* </a:t>
            </a:r>
            <a:r>
              <a:rPr lang="en-US" altLang="en-US" sz="3600" dirty="0">
                <a:solidFill>
                  <a:schemeClr val="bg1"/>
                </a:solidFill>
              </a:rPr>
              <a:t>of </a:t>
            </a:r>
            <a:r>
              <a:rPr lang="en-US" altLang="en-US" sz="3600" dirty="0" smtClean="0">
                <a:solidFill>
                  <a:schemeClr val="bg1"/>
                </a:solidFill>
              </a:rPr>
              <a:t>health budget in LMICs.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89919" y="5725210"/>
            <a:ext cx="102703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i="1" dirty="0" smtClean="0"/>
              <a:t>* Source: Regulatory System Strengthening, WHA Documents, EB134/29, January 2014.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47514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 animBg="1"/>
      <p:bldP spid="165891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2138" y="0"/>
            <a:ext cx="10641608" cy="1143000"/>
          </a:xfrm>
        </p:spPr>
        <p:txBody>
          <a:bodyPr/>
          <a:lstStyle/>
          <a:p>
            <a:r>
              <a:rPr lang="en-US" altLang="en-US" sz="4000" dirty="0" smtClean="0"/>
              <a:t>Current Operating Context:</a:t>
            </a:r>
            <a:br>
              <a:rPr lang="en-US" altLang="en-US" sz="4000" dirty="0" smtClean="0"/>
            </a:br>
            <a:r>
              <a:rPr lang="en-US" altLang="en-US" sz="3200" i="1" dirty="0" smtClean="0">
                <a:solidFill>
                  <a:srgbClr val="FF0000"/>
                </a:solidFill>
              </a:rPr>
              <a:t>The </a:t>
            </a:r>
            <a:r>
              <a:rPr lang="en-US" altLang="en-US" sz="3200" i="1" dirty="0">
                <a:solidFill>
                  <a:srgbClr val="FF0000"/>
                </a:solidFill>
              </a:rPr>
              <a:t>need </a:t>
            </a:r>
            <a:r>
              <a:rPr lang="en-US" altLang="en-US" sz="3200" i="1" dirty="0" smtClean="0">
                <a:solidFill>
                  <a:srgbClr val="FF0000"/>
                </a:solidFill>
              </a:rPr>
              <a:t>to Manage HT</a:t>
            </a:r>
            <a:endParaRPr lang="en-US" altLang="en-US" sz="3200" i="1" dirty="0">
              <a:solidFill>
                <a:srgbClr val="FF0000"/>
              </a:solidFill>
            </a:endParaRP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138" y="1219200"/>
            <a:ext cx="11249700" cy="487680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4000" dirty="0" smtClean="0"/>
              <a:t>In a </a:t>
            </a:r>
            <a:r>
              <a:rPr lang="en-US" altLang="en-US" sz="4000" dirty="0" smtClean="0">
                <a:solidFill>
                  <a:srgbClr val="0070C0"/>
                </a:solidFill>
              </a:rPr>
              <a:t>supply-driven market</a:t>
            </a:r>
            <a:r>
              <a:rPr lang="en-US" altLang="en-US" sz="4000" dirty="0" smtClean="0"/>
              <a:t>, suppliers can be expected to target the region</a:t>
            </a:r>
          </a:p>
          <a:p>
            <a:pPr>
              <a:lnSpc>
                <a:spcPct val="80000"/>
              </a:lnSpc>
            </a:pPr>
            <a:r>
              <a:rPr lang="en-GB" altLang="en-US" sz="4000" dirty="0" smtClean="0"/>
              <a:t>It will be difficult to contain the burgeoning costs without proper </a:t>
            </a:r>
            <a:r>
              <a:rPr lang="en-GB" altLang="en-US" sz="4000" dirty="0" smtClean="0">
                <a:solidFill>
                  <a:srgbClr val="0070C0"/>
                </a:solidFill>
              </a:rPr>
              <a:t>management of demand</a:t>
            </a:r>
            <a:r>
              <a:rPr lang="en-GB" altLang="en-US" sz="4000" dirty="0" smtClean="0"/>
              <a:t>, through: </a:t>
            </a:r>
          </a:p>
          <a:p>
            <a:pPr lvl="1">
              <a:lnSpc>
                <a:spcPct val="80000"/>
              </a:lnSpc>
            </a:pPr>
            <a:r>
              <a:rPr lang="en-GB" altLang="en-US" sz="3600" dirty="0" smtClean="0"/>
              <a:t>Strengthening NRAs</a:t>
            </a:r>
          </a:p>
          <a:p>
            <a:pPr lvl="1">
              <a:lnSpc>
                <a:spcPct val="80000"/>
              </a:lnSpc>
            </a:pPr>
            <a:r>
              <a:rPr lang="en-US" altLang="en-US" sz="3600" i="1" dirty="0" smtClean="0">
                <a:solidFill>
                  <a:srgbClr val="0070C0"/>
                </a:solidFill>
              </a:rPr>
              <a:t>Establishment of HTA to support decision making</a:t>
            </a:r>
          </a:p>
          <a:p>
            <a:pPr lvl="1">
              <a:lnSpc>
                <a:spcPct val="80000"/>
              </a:lnSpc>
            </a:pPr>
            <a:r>
              <a:rPr lang="en-US" altLang="en-US" sz="3600" dirty="0" smtClean="0"/>
              <a:t>Proper HT Management plans (from needs assessment to waste disposal)</a:t>
            </a:r>
            <a:endParaRPr lang="en-GB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26485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138" y="0"/>
            <a:ext cx="10641608" cy="914400"/>
          </a:xfrm>
        </p:spPr>
        <p:txBody>
          <a:bodyPr/>
          <a:lstStyle/>
          <a:p>
            <a:r>
              <a:rPr lang="en-US" sz="4000" dirty="0" smtClean="0"/>
              <a:t>Why HTA is important to efficient HS?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319" y="762000"/>
            <a:ext cx="11262519" cy="53340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 smtClean="0"/>
              <a:t>How many times countries had to </a:t>
            </a:r>
            <a:r>
              <a:rPr lang="en-US" altLang="en-US" dirty="0" smtClean="0">
                <a:solidFill>
                  <a:srgbClr val="0070C0"/>
                </a:solidFill>
              </a:rPr>
              <a:t>decide whether or not </a:t>
            </a:r>
            <a:r>
              <a:rPr lang="en-US" altLang="en-US" dirty="0" smtClean="0"/>
              <a:t>to:</a:t>
            </a:r>
          </a:p>
          <a:p>
            <a:pPr lvl="1"/>
            <a:r>
              <a:rPr lang="en-US" altLang="en-US" dirty="0" smtClean="0"/>
              <a:t>Buy a </a:t>
            </a:r>
            <a:r>
              <a:rPr lang="en-US" altLang="en-US" dirty="0" smtClean="0">
                <a:solidFill>
                  <a:srgbClr val="0070C0"/>
                </a:solidFill>
              </a:rPr>
              <a:t>new medicine/device</a:t>
            </a:r>
            <a:r>
              <a:rPr lang="en-US" altLang="en-US" dirty="0" smtClean="0"/>
              <a:t>? </a:t>
            </a:r>
            <a:endParaRPr lang="en-US" altLang="en-US" dirty="0"/>
          </a:p>
          <a:p>
            <a:pPr lvl="1"/>
            <a:r>
              <a:rPr lang="en-US" altLang="en-US" dirty="0" smtClean="0"/>
              <a:t>Include a </a:t>
            </a:r>
            <a:r>
              <a:rPr lang="en-US" altLang="en-US" dirty="0" smtClean="0">
                <a:solidFill>
                  <a:srgbClr val="0070C0"/>
                </a:solidFill>
              </a:rPr>
              <a:t>clinical service </a:t>
            </a:r>
            <a:r>
              <a:rPr lang="en-US" altLang="en-US" dirty="0" smtClean="0"/>
              <a:t>into your benefit package …(UHC)? </a:t>
            </a:r>
          </a:p>
          <a:p>
            <a:pPr lvl="1"/>
            <a:r>
              <a:rPr lang="en-US" altLang="en-US" dirty="0" smtClean="0"/>
              <a:t>Roll-out or introduce a </a:t>
            </a:r>
            <a:r>
              <a:rPr lang="en-US" altLang="en-US" dirty="0" smtClean="0">
                <a:solidFill>
                  <a:srgbClr val="0070C0"/>
                </a:solidFill>
              </a:rPr>
              <a:t>public health programme</a:t>
            </a:r>
            <a:r>
              <a:rPr lang="en-US" altLang="en-US" dirty="0" smtClean="0"/>
              <a:t>? </a:t>
            </a:r>
            <a:endParaRPr lang="en-US" altLang="en-US" dirty="0"/>
          </a:p>
          <a:p>
            <a:pPr lvl="1"/>
            <a:r>
              <a:rPr lang="en-US" altLang="en-US" dirty="0" smtClean="0"/>
              <a:t>Set priorities on </a:t>
            </a:r>
            <a:r>
              <a:rPr lang="en-US" altLang="en-US" dirty="0" smtClean="0">
                <a:solidFill>
                  <a:srgbClr val="0070C0"/>
                </a:solidFill>
              </a:rPr>
              <a:t>healthcare expenditure </a:t>
            </a:r>
            <a:r>
              <a:rPr lang="en-US" altLang="en-US" dirty="0" smtClean="0"/>
              <a:t>or service delivery? </a:t>
            </a:r>
            <a:endParaRPr lang="en-US" altLang="en-US" dirty="0"/>
          </a:p>
          <a:p>
            <a:pPr lvl="1"/>
            <a:r>
              <a:rPr lang="en-US" altLang="en-US" dirty="0" smtClean="0"/>
              <a:t>Select the </a:t>
            </a:r>
            <a:r>
              <a:rPr lang="en-US" altLang="en-US" dirty="0" smtClean="0">
                <a:solidFill>
                  <a:srgbClr val="0070C0"/>
                </a:solidFill>
              </a:rPr>
              <a:t>health </a:t>
            </a:r>
            <a:r>
              <a:rPr lang="en-US" altLang="en-US" dirty="0">
                <a:solidFill>
                  <a:srgbClr val="0070C0"/>
                </a:solidFill>
              </a:rPr>
              <a:t>interventions </a:t>
            </a:r>
            <a:r>
              <a:rPr lang="en-US" altLang="en-US" dirty="0"/>
              <a:t>that produce the greatest health gain and offer value for </a:t>
            </a:r>
            <a:r>
              <a:rPr lang="en-US" altLang="en-US" dirty="0" smtClean="0"/>
              <a:t>money from several ones?</a:t>
            </a:r>
          </a:p>
          <a:p>
            <a:pPr lvl="1"/>
            <a:r>
              <a:rPr lang="en-US" altLang="en-US" dirty="0" smtClean="0"/>
              <a:t>Set </a:t>
            </a:r>
            <a:r>
              <a:rPr lang="en-US" altLang="en-US" dirty="0">
                <a:solidFill>
                  <a:srgbClr val="0070C0"/>
                </a:solidFill>
              </a:rPr>
              <a:t>prices for </a:t>
            </a:r>
            <a:r>
              <a:rPr lang="en-US" altLang="en-US" dirty="0" smtClean="0">
                <a:solidFill>
                  <a:srgbClr val="0070C0"/>
                </a:solidFill>
              </a:rPr>
              <a:t>medicines, devices </a:t>
            </a:r>
            <a:r>
              <a:rPr lang="en-US" altLang="en-US" dirty="0"/>
              <a:t>and other </a:t>
            </a:r>
            <a:r>
              <a:rPr lang="en-US" altLang="en-US" dirty="0" smtClean="0"/>
              <a:t>technologies?</a:t>
            </a:r>
          </a:p>
          <a:p>
            <a:pPr lvl="1"/>
            <a:r>
              <a:rPr lang="en-US" altLang="en-US" dirty="0" smtClean="0"/>
              <a:t>Decide on </a:t>
            </a:r>
            <a:r>
              <a:rPr lang="en-US" altLang="en-US" dirty="0" smtClean="0">
                <a:solidFill>
                  <a:srgbClr val="0070C0"/>
                </a:solidFill>
              </a:rPr>
              <a:t>procurement of expensive high-tech devices</a:t>
            </a:r>
            <a:r>
              <a:rPr lang="en-US" altLang="en-US" dirty="0" smtClean="0"/>
              <a:t>?</a:t>
            </a:r>
          </a:p>
          <a:p>
            <a:r>
              <a:rPr lang="en-US" altLang="en-US" dirty="0" smtClean="0"/>
              <a:t>Without having a tool to help them make rational decisions on their investments on HT, it will be difficult to achieve SDGs.</a:t>
            </a:r>
          </a:p>
          <a:p>
            <a:r>
              <a:rPr lang="en-US" altLang="en-US" dirty="0" smtClean="0"/>
              <a:t>This tool is simply called HTA.</a:t>
            </a:r>
          </a:p>
        </p:txBody>
      </p:sp>
    </p:spTree>
    <p:extLst>
      <p:ext uri="{BB962C8B-B14F-4D97-AF65-F5344CB8AC3E}">
        <p14:creationId xmlns:p14="http://schemas.microsoft.com/office/powerpoint/2010/main" val="1642656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173" y="33867"/>
            <a:ext cx="10641608" cy="1143000"/>
          </a:xfrm>
        </p:spPr>
        <p:txBody>
          <a:bodyPr/>
          <a:lstStyle/>
          <a:p>
            <a:r>
              <a:rPr lang="en-US" sz="4000" dirty="0" smtClean="0"/>
              <a:t>Typical Consumer Buying Process</a:t>
            </a:r>
            <a:endParaRPr lang="en-US" sz="40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181767" y="1373094"/>
            <a:ext cx="12013462" cy="4647793"/>
            <a:chOff x="-1627088" y="1404320"/>
            <a:chExt cx="10562939" cy="4752622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2468157435"/>
                </p:ext>
              </p:extLst>
            </p:nvPr>
          </p:nvGraphicFramePr>
          <p:xfrm>
            <a:off x="0" y="1404320"/>
            <a:ext cx="7128933" cy="475262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4" name="Straight Connector 3"/>
            <p:cNvCxnSpPr/>
            <p:nvPr/>
          </p:nvCxnSpPr>
          <p:spPr bwMode="auto">
            <a:xfrm>
              <a:off x="-1627088" y="2576945"/>
              <a:ext cx="9690433" cy="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Arrow Connector 6"/>
            <p:cNvCxnSpPr/>
            <p:nvPr/>
          </p:nvCxnSpPr>
          <p:spPr bwMode="auto">
            <a:xfrm flipV="1">
              <a:off x="7552706" y="2111192"/>
              <a:ext cx="0" cy="465754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Arrow Connector 7"/>
            <p:cNvCxnSpPr/>
            <p:nvPr/>
          </p:nvCxnSpPr>
          <p:spPr bwMode="auto">
            <a:xfrm>
              <a:off x="7087589" y="2576945"/>
              <a:ext cx="0" cy="460806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TextBox 9"/>
            <p:cNvSpPr txBox="1"/>
            <p:nvPr/>
          </p:nvSpPr>
          <p:spPr>
            <a:xfrm>
              <a:off x="6840185" y="1705084"/>
              <a:ext cx="2095666" cy="535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rtl="0"/>
              <a:r>
                <a:rPr lang="en-US" sz="1400" i="1" dirty="0" smtClean="0"/>
                <a:t>Product yet to be placed on the Market</a:t>
              </a:r>
              <a:endParaRPr lang="en-US" sz="14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563095" y="3071164"/>
              <a:ext cx="1500249" cy="535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rtl="0"/>
              <a:r>
                <a:rPr lang="en-US" sz="1400" i="1" dirty="0" smtClean="0"/>
                <a:t>Product is on the Market</a:t>
              </a:r>
              <a:endParaRPr lang="en-US" sz="1400" i="1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97079" y="1505172"/>
            <a:ext cx="1580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Innovation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181217" y="2064374"/>
            <a:ext cx="1580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Regulation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1796866" y="2591641"/>
            <a:ext cx="1580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PH Needs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1796866" y="3180725"/>
            <a:ext cx="2341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HTA </a:t>
            </a:r>
          </a:p>
          <a:p>
            <a:pPr algn="ctr"/>
            <a:r>
              <a:rPr lang="en-US" sz="1600" dirty="0" smtClean="0"/>
              <a:t>(Market Scan)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2550397" y="3711111"/>
            <a:ext cx="2136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HTA </a:t>
            </a:r>
          </a:p>
          <a:p>
            <a:pPr algn="ctr"/>
            <a:r>
              <a:rPr lang="en-US" sz="1600" dirty="0" smtClean="0"/>
              <a:t>(Appraisal)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3239207" y="4345203"/>
            <a:ext cx="1580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HTM (Planning)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3720924" y="4888155"/>
            <a:ext cx="1580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HTM</a:t>
            </a:r>
          </a:p>
          <a:p>
            <a:pPr algn="ctr"/>
            <a:r>
              <a:rPr lang="en-US" sz="1600" dirty="0" smtClean="0"/>
              <a:t>(Process)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723134" y="5773164"/>
            <a:ext cx="3566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Innovation, HTR, HTA &amp; HTM</a:t>
            </a:r>
            <a:endParaRPr lang="en-US" sz="1600" i="1" dirty="0">
              <a:solidFill>
                <a:srgbClr val="FF0000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133931" y="5749375"/>
            <a:ext cx="5254991" cy="0"/>
          </a:xfrm>
          <a:prstGeom prst="straightConnector1">
            <a:avLst/>
          </a:prstGeom>
          <a:ln>
            <a:headEnd type="none" w="med" len="med"/>
            <a:tailEnd type="stealth" w="lg" len="lg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 bwMode="auto">
          <a:xfrm flipV="1">
            <a:off x="133931" y="1661447"/>
            <a:ext cx="0" cy="4111717"/>
          </a:xfrm>
          <a:prstGeom prst="straightConnector1">
            <a:avLst/>
          </a:prstGeom>
          <a:ln>
            <a:headEnd type="none" w="med" len="med"/>
            <a:tailEnd type="none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9" idx="1"/>
          </p:cNvCxnSpPr>
          <p:nvPr/>
        </p:nvCxnSpPr>
        <p:spPr bwMode="auto">
          <a:xfrm flipH="1" flipV="1">
            <a:off x="181767" y="2217907"/>
            <a:ext cx="999450" cy="15744"/>
          </a:xfrm>
          <a:prstGeom prst="straightConnector1">
            <a:avLst/>
          </a:prstGeom>
          <a:ln>
            <a:headEnd type="stealth" w="med" len="med"/>
            <a:tailEnd type="none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20" idx="1"/>
          </p:cNvCxnSpPr>
          <p:nvPr/>
        </p:nvCxnSpPr>
        <p:spPr bwMode="auto">
          <a:xfrm flipH="1">
            <a:off x="181768" y="4184271"/>
            <a:ext cx="2086482" cy="1331"/>
          </a:xfrm>
          <a:prstGeom prst="straightConnector1">
            <a:avLst/>
          </a:prstGeom>
          <a:ln>
            <a:headEnd type="stealth" w="med" len="med"/>
            <a:tailEnd type="none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 bwMode="auto">
          <a:xfrm flipH="1">
            <a:off x="133931" y="5241096"/>
            <a:ext cx="3350634" cy="0"/>
          </a:xfrm>
          <a:prstGeom prst="straightConnector1">
            <a:avLst/>
          </a:prstGeom>
          <a:ln>
            <a:headEnd type="stealth" w="med" len="med"/>
            <a:tailEnd type="none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 bwMode="auto">
          <a:xfrm flipH="1">
            <a:off x="181767" y="1658705"/>
            <a:ext cx="574573" cy="2742"/>
          </a:xfrm>
          <a:prstGeom prst="straightConnector1">
            <a:avLst/>
          </a:prstGeom>
          <a:ln>
            <a:headEnd type="stealth" w="med" len="med"/>
            <a:tailEnd type="none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 bwMode="auto">
          <a:xfrm flipH="1">
            <a:off x="181767" y="2745174"/>
            <a:ext cx="1392812" cy="0"/>
          </a:xfrm>
          <a:prstGeom prst="straightConnector1">
            <a:avLst/>
          </a:prstGeom>
          <a:ln>
            <a:headEnd type="stealth" w="med" len="med"/>
            <a:tailEnd type="none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Left Brace 19"/>
          <p:cNvSpPr/>
          <p:nvPr/>
        </p:nvSpPr>
        <p:spPr bwMode="auto">
          <a:xfrm rot="19577939">
            <a:off x="2197037" y="3365013"/>
            <a:ext cx="482280" cy="1351722"/>
          </a:xfrm>
          <a:prstGeom prst="leftBrace">
            <a:avLst>
              <a:gd name="adj1" fmla="val 0"/>
              <a:gd name="adj2" fmla="val 53263"/>
            </a:avLst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9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" name="Left Brace 40"/>
          <p:cNvSpPr/>
          <p:nvPr/>
        </p:nvSpPr>
        <p:spPr bwMode="auto">
          <a:xfrm rot="19577939">
            <a:off x="3426783" y="4476445"/>
            <a:ext cx="482280" cy="1199365"/>
          </a:xfrm>
          <a:prstGeom prst="leftBrace">
            <a:avLst>
              <a:gd name="adj1" fmla="val 0"/>
              <a:gd name="adj2" fmla="val 53263"/>
            </a:avLst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9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06080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1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1" grpId="0"/>
      <p:bldP spid="23" grpId="0"/>
      <p:bldP spid="25" grpId="0"/>
      <p:bldP spid="27" grpId="0"/>
      <p:bldP spid="29" grpId="0"/>
      <p:bldP spid="31" grpId="0"/>
      <p:bldP spid="20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ham\AppData\Local\Microsoft\Windows\INetCache\IE\0UYMEBFV\737umbrella[1].jpg"/>
          <p:cNvPicPr>
            <a:picLocks noChangeAspect="1" noChangeArrowheads="1"/>
          </p:cNvPicPr>
          <p:nvPr/>
        </p:nvPicPr>
        <p:blipFill>
          <a:blip r:embed="rId3" cstate="print"/>
          <a:srcRect l="2500" t="18168" r="4167" b="6593"/>
          <a:stretch>
            <a:fillRect/>
          </a:stretch>
        </p:blipFill>
        <p:spPr bwMode="auto">
          <a:xfrm>
            <a:off x="0" y="0"/>
            <a:ext cx="12161838" cy="571500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1" t="32467" r="3053" b="2751"/>
          <a:stretch/>
        </p:blipFill>
        <p:spPr bwMode="auto">
          <a:xfrm>
            <a:off x="4998327" y="2514601"/>
            <a:ext cx="7163512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32368" y="914401"/>
            <a:ext cx="7222945" cy="87476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en-US" sz="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 Policies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046" y="2667000"/>
            <a:ext cx="3547202" cy="304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04306" tIns="52153" rIns="104306" bIns="52153" rtlCol="0" anchor="t"/>
          <a:lstStyle/>
          <a:p>
            <a:pPr algn="ctr"/>
            <a:r>
              <a:rPr lang="en-US" sz="2700" dirty="0">
                <a:latin typeface="Arial Narrow" pitchFamily="34" charset="0"/>
              </a:rPr>
              <a:t>Health technology </a:t>
            </a:r>
          </a:p>
          <a:p>
            <a:pPr algn="ctr"/>
            <a:r>
              <a:rPr lang="en-US" sz="2700" dirty="0">
                <a:latin typeface="Arial Narrow" pitchFamily="34" charset="0"/>
              </a:rPr>
              <a:t>Innovation </a:t>
            </a:r>
          </a:p>
          <a:p>
            <a:pPr algn="ctr"/>
            <a:endParaRPr lang="en-US" sz="2300" dirty="0">
              <a:latin typeface="Arial Narrow" pitchFamily="34" charset="0"/>
            </a:endParaRPr>
          </a:p>
          <a:p>
            <a:pPr algn="ctr">
              <a:spcBef>
                <a:spcPts val="1369"/>
              </a:spcBef>
              <a:spcAft>
                <a:spcPts val="1369"/>
              </a:spcAft>
            </a:pPr>
            <a:r>
              <a:rPr lang="en-US" sz="2300" dirty="0">
                <a:latin typeface="Arial Narrow" pitchFamily="34" charset="0"/>
              </a:rPr>
              <a:t>Medical Processes (R&amp;D)</a:t>
            </a:r>
          </a:p>
          <a:p>
            <a:pPr algn="ctr">
              <a:spcBef>
                <a:spcPts val="1369"/>
              </a:spcBef>
              <a:spcAft>
                <a:spcPts val="1369"/>
              </a:spcAft>
            </a:pPr>
            <a:r>
              <a:rPr lang="en-US" sz="2300" dirty="0">
                <a:latin typeface="Arial Narrow" pitchFamily="34" charset="0"/>
              </a:rPr>
              <a:t>Business Processes (Marketing, Financing, IT &amp;/or Operating)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17311" y="5691321"/>
            <a:ext cx="2926987" cy="459268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en-US" sz="2300" dirty="0"/>
              <a:t>Valley of Death</a:t>
            </a:r>
          </a:p>
        </p:txBody>
      </p:sp>
      <p:sp>
        <p:nvSpPr>
          <p:cNvPr id="13" name="Up Arrow 12"/>
          <p:cNvSpPr/>
          <p:nvPr/>
        </p:nvSpPr>
        <p:spPr>
          <a:xfrm>
            <a:off x="4104620" y="5101098"/>
            <a:ext cx="810789" cy="609600"/>
          </a:xfrm>
          <a:prstGeom prst="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7300119" y="1981200"/>
            <a:ext cx="2514600" cy="4343400"/>
          </a:xfrm>
          <a:prstGeom prst="ellipse">
            <a:avLst/>
          </a:prstGeom>
          <a:noFill/>
          <a:ln w="508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44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PresentationMetadata xmlns:xsi=&quot;http://www.w3.org/2001/XMLSchema-instance&quot; xmlns:xsd=&quot;http://www.w3.org/2001/XMLSchema&quot;&gt;&#10;  &lt;TransitionType&gt;Direct&lt;/TransitionType&gt;&#10;  &lt;UniqueID&gt;0&lt;/UniqueID&gt;&#10;  &lt;ShowPreviews&gt;true&lt;/ShowPreviews&gt;&#10;  &lt;ShowReviews&gt;false&lt;/ShowReviews&gt;&#10;  &lt;ShowHeaderTitle&gt;true&lt;/ShowHeaderTitle&gt;&#10;  &lt;ShowHeaderNumber&gt;false&lt;/ShowHeaderNumber&gt;&#10;  &lt;SectionTemplate&gt;Template6&lt;/SectionTemplate&gt;&#10;  &lt;SectionTemplateColor&gt;&#10;    &lt;A&gt;255&lt;/A&gt;&#10;    &lt;R&gt;128&lt;/R&gt;&#10;    &lt;G&gt;128&lt;/G&gt;&#10;    &lt;B&gt;128&lt;/B&gt;&#10;    &lt;ScA&gt;1&lt;/ScA&gt;&#10;    &lt;ScR&gt;0.2158605&lt;/ScR&gt;&#10;    &lt;ScG&gt;0.2158605&lt;/ScG&gt;&#10;    &lt;ScB&gt;0.2158605&lt;/ScB&gt;&#10;  &lt;/SectionTemplateColor&gt;&#10;  &lt;SectionArrangement&gt;Simple&lt;/SectionArrangement&gt;&#10;&lt;/PresentationMetadata&gt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dèle par défaut AP-HP ">
  <a:themeElements>
    <a:clrScheme name="Modèle par défaut AP-HP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 AP-HP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odèle par défaut AP-HP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AP-HP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AP-HP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AP-HP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AP-HP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AP-HP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AP-HP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AP-HP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AP-HP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AP-HP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AP-HP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AP-HP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Office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4535</TotalTime>
  <Words>2671</Words>
  <Application>Microsoft Office PowerPoint</Application>
  <PresentationFormat>Custom</PresentationFormat>
  <Paragraphs>478</Paragraphs>
  <Slides>38</Slides>
  <Notes>9</Notes>
  <HiddenSlides>7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Default Design</vt:lpstr>
      <vt:lpstr>Modèle par défaut AP-HP </vt:lpstr>
      <vt:lpstr>7_Office Theme</vt:lpstr>
      <vt:lpstr>Microsoft Graph Chart</vt:lpstr>
      <vt:lpstr>Institution of HTA Programmes in  MENA Countries</vt:lpstr>
      <vt:lpstr>HT in Contemporary Health Systems</vt:lpstr>
      <vt:lpstr>PowerPoint Presentation</vt:lpstr>
      <vt:lpstr>Waste of scarce resources: ROI on ME</vt:lpstr>
      <vt:lpstr>Medicines, Vaccines &amp; other Health Technologies consume approximately 20-60%* of health budget in LMICs.</vt:lpstr>
      <vt:lpstr>Current Operating Context: The need to Manage HT</vt:lpstr>
      <vt:lpstr>Why HTA is important to efficient HS?</vt:lpstr>
      <vt:lpstr>Typical Consumer Buying Process</vt:lpstr>
      <vt:lpstr>PowerPoint Presentation</vt:lpstr>
      <vt:lpstr>PowerPoint Presentation</vt:lpstr>
      <vt:lpstr>PowerPoint Presentation</vt:lpstr>
      <vt:lpstr>PowerPoint Presentation</vt:lpstr>
      <vt:lpstr>How to Develop HTA Programmes? The Building Blocks</vt:lpstr>
      <vt:lpstr>The Foundation: Results of Regional Surveys</vt:lpstr>
      <vt:lpstr>The Foundation: National Situation Analysis</vt:lpstr>
      <vt:lpstr>Pillar #1: Governance of HTA programs</vt:lpstr>
      <vt:lpstr>Pillar #2: Initial Setup (1)</vt:lpstr>
      <vt:lpstr>PowerPoint Presentation</vt:lpstr>
      <vt:lpstr>Pillar #2: Team Development</vt:lpstr>
      <vt:lpstr>Pillar #2: Relationship with other entities  (National-based HTA)</vt:lpstr>
      <vt:lpstr>Pillar #2: Relationship with other entities  (Hospital-based HTA)</vt:lpstr>
      <vt:lpstr>Pillar #2: HTA capacity building</vt:lpstr>
      <vt:lpstr>Pillar #3: Attitudes (1)</vt:lpstr>
      <vt:lpstr>Pillar #3: Attitudes (2)</vt:lpstr>
      <vt:lpstr>Pillar #4: Operating Context</vt:lpstr>
      <vt:lpstr>The Ceiling: Operating Processes</vt:lpstr>
      <vt:lpstr>The Ceiling: Typical HTA process (SBU) From Proposal to Finished Report</vt:lpstr>
      <vt:lpstr>The Ceiling: Important enabling factors</vt:lpstr>
      <vt:lpstr>The Roof: HTA Reports </vt:lpstr>
      <vt:lpstr>The Roof: Typical Types (DACEHTA)</vt:lpstr>
      <vt:lpstr>Finally…Evaluating HTA programmes</vt:lpstr>
      <vt:lpstr>PowerPoint Presentation</vt:lpstr>
      <vt:lpstr>Decision Frameworks in different Countries: United Kingdom</vt:lpstr>
      <vt:lpstr>Decision Frameworks in different Countries: Brazil</vt:lpstr>
      <vt:lpstr>Decision Frameworks in different Countries: Australia</vt:lpstr>
      <vt:lpstr>Decision Frameworks in different Countries: Germany</vt:lpstr>
      <vt:lpstr>Decision Frameworks in different Countries: Italy</vt:lpstr>
      <vt:lpstr>Decision Frameworks in different Countries: Netherlands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 Summit Cairo Oct 2010</dc:title>
  <dc:creator>Adham Ismail</dc:creator>
  <cp:lastModifiedBy>ISMAIL, Dr Adham   RA/HMD</cp:lastModifiedBy>
  <cp:revision>400</cp:revision>
  <cp:lastPrinted>2018-08-15T10:30:38Z</cp:lastPrinted>
  <dcterms:created xsi:type="dcterms:W3CDTF">2005-12-09T12:03:34Z</dcterms:created>
  <dcterms:modified xsi:type="dcterms:W3CDTF">2018-09-17T10:33:55Z</dcterms:modified>
</cp:coreProperties>
</file>