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545" r:id="rId2"/>
    <p:sldId id="759" r:id="rId3"/>
    <p:sldId id="761" r:id="rId4"/>
    <p:sldId id="607" r:id="rId5"/>
    <p:sldId id="763" r:id="rId6"/>
    <p:sldId id="655" r:id="rId7"/>
    <p:sldId id="733" r:id="rId8"/>
    <p:sldId id="712" r:id="rId9"/>
    <p:sldId id="734" r:id="rId10"/>
    <p:sldId id="764" r:id="rId11"/>
    <p:sldId id="767" r:id="rId12"/>
    <p:sldId id="776" r:id="rId13"/>
    <p:sldId id="700" r:id="rId14"/>
    <p:sldId id="705" r:id="rId15"/>
    <p:sldId id="741" r:id="rId16"/>
    <p:sldId id="775" r:id="rId17"/>
    <p:sldId id="744" r:id="rId18"/>
    <p:sldId id="750" r:id="rId19"/>
    <p:sldId id="777" r:id="rId20"/>
    <p:sldId id="754" r:id="rId21"/>
    <p:sldId id="772" r:id="rId22"/>
    <p:sldId id="771" r:id="rId23"/>
    <p:sldId id="768" r:id="rId24"/>
  </p:sldIdLst>
  <p:sldSz cx="12161838" cy="6858000"/>
  <p:notesSz cx="9906000" cy="6794500"/>
  <p:custDataLst>
    <p:tags r:id="rId2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FF"/>
    <a:srgbClr val="FFAC33"/>
    <a:srgbClr val="0066FF"/>
    <a:srgbClr val="FF9A05"/>
    <a:srgbClr val="3366FF"/>
    <a:srgbClr val="374AFB"/>
    <a:srgbClr val="6666FF"/>
    <a:srgbClr val="FFD28F"/>
    <a:srgbClr val="FFDD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572" autoAdjust="0"/>
  </p:normalViewPr>
  <p:slideViewPr>
    <p:cSldViewPr>
      <p:cViewPr>
        <p:scale>
          <a:sx n="56" d="100"/>
          <a:sy n="56" d="100"/>
        </p:scale>
        <p:origin x="-1164" y="-300"/>
      </p:cViewPr>
      <p:guideLst>
        <p:guide orient="horz" pos="2160"/>
        <p:guide pos="38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111EDB-C6C2-4E21-B9D7-94B0E795FD98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8647775-08A7-4A3D-A87B-8002974F2F82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GB" sz="4000" dirty="0" smtClean="0">
              <a:solidFill>
                <a:schemeClr val="accent2">
                  <a:lumMod val="75000"/>
                </a:schemeClr>
              </a:solidFill>
            </a:rPr>
            <a:t>HT Policies</a:t>
          </a:r>
          <a:endParaRPr lang="en-GB" sz="4000" dirty="0" smtClean="0">
            <a:solidFill>
              <a:schemeClr val="accent2">
                <a:lumMod val="75000"/>
              </a:schemeClr>
            </a:solidFill>
          </a:endParaRPr>
        </a:p>
      </dgm:t>
    </dgm:pt>
    <dgm:pt modelId="{1AE0C404-BBF1-4842-9126-992A87E12720}" type="parTrans" cxnId="{5816006C-A7FE-46E7-BAAD-669522BE4752}">
      <dgm:prSet/>
      <dgm:spPr/>
      <dgm:t>
        <a:bodyPr/>
        <a:lstStyle/>
        <a:p>
          <a:endParaRPr lang="en-GB"/>
        </a:p>
      </dgm:t>
    </dgm:pt>
    <dgm:pt modelId="{010A0F25-3BA4-4C0F-B52F-AD75064B4F38}" type="sibTrans" cxnId="{5816006C-A7FE-46E7-BAAD-669522BE4752}">
      <dgm:prSet/>
      <dgm:spPr/>
      <dgm:t>
        <a:bodyPr/>
        <a:lstStyle/>
        <a:p>
          <a:endParaRPr lang="en-GB"/>
        </a:p>
      </dgm:t>
    </dgm:pt>
    <dgm:pt modelId="{4204B6A8-1C11-4CA5-B8B7-F6BBB23BDD9A}">
      <dgm:prSet phldrT="[Text]" custT="1"/>
      <dgm:spPr>
        <a:solidFill>
          <a:srgbClr val="FF0000"/>
        </a:solidFill>
      </dgm:spPr>
      <dgm:t>
        <a:bodyPr/>
        <a:lstStyle/>
        <a:p>
          <a:r>
            <a:rPr lang="en-GB" sz="1400" dirty="0" smtClean="0"/>
            <a:t>Innovation</a:t>
          </a:r>
        </a:p>
        <a:p>
          <a:r>
            <a:rPr lang="en-GB" sz="1400" dirty="0" smtClean="0"/>
            <a:t>R &amp; D by Industry and Academia</a:t>
          </a:r>
          <a:endParaRPr lang="en-GB" sz="1400" dirty="0"/>
        </a:p>
      </dgm:t>
    </dgm:pt>
    <dgm:pt modelId="{48B334F8-7DF3-4C8D-BE56-82E7D1984FE9}" type="parTrans" cxnId="{B108E381-3117-476F-A454-6D06CB189E97}">
      <dgm:prSet/>
      <dgm:spPr/>
      <dgm:t>
        <a:bodyPr/>
        <a:lstStyle/>
        <a:p>
          <a:endParaRPr lang="en-GB"/>
        </a:p>
      </dgm:t>
    </dgm:pt>
    <dgm:pt modelId="{64F3CBBE-CACB-4E4D-BA32-89F9DDE619DE}" type="sibTrans" cxnId="{B108E381-3117-476F-A454-6D06CB189E97}">
      <dgm:prSet/>
      <dgm:spPr/>
      <dgm:t>
        <a:bodyPr/>
        <a:lstStyle/>
        <a:p>
          <a:endParaRPr lang="en-GB"/>
        </a:p>
      </dgm:t>
    </dgm:pt>
    <dgm:pt modelId="{F3610075-C5AB-4D3B-9C38-C2403F07B125}">
      <dgm:prSet phldrT="[Text]" custT="1"/>
      <dgm:spPr>
        <a:solidFill>
          <a:srgbClr val="00B050"/>
        </a:solidFill>
      </dgm:spPr>
      <dgm:t>
        <a:bodyPr/>
        <a:lstStyle/>
        <a:p>
          <a:r>
            <a:rPr lang="en-GB" sz="1400" dirty="0" smtClean="0"/>
            <a:t>Regulation by National authorities</a:t>
          </a:r>
          <a:endParaRPr lang="en-GB" sz="1400" dirty="0"/>
        </a:p>
      </dgm:t>
    </dgm:pt>
    <dgm:pt modelId="{F795672E-ABD7-4C86-B230-2F412F61E109}" type="parTrans" cxnId="{5825CA09-FA6E-4280-B8CC-98FD9ED8641D}">
      <dgm:prSet/>
      <dgm:spPr/>
      <dgm:t>
        <a:bodyPr/>
        <a:lstStyle/>
        <a:p>
          <a:endParaRPr lang="en-GB"/>
        </a:p>
      </dgm:t>
    </dgm:pt>
    <dgm:pt modelId="{9834945B-B1EE-4ADD-A849-3B8E335F84B2}" type="sibTrans" cxnId="{5825CA09-FA6E-4280-B8CC-98FD9ED8641D}">
      <dgm:prSet/>
      <dgm:spPr/>
      <dgm:t>
        <a:bodyPr/>
        <a:lstStyle/>
        <a:p>
          <a:endParaRPr lang="en-GB"/>
        </a:p>
      </dgm:t>
    </dgm:pt>
    <dgm:pt modelId="{AF63F2CD-A490-4974-86C5-F614E36596EB}">
      <dgm:prSet phldrT="[Text]" custT="1"/>
      <dgm:spPr/>
      <dgm:t>
        <a:bodyPr/>
        <a:lstStyle/>
        <a:p>
          <a:r>
            <a:rPr lang="en-GB" sz="4000" dirty="0" smtClean="0">
              <a:solidFill>
                <a:schemeClr val="accent2">
                  <a:lumMod val="75000"/>
                </a:schemeClr>
              </a:solidFill>
            </a:rPr>
            <a:t>HT Outcomes</a:t>
          </a:r>
          <a:r>
            <a:rPr lang="en-GB" sz="4000" dirty="0" smtClean="0"/>
            <a:t> </a:t>
          </a:r>
          <a:endParaRPr lang="en-GB" sz="4000" dirty="0"/>
        </a:p>
      </dgm:t>
    </dgm:pt>
    <dgm:pt modelId="{9E0123C4-AA59-4DCA-8FA3-5D32B3980E77}" type="parTrans" cxnId="{3CE99311-6054-41DF-807F-D396C3B6AB49}">
      <dgm:prSet/>
      <dgm:spPr/>
      <dgm:t>
        <a:bodyPr/>
        <a:lstStyle/>
        <a:p>
          <a:endParaRPr lang="en-GB"/>
        </a:p>
      </dgm:t>
    </dgm:pt>
    <dgm:pt modelId="{30622D9E-B371-4892-9A4A-466BB06C3349}" type="sibTrans" cxnId="{3CE99311-6054-41DF-807F-D396C3B6AB49}">
      <dgm:prSet/>
      <dgm:spPr/>
      <dgm:t>
        <a:bodyPr/>
        <a:lstStyle/>
        <a:p>
          <a:endParaRPr lang="en-GB"/>
        </a:p>
      </dgm:t>
    </dgm:pt>
    <dgm:pt modelId="{0C1DA8DE-4BD2-4061-8BDA-9FA07B6CDC74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400" dirty="0" smtClean="0"/>
            <a:t>Quality, </a:t>
          </a:r>
        </a:p>
        <a:p>
          <a:r>
            <a:rPr lang="en-GB" sz="1400" dirty="0" smtClean="0"/>
            <a:t>Safe and Effective</a:t>
          </a:r>
          <a:endParaRPr lang="en-GB" sz="1400" dirty="0"/>
        </a:p>
      </dgm:t>
    </dgm:pt>
    <dgm:pt modelId="{EA977449-2927-40D9-BC1F-85366280A324}" type="parTrans" cxnId="{04858EA1-9815-48FC-9433-269086930D21}">
      <dgm:prSet/>
      <dgm:spPr/>
      <dgm:t>
        <a:bodyPr/>
        <a:lstStyle/>
        <a:p>
          <a:endParaRPr lang="en-GB"/>
        </a:p>
      </dgm:t>
    </dgm:pt>
    <dgm:pt modelId="{DE79610A-EF8A-4702-95D3-382AC12E90F1}" type="sibTrans" cxnId="{04858EA1-9815-48FC-9433-269086930D21}">
      <dgm:prSet/>
      <dgm:spPr/>
      <dgm:t>
        <a:bodyPr/>
        <a:lstStyle/>
        <a:p>
          <a:endParaRPr lang="en-GB"/>
        </a:p>
      </dgm:t>
    </dgm:pt>
    <dgm:pt modelId="{D753A590-C565-49C7-A1DE-7A900F4C409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600" dirty="0" smtClean="0"/>
            <a:t>Affordable </a:t>
          </a:r>
          <a:endParaRPr lang="en-GB" sz="1600" dirty="0"/>
        </a:p>
      </dgm:t>
    </dgm:pt>
    <dgm:pt modelId="{559A32EA-FDD6-4D82-A4CA-46852B755E35}" type="parTrans" cxnId="{D92F1D31-9766-4FAF-9FBE-64731BF33B4C}">
      <dgm:prSet/>
      <dgm:spPr/>
      <dgm:t>
        <a:bodyPr/>
        <a:lstStyle/>
        <a:p>
          <a:endParaRPr lang="en-GB"/>
        </a:p>
      </dgm:t>
    </dgm:pt>
    <dgm:pt modelId="{E247DF11-8CA0-4DB5-9969-08FCE617FB1C}" type="sibTrans" cxnId="{D92F1D31-9766-4FAF-9FBE-64731BF33B4C}">
      <dgm:prSet/>
      <dgm:spPr/>
      <dgm:t>
        <a:bodyPr/>
        <a:lstStyle/>
        <a:p>
          <a:endParaRPr lang="en-GB"/>
        </a:p>
      </dgm:t>
    </dgm:pt>
    <dgm:pt modelId="{EDF14453-9FFE-4D68-954D-14BD24CCF873}">
      <dgm:prSet custT="1"/>
      <dgm:spPr>
        <a:solidFill>
          <a:srgbClr val="FF3399"/>
        </a:solidFill>
      </dgm:spPr>
      <dgm:t>
        <a:bodyPr/>
        <a:lstStyle/>
        <a:p>
          <a:r>
            <a:rPr lang="en-GB" sz="1400" dirty="0" smtClean="0"/>
            <a:t>Assessment by National or local committees </a:t>
          </a:r>
          <a:endParaRPr lang="en-GB" sz="1400" dirty="0"/>
        </a:p>
      </dgm:t>
    </dgm:pt>
    <dgm:pt modelId="{CCAE28BA-E294-469A-9B65-58F98E36D389}" type="parTrans" cxnId="{B87896BB-90E1-4312-8A1C-8B7ED6BF8F78}">
      <dgm:prSet/>
      <dgm:spPr/>
      <dgm:t>
        <a:bodyPr/>
        <a:lstStyle/>
        <a:p>
          <a:endParaRPr lang="en-GB"/>
        </a:p>
      </dgm:t>
    </dgm:pt>
    <dgm:pt modelId="{D1D13460-E68A-41F7-A217-88A661FE00F0}" type="sibTrans" cxnId="{B87896BB-90E1-4312-8A1C-8B7ED6BF8F78}">
      <dgm:prSet/>
      <dgm:spPr/>
      <dgm:t>
        <a:bodyPr/>
        <a:lstStyle/>
        <a:p>
          <a:endParaRPr lang="en-GB"/>
        </a:p>
      </dgm:t>
    </dgm:pt>
    <dgm:pt modelId="{A27A51EB-C97C-465C-9F54-9F91FD219DE8}">
      <dgm:prSet custT="1"/>
      <dgm:spPr>
        <a:solidFill>
          <a:srgbClr val="0070C0"/>
        </a:solidFill>
      </dgm:spPr>
      <dgm:t>
        <a:bodyPr/>
        <a:lstStyle/>
        <a:p>
          <a:r>
            <a:rPr lang="en-GB" sz="1400" dirty="0" smtClean="0"/>
            <a:t>Management  by National, or local units.: selection , procurement, installation and maintenance.</a:t>
          </a:r>
          <a:endParaRPr lang="en-GB" sz="1400" dirty="0"/>
        </a:p>
      </dgm:t>
    </dgm:pt>
    <dgm:pt modelId="{8671D337-AB5F-4325-85EB-FD2D900411D8}" type="parTrans" cxnId="{EB6185CD-7BF5-4ACC-90FB-A06823642040}">
      <dgm:prSet/>
      <dgm:spPr/>
      <dgm:t>
        <a:bodyPr/>
        <a:lstStyle/>
        <a:p>
          <a:endParaRPr lang="en-GB"/>
        </a:p>
      </dgm:t>
    </dgm:pt>
    <dgm:pt modelId="{F6053FD6-ABA2-4FB0-93C6-5FB19CE97888}" type="sibTrans" cxnId="{EB6185CD-7BF5-4ACC-90FB-A06823642040}">
      <dgm:prSet/>
      <dgm:spPr/>
      <dgm:t>
        <a:bodyPr/>
        <a:lstStyle/>
        <a:p>
          <a:endParaRPr lang="en-GB"/>
        </a:p>
      </dgm:t>
    </dgm:pt>
    <dgm:pt modelId="{D0238563-3EC5-44A8-A659-2A6BD99F464E}">
      <dgm:prSet custT="1"/>
      <dgm:spPr>
        <a:solidFill>
          <a:srgbClr val="0070C0"/>
        </a:solidFill>
      </dgm:spPr>
      <dgm:t>
        <a:bodyPr/>
        <a:lstStyle/>
        <a:p>
          <a:r>
            <a:rPr lang="en-GB" sz="1600" dirty="0" smtClean="0"/>
            <a:t>Appropriate</a:t>
          </a:r>
          <a:endParaRPr lang="en-GB" sz="1600" dirty="0"/>
        </a:p>
      </dgm:t>
    </dgm:pt>
    <dgm:pt modelId="{08ADFF14-4482-40F4-AC41-C9C84BEEE9FB}" type="parTrans" cxnId="{36F70667-8990-461A-B728-17F2F1C623ED}">
      <dgm:prSet/>
      <dgm:spPr/>
      <dgm:t>
        <a:bodyPr/>
        <a:lstStyle/>
        <a:p>
          <a:endParaRPr lang="en-GB"/>
        </a:p>
      </dgm:t>
    </dgm:pt>
    <dgm:pt modelId="{43A182A1-127B-445C-B52C-AD8FFD64669B}" type="sibTrans" cxnId="{36F70667-8990-461A-B728-17F2F1C623ED}">
      <dgm:prSet/>
      <dgm:spPr/>
      <dgm:t>
        <a:bodyPr/>
        <a:lstStyle/>
        <a:p>
          <a:endParaRPr lang="en-GB"/>
        </a:p>
      </dgm:t>
    </dgm:pt>
    <dgm:pt modelId="{FE4FBB81-7B3B-4CA8-83E5-1B353A3AFA45}">
      <dgm:prSet custT="1"/>
      <dgm:spPr>
        <a:solidFill>
          <a:srgbClr val="0070C0"/>
        </a:solidFill>
      </dgm:spPr>
      <dgm:t>
        <a:bodyPr/>
        <a:lstStyle/>
        <a:p>
          <a:r>
            <a:rPr lang="en-GB" sz="1600" dirty="0" smtClean="0"/>
            <a:t>Available</a:t>
          </a:r>
          <a:endParaRPr lang="en-GB" sz="1600" dirty="0"/>
        </a:p>
      </dgm:t>
    </dgm:pt>
    <dgm:pt modelId="{D9527B54-2A91-442E-B5DD-32EBFE93A7DD}" type="parTrans" cxnId="{4E040F16-8B4C-49E5-8727-94C0F6F292B4}">
      <dgm:prSet/>
      <dgm:spPr/>
      <dgm:t>
        <a:bodyPr/>
        <a:lstStyle/>
        <a:p>
          <a:endParaRPr lang="en-GB"/>
        </a:p>
      </dgm:t>
    </dgm:pt>
    <dgm:pt modelId="{0E2300DD-9710-4406-B8D0-BE0C618172C3}" type="sibTrans" cxnId="{4E040F16-8B4C-49E5-8727-94C0F6F292B4}">
      <dgm:prSet/>
      <dgm:spPr/>
      <dgm:t>
        <a:bodyPr/>
        <a:lstStyle/>
        <a:p>
          <a:endParaRPr lang="en-GB"/>
        </a:p>
      </dgm:t>
    </dgm:pt>
    <dgm:pt modelId="{F14756ED-9E62-4178-BF97-7C743C69835E}">
      <dgm:prSet custT="1"/>
      <dgm:spPr>
        <a:solidFill>
          <a:srgbClr val="0070C0"/>
        </a:solidFill>
      </dgm:spPr>
      <dgm:t>
        <a:bodyPr/>
        <a:lstStyle/>
        <a:p>
          <a:r>
            <a:rPr lang="en-GB" sz="1600" dirty="0" smtClean="0"/>
            <a:t>Accessible</a:t>
          </a:r>
          <a:endParaRPr lang="en-GB" sz="1600" dirty="0"/>
        </a:p>
      </dgm:t>
    </dgm:pt>
    <dgm:pt modelId="{1853C550-6606-4F6E-A70A-418B438A4CF6}" type="parTrans" cxnId="{890C1295-63C2-45F6-98A9-E98B0385D797}">
      <dgm:prSet/>
      <dgm:spPr/>
      <dgm:t>
        <a:bodyPr/>
        <a:lstStyle/>
        <a:p>
          <a:endParaRPr lang="en-GB"/>
        </a:p>
      </dgm:t>
    </dgm:pt>
    <dgm:pt modelId="{EA297718-35A2-4913-A671-7A7F655DFEDC}" type="sibTrans" cxnId="{890C1295-63C2-45F6-98A9-E98B0385D797}">
      <dgm:prSet/>
      <dgm:spPr/>
      <dgm:t>
        <a:bodyPr/>
        <a:lstStyle/>
        <a:p>
          <a:endParaRPr lang="en-GB"/>
        </a:p>
      </dgm:t>
    </dgm:pt>
    <dgm:pt modelId="{73DE1645-31BA-4E63-8A7C-6BE352742AD9}">
      <dgm:prSet custT="1"/>
      <dgm:spPr>
        <a:solidFill>
          <a:srgbClr val="0070C0"/>
        </a:solidFill>
      </dgm:spPr>
      <dgm:t>
        <a:bodyPr/>
        <a:lstStyle/>
        <a:p>
          <a:r>
            <a:rPr lang="en-GB" sz="1600" dirty="0" smtClean="0"/>
            <a:t>Acceptable</a:t>
          </a:r>
          <a:endParaRPr lang="en-GB" sz="1600" dirty="0"/>
        </a:p>
      </dgm:t>
    </dgm:pt>
    <dgm:pt modelId="{12089C5A-F782-4325-A350-4B1FDD97DFA5}" type="parTrans" cxnId="{F74E8B81-52A0-485C-9C79-C5D449F1FA8B}">
      <dgm:prSet/>
      <dgm:spPr/>
      <dgm:t>
        <a:bodyPr/>
        <a:lstStyle/>
        <a:p>
          <a:endParaRPr lang="en-GB"/>
        </a:p>
      </dgm:t>
    </dgm:pt>
    <dgm:pt modelId="{4CCB6F5B-6092-44E4-9A4C-22924F380370}" type="sibTrans" cxnId="{F74E8B81-52A0-485C-9C79-C5D449F1FA8B}">
      <dgm:prSet/>
      <dgm:spPr/>
      <dgm:t>
        <a:bodyPr/>
        <a:lstStyle/>
        <a:p>
          <a:endParaRPr lang="en-GB"/>
        </a:p>
      </dgm:t>
    </dgm:pt>
    <dgm:pt modelId="{5A5FD35B-749C-4D3D-A7B5-1E17F0149E0F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sz="4000" dirty="0" smtClean="0"/>
            <a:t>PH Outcomes</a:t>
          </a:r>
          <a:endParaRPr lang="en-GB" sz="4000" dirty="0"/>
        </a:p>
      </dgm:t>
    </dgm:pt>
    <dgm:pt modelId="{B31E42E9-972A-474F-A2B3-87D307F41DCD}" type="parTrans" cxnId="{808EFF16-091D-4210-BE50-667FED20D6B9}">
      <dgm:prSet/>
      <dgm:spPr/>
      <dgm:t>
        <a:bodyPr/>
        <a:lstStyle/>
        <a:p>
          <a:endParaRPr lang="en-GB"/>
        </a:p>
      </dgm:t>
    </dgm:pt>
    <dgm:pt modelId="{5F22A1E8-D79A-47A2-934F-A56474D802BC}" type="sibTrans" cxnId="{808EFF16-091D-4210-BE50-667FED20D6B9}">
      <dgm:prSet/>
      <dgm:spPr/>
      <dgm:t>
        <a:bodyPr/>
        <a:lstStyle/>
        <a:p>
          <a:endParaRPr lang="en-GB"/>
        </a:p>
      </dgm:t>
    </dgm:pt>
    <dgm:pt modelId="{825AD1C8-AFFB-4466-B57C-8D07C30CA916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Quality of life</a:t>
          </a:r>
          <a:endParaRPr lang="en-GB" dirty="0"/>
        </a:p>
      </dgm:t>
    </dgm:pt>
    <dgm:pt modelId="{94CF670E-B5A6-4A7D-A256-A34F02F78FE4}" type="parTrans" cxnId="{288C93C0-10EF-47A2-B227-CEE80802D5C5}">
      <dgm:prSet/>
      <dgm:spPr/>
      <dgm:t>
        <a:bodyPr/>
        <a:lstStyle/>
        <a:p>
          <a:endParaRPr lang="en-GB"/>
        </a:p>
      </dgm:t>
    </dgm:pt>
    <dgm:pt modelId="{57DF308D-F026-4E99-B5EB-8FA06DE2FCCC}" type="sibTrans" cxnId="{288C93C0-10EF-47A2-B227-CEE80802D5C5}">
      <dgm:prSet/>
      <dgm:spPr/>
      <dgm:t>
        <a:bodyPr/>
        <a:lstStyle/>
        <a:p>
          <a:endParaRPr lang="en-GB"/>
        </a:p>
      </dgm:t>
    </dgm:pt>
    <dgm:pt modelId="{E391DC20-2193-43AE-A6AE-6988D6C6D2D3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Life saving</a:t>
          </a:r>
          <a:endParaRPr lang="en-GB" dirty="0"/>
        </a:p>
      </dgm:t>
    </dgm:pt>
    <dgm:pt modelId="{412E681C-A30C-4FDE-A1AC-613485622345}" type="parTrans" cxnId="{A6E7C4E1-E592-48C5-9774-619EC8155988}">
      <dgm:prSet/>
      <dgm:spPr/>
      <dgm:t>
        <a:bodyPr/>
        <a:lstStyle/>
        <a:p>
          <a:endParaRPr lang="en-GB"/>
        </a:p>
      </dgm:t>
    </dgm:pt>
    <dgm:pt modelId="{1EBB488B-4A88-464C-82F0-CDF11A9D2971}" type="sibTrans" cxnId="{A6E7C4E1-E592-48C5-9774-619EC8155988}">
      <dgm:prSet/>
      <dgm:spPr/>
      <dgm:t>
        <a:bodyPr/>
        <a:lstStyle/>
        <a:p>
          <a:endParaRPr lang="en-GB"/>
        </a:p>
      </dgm:t>
    </dgm:pt>
    <dgm:pt modelId="{72F351CF-C71C-4B70-9163-63BCBC7C3371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Independence</a:t>
          </a:r>
          <a:endParaRPr lang="en-GB" dirty="0"/>
        </a:p>
      </dgm:t>
    </dgm:pt>
    <dgm:pt modelId="{A15EA83E-EB68-4110-B51D-929538DF61AD}" type="parTrans" cxnId="{C721C7F2-79B2-44C6-A919-5CF805A31C9F}">
      <dgm:prSet/>
      <dgm:spPr/>
      <dgm:t>
        <a:bodyPr/>
        <a:lstStyle/>
        <a:p>
          <a:endParaRPr lang="en-GB"/>
        </a:p>
      </dgm:t>
    </dgm:pt>
    <dgm:pt modelId="{3ABFEB3E-67F3-4853-A44D-B869BE11596E}" type="sibTrans" cxnId="{C721C7F2-79B2-44C6-A919-5CF805A31C9F}">
      <dgm:prSet/>
      <dgm:spPr/>
      <dgm:t>
        <a:bodyPr/>
        <a:lstStyle/>
        <a:p>
          <a:endParaRPr lang="en-GB"/>
        </a:p>
      </dgm:t>
    </dgm:pt>
    <dgm:pt modelId="{997E864E-9294-4B01-AA37-BE772509B79D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Economic development</a:t>
          </a:r>
          <a:endParaRPr lang="en-GB" dirty="0"/>
        </a:p>
      </dgm:t>
    </dgm:pt>
    <dgm:pt modelId="{0EACA6A3-9FD8-4708-AFFC-D52E829FE992}" type="parTrans" cxnId="{41C0C36A-55EA-4E3B-83A3-0C11CCA5BD52}">
      <dgm:prSet/>
      <dgm:spPr/>
      <dgm:t>
        <a:bodyPr/>
        <a:lstStyle/>
        <a:p>
          <a:endParaRPr lang="en-GB"/>
        </a:p>
      </dgm:t>
    </dgm:pt>
    <dgm:pt modelId="{908C0CF6-A484-4078-89E1-5AC49C10E2BE}" type="sibTrans" cxnId="{41C0C36A-55EA-4E3B-83A3-0C11CCA5BD52}">
      <dgm:prSet/>
      <dgm:spPr/>
      <dgm:t>
        <a:bodyPr/>
        <a:lstStyle/>
        <a:p>
          <a:endParaRPr lang="en-GB"/>
        </a:p>
      </dgm:t>
    </dgm:pt>
    <dgm:pt modelId="{3BC9CC04-6CC1-42D1-89D3-5C5497DC9E7F}">
      <dgm:prSet/>
      <dgm:spPr>
        <a:solidFill>
          <a:srgbClr val="0070C0"/>
        </a:solidFill>
      </dgm:spPr>
      <dgm:t>
        <a:bodyPr/>
        <a:lstStyle/>
        <a:p>
          <a:r>
            <a:rPr lang="en-GB" dirty="0" smtClean="0"/>
            <a:t>Attainment of highest level of health (WHO)</a:t>
          </a:r>
          <a:endParaRPr lang="en-GB" dirty="0"/>
        </a:p>
      </dgm:t>
    </dgm:pt>
    <dgm:pt modelId="{ED5DCC5F-7477-4A1B-9EFC-511D52831D45}" type="parTrans" cxnId="{C4227466-E212-42C3-B10D-81120A792FE2}">
      <dgm:prSet/>
      <dgm:spPr/>
      <dgm:t>
        <a:bodyPr/>
        <a:lstStyle/>
        <a:p>
          <a:endParaRPr lang="en-GB"/>
        </a:p>
      </dgm:t>
    </dgm:pt>
    <dgm:pt modelId="{6AF21AF6-9C7B-4BB9-ADA2-99AF83782BC2}" type="sibTrans" cxnId="{C4227466-E212-42C3-B10D-81120A792FE2}">
      <dgm:prSet/>
      <dgm:spPr/>
      <dgm:t>
        <a:bodyPr/>
        <a:lstStyle/>
        <a:p>
          <a:endParaRPr lang="en-GB"/>
        </a:p>
      </dgm:t>
    </dgm:pt>
    <dgm:pt modelId="{053B759D-43FC-406A-A190-37792ACD1270}" type="pres">
      <dgm:prSet presAssocID="{5E111EDB-C6C2-4E21-B9D7-94B0E795FD98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218B0A7-9141-4C5E-959E-C10151436310}" type="pres">
      <dgm:prSet presAssocID="{28647775-08A7-4A3D-A87B-8002974F2F82}" presName="compNode" presStyleCnt="0"/>
      <dgm:spPr/>
    </dgm:pt>
    <dgm:pt modelId="{7F34607C-0A2F-4399-87F0-95758B05F1D7}" type="pres">
      <dgm:prSet presAssocID="{28647775-08A7-4A3D-A87B-8002974F2F82}" presName="aNode" presStyleLbl="bgShp" presStyleIdx="0" presStyleCnt="3"/>
      <dgm:spPr/>
      <dgm:t>
        <a:bodyPr/>
        <a:lstStyle/>
        <a:p>
          <a:endParaRPr lang="en-GB"/>
        </a:p>
      </dgm:t>
    </dgm:pt>
    <dgm:pt modelId="{99BEAF85-C0EA-4597-8489-907946BC3F63}" type="pres">
      <dgm:prSet presAssocID="{28647775-08A7-4A3D-A87B-8002974F2F82}" presName="textNode" presStyleLbl="bgShp" presStyleIdx="0" presStyleCnt="3"/>
      <dgm:spPr/>
      <dgm:t>
        <a:bodyPr/>
        <a:lstStyle/>
        <a:p>
          <a:endParaRPr lang="en-GB"/>
        </a:p>
      </dgm:t>
    </dgm:pt>
    <dgm:pt modelId="{B5352D6B-ADE6-426B-BE75-A975A5702ECD}" type="pres">
      <dgm:prSet presAssocID="{28647775-08A7-4A3D-A87B-8002974F2F82}" presName="compChildNode" presStyleCnt="0"/>
      <dgm:spPr/>
    </dgm:pt>
    <dgm:pt modelId="{DBF15E54-3978-42B6-9B6A-47B27A3BF973}" type="pres">
      <dgm:prSet presAssocID="{28647775-08A7-4A3D-A87B-8002974F2F82}" presName="theInnerList" presStyleCnt="0"/>
      <dgm:spPr/>
    </dgm:pt>
    <dgm:pt modelId="{2ADF8D84-CD1F-4D35-B361-D92C2E12AAC3}" type="pres">
      <dgm:prSet presAssocID="{4204B6A8-1C11-4CA5-B8B7-F6BBB23BDD9A}" presName="childNode" presStyleLbl="node1" presStyleIdx="0" presStyleCnt="15" custScaleY="12659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7B8CCC4-8044-49BB-B554-C911E0D542C5}" type="pres">
      <dgm:prSet presAssocID="{4204B6A8-1C11-4CA5-B8B7-F6BBB23BDD9A}" presName="aSpace2" presStyleCnt="0"/>
      <dgm:spPr/>
    </dgm:pt>
    <dgm:pt modelId="{B4F7A22C-F18E-4722-B744-C87F0C203629}" type="pres">
      <dgm:prSet presAssocID="{F3610075-C5AB-4D3B-9C38-C2403F07B125}" presName="child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D7ECDA0-E516-4F8D-99BC-811E8BF32D52}" type="pres">
      <dgm:prSet presAssocID="{F3610075-C5AB-4D3B-9C38-C2403F07B125}" presName="aSpace2" presStyleCnt="0"/>
      <dgm:spPr/>
    </dgm:pt>
    <dgm:pt modelId="{0E0E6F5B-C44E-4FF8-AFF2-3735674A4CCE}" type="pres">
      <dgm:prSet presAssocID="{EDF14453-9FFE-4D68-954D-14BD24CCF873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45B26EC-4AD4-4172-8CEB-5592BD310405}" type="pres">
      <dgm:prSet presAssocID="{EDF14453-9FFE-4D68-954D-14BD24CCF873}" presName="aSpace2" presStyleCnt="0"/>
      <dgm:spPr/>
    </dgm:pt>
    <dgm:pt modelId="{DBA72C62-3139-4608-8450-4729DB88E8A8}" type="pres">
      <dgm:prSet presAssocID="{A27A51EB-C97C-465C-9F54-9F91FD219DE8}" presName="childNode" presStyleLbl="node1" presStyleIdx="3" presStyleCnt="15" custScaleY="17146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13117D-834E-44CC-B790-B6840A979135}" type="pres">
      <dgm:prSet presAssocID="{28647775-08A7-4A3D-A87B-8002974F2F82}" presName="aSpace" presStyleCnt="0"/>
      <dgm:spPr/>
    </dgm:pt>
    <dgm:pt modelId="{26D75FEF-F3E4-4CD1-A485-36E23B6AFFDB}" type="pres">
      <dgm:prSet presAssocID="{AF63F2CD-A490-4974-86C5-F614E36596EB}" presName="compNode" presStyleCnt="0"/>
      <dgm:spPr/>
    </dgm:pt>
    <dgm:pt modelId="{D520321F-1214-4D86-81D5-2E96FAE70FD5}" type="pres">
      <dgm:prSet presAssocID="{AF63F2CD-A490-4974-86C5-F614E36596EB}" presName="aNode" presStyleLbl="bgShp" presStyleIdx="1" presStyleCnt="3"/>
      <dgm:spPr/>
      <dgm:t>
        <a:bodyPr/>
        <a:lstStyle/>
        <a:p>
          <a:endParaRPr lang="en-GB"/>
        </a:p>
      </dgm:t>
    </dgm:pt>
    <dgm:pt modelId="{529ED8DC-0F1E-4C2D-820B-4BCF067CF47C}" type="pres">
      <dgm:prSet presAssocID="{AF63F2CD-A490-4974-86C5-F614E36596EB}" presName="textNode" presStyleLbl="bgShp" presStyleIdx="1" presStyleCnt="3"/>
      <dgm:spPr/>
      <dgm:t>
        <a:bodyPr/>
        <a:lstStyle/>
        <a:p>
          <a:endParaRPr lang="en-GB"/>
        </a:p>
      </dgm:t>
    </dgm:pt>
    <dgm:pt modelId="{BF703878-31E4-4B7F-9048-EB37F7342D0E}" type="pres">
      <dgm:prSet presAssocID="{AF63F2CD-A490-4974-86C5-F614E36596EB}" presName="compChildNode" presStyleCnt="0"/>
      <dgm:spPr/>
    </dgm:pt>
    <dgm:pt modelId="{90629374-99A4-4851-9452-D9100200290C}" type="pres">
      <dgm:prSet presAssocID="{AF63F2CD-A490-4974-86C5-F614E36596EB}" presName="theInnerList" presStyleCnt="0"/>
      <dgm:spPr/>
    </dgm:pt>
    <dgm:pt modelId="{85860292-8E03-4446-A254-0B8A3962C50E}" type="pres">
      <dgm:prSet presAssocID="{0C1DA8DE-4BD2-4061-8BDA-9FA07B6CDC74}" presName="child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E271829-91E0-4012-A636-3BFFB6A94327}" type="pres">
      <dgm:prSet presAssocID="{0C1DA8DE-4BD2-4061-8BDA-9FA07B6CDC74}" presName="aSpace2" presStyleCnt="0"/>
      <dgm:spPr/>
    </dgm:pt>
    <dgm:pt modelId="{91B2EAFB-B71E-424A-8949-748660EE13F8}" type="pres">
      <dgm:prSet presAssocID="{D753A590-C565-49C7-A1DE-7A900F4C409D}" presName="child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1F9615-D89F-466B-907C-6FF50DB4CCB2}" type="pres">
      <dgm:prSet presAssocID="{D753A590-C565-49C7-A1DE-7A900F4C409D}" presName="aSpace2" presStyleCnt="0"/>
      <dgm:spPr/>
    </dgm:pt>
    <dgm:pt modelId="{97281D66-EE57-4A5B-8B36-FB0D23A75F3D}" type="pres">
      <dgm:prSet presAssocID="{D0238563-3EC5-44A8-A659-2A6BD99F464E}" presName="child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446E3E2-C870-47BB-9EFD-1576A541C4AD}" type="pres">
      <dgm:prSet presAssocID="{D0238563-3EC5-44A8-A659-2A6BD99F464E}" presName="aSpace2" presStyleCnt="0"/>
      <dgm:spPr/>
    </dgm:pt>
    <dgm:pt modelId="{190B322F-D01A-4056-910E-666B90AE6FE9}" type="pres">
      <dgm:prSet presAssocID="{F14756ED-9E62-4178-BF97-7C743C69835E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5C92364-F30B-4011-84CB-3DE2F37E42A5}" type="pres">
      <dgm:prSet presAssocID="{F14756ED-9E62-4178-BF97-7C743C69835E}" presName="aSpace2" presStyleCnt="0"/>
      <dgm:spPr/>
    </dgm:pt>
    <dgm:pt modelId="{0766AD98-049D-4115-B51B-349498413674}" type="pres">
      <dgm:prSet presAssocID="{FE4FBB81-7B3B-4CA8-83E5-1B353A3AFA45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84107BA-401F-4172-B2A2-9F094CB1C67A}" type="pres">
      <dgm:prSet presAssocID="{FE4FBB81-7B3B-4CA8-83E5-1B353A3AFA45}" presName="aSpace2" presStyleCnt="0"/>
      <dgm:spPr/>
    </dgm:pt>
    <dgm:pt modelId="{6A0292EB-F8D9-4832-A8F9-7D0EED179BCC}" type="pres">
      <dgm:prSet presAssocID="{73DE1645-31BA-4E63-8A7C-6BE352742AD9}" presName="childNode" presStyleLbl="node1" presStyleIdx="9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C28794-75E2-4515-8AAF-DCBBB1835D9C}" type="pres">
      <dgm:prSet presAssocID="{AF63F2CD-A490-4974-86C5-F614E36596EB}" presName="aSpace" presStyleCnt="0"/>
      <dgm:spPr/>
    </dgm:pt>
    <dgm:pt modelId="{FD9089CD-8702-4D13-8DE2-CF40A48C1086}" type="pres">
      <dgm:prSet presAssocID="{5A5FD35B-749C-4D3D-A7B5-1E17F0149E0F}" presName="compNode" presStyleCnt="0"/>
      <dgm:spPr/>
    </dgm:pt>
    <dgm:pt modelId="{806F8F8C-3F7B-427B-94E9-73FFF6B5098F}" type="pres">
      <dgm:prSet presAssocID="{5A5FD35B-749C-4D3D-A7B5-1E17F0149E0F}" presName="aNode" presStyleLbl="bgShp" presStyleIdx="2" presStyleCnt="3"/>
      <dgm:spPr/>
      <dgm:t>
        <a:bodyPr/>
        <a:lstStyle/>
        <a:p>
          <a:endParaRPr lang="en-GB"/>
        </a:p>
      </dgm:t>
    </dgm:pt>
    <dgm:pt modelId="{F4FA43FE-80E1-4646-A651-DD8DCED80DEE}" type="pres">
      <dgm:prSet presAssocID="{5A5FD35B-749C-4D3D-A7B5-1E17F0149E0F}" presName="textNode" presStyleLbl="bgShp" presStyleIdx="2" presStyleCnt="3"/>
      <dgm:spPr/>
      <dgm:t>
        <a:bodyPr/>
        <a:lstStyle/>
        <a:p>
          <a:endParaRPr lang="en-GB"/>
        </a:p>
      </dgm:t>
    </dgm:pt>
    <dgm:pt modelId="{76285D3C-23F6-4C1B-B497-E5661F338FF7}" type="pres">
      <dgm:prSet presAssocID="{5A5FD35B-749C-4D3D-A7B5-1E17F0149E0F}" presName="compChildNode" presStyleCnt="0"/>
      <dgm:spPr/>
    </dgm:pt>
    <dgm:pt modelId="{4EE3DB8C-C6C4-4DA5-BA10-E47F9E9DAC1D}" type="pres">
      <dgm:prSet presAssocID="{5A5FD35B-749C-4D3D-A7B5-1E17F0149E0F}" presName="theInnerList" presStyleCnt="0"/>
      <dgm:spPr/>
    </dgm:pt>
    <dgm:pt modelId="{8FDA8CA2-BAB9-43C7-9AB0-34F6BCCB269B}" type="pres">
      <dgm:prSet presAssocID="{825AD1C8-AFFB-4466-B57C-8D07C30CA916}" presName="child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E5A6889-0EF3-42FC-8BB4-6A8BECC97DF1}" type="pres">
      <dgm:prSet presAssocID="{825AD1C8-AFFB-4466-B57C-8D07C30CA916}" presName="aSpace2" presStyleCnt="0"/>
      <dgm:spPr/>
    </dgm:pt>
    <dgm:pt modelId="{C23ADDFE-ECEB-46DF-B833-3D68832FFB37}" type="pres">
      <dgm:prSet presAssocID="{E391DC20-2193-43AE-A6AE-6988D6C6D2D3}" presName="child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22CAC9-B839-489D-98BC-36C88E8A424E}" type="pres">
      <dgm:prSet presAssocID="{E391DC20-2193-43AE-A6AE-6988D6C6D2D3}" presName="aSpace2" presStyleCnt="0"/>
      <dgm:spPr/>
    </dgm:pt>
    <dgm:pt modelId="{2EBF6B81-A7ED-4CF5-9832-30F363FE9353}" type="pres">
      <dgm:prSet presAssocID="{72F351CF-C71C-4B70-9163-63BCBC7C3371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CEA76FF-5687-45A1-8E0A-4E1EFC8EAC7D}" type="pres">
      <dgm:prSet presAssocID="{72F351CF-C71C-4B70-9163-63BCBC7C3371}" presName="aSpace2" presStyleCnt="0"/>
      <dgm:spPr/>
    </dgm:pt>
    <dgm:pt modelId="{E8EF09C7-A9A6-424E-BC11-F0CF7B3048B3}" type="pres">
      <dgm:prSet presAssocID="{997E864E-9294-4B01-AA37-BE772509B79D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9F33D26-AE09-4FC1-800D-DD0737240264}" type="pres">
      <dgm:prSet presAssocID="{997E864E-9294-4B01-AA37-BE772509B79D}" presName="aSpace2" presStyleCnt="0"/>
      <dgm:spPr/>
    </dgm:pt>
    <dgm:pt modelId="{9A03406D-3DC6-4607-8E78-3F62FE6D0D5D}" type="pres">
      <dgm:prSet presAssocID="{3BC9CC04-6CC1-42D1-89D3-5C5497DC9E7F}" presName="childNode" presStyleLbl="node1" presStyleIdx="14" presStyleCnt="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3F41D1B-3ED7-45E7-8E83-085171D866C3}" type="presOf" srcId="{EDF14453-9FFE-4D68-954D-14BD24CCF873}" destId="{0E0E6F5B-C44E-4FF8-AFF2-3735674A4CCE}" srcOrd="0" destOrd="0" presId="urn:microsoft.com/office/officeart/2005/8/layout/lProcess2"/>
    <dgm:cxn modelId="{B87896BB-90E1-4312-8A1C-8B7ED6BF8F78}" srcId="{28647775-08A7-4A3D-A87B-8002974F2F82}" destId="{EDF14453-9FFE-4D68-954D-14BD24CCF873}" srcOrd="2" destOrd="0" parTransId="{CCAE28BA-E294-469A-9B65-58F98E36D389}" sibTransId="{D1D13460-E68A-41F7-A217-88A661FE00F0}"/>
    <dgm:cxn modelId="{B39E6575-ECCC-4CE0-90AD-0290D1011656}" type="presOf" srcId="{28647775-08A7-4A3D-A87B-8002974F2F82}" destId="{99BEAF85-C0EA-4597-8489-907946BC3F63}" srcOrd="1" destOrd="0" presId="urn:microsoft.com/office/officeart/2005/8/layout/lProcess2"/>
    <dgm:cxn modelId="{F74E8B81-52A0-485C-9C79-C5D449F1FA8B}" srcId="{AF63F2CD-A490-4974-86C5-F614E36596EB}" destId="{73DE1645-31BA-4E63-8A7C-6BE352742AD9}" srcOrd="5" destOrd="0" parTransId="{12089C5A-F782-4325-A350-4B1FDD97DFA5}" sibTransId="{4CCB6F5B-6092-44E4-9A4C-22924F380370}"/>
    <dgm:cxn modelId="{4E040F16-8B4C-49E5-8727-94C0F6F292B4}" srcId="{AF63F2CD-A490-4974-86C5-F614E36596EB}" destId="{FE4FBB81-7B3B-4CA8-83E5-1B353A3AFA45}" srcOrd="4" destOrd="0" parTransId="{D9527B54-2A91-442E-B5DD-32EBFE93A7DD}" sibTransId="{0E2300DD-9710-4406-B8D0-BE0C618172C3}"/>
    <dgm:cxn modelId="{04858EA1-9815-48FC-9433-269086930D21}" srcId="{AF63F2CD-A490-4974-86C5-F614E36596EB}" destId="{0C1DA8DE-4BD2-4061-8BDA-9FA07B6CDC74}" srcOrd="0" destOrd="0" parTransId="{EA977449-2927-40D9-BC1F-85366280A324}" sibTransId="{DE79610A-EF8A-4702-95D3-382AC12E90F1}"/>
    <dgm:cxn modelId="{94F1FA2D-AF1B-4450-86A6-5A93150FE1BC}" type="presOf" srcId="{5A5FD35B-749C-4D3D-A7B5-1E17F0149E0F}" destId="{806F8F8C-3F7B-427B-94E9-73FFF6B5098F}" srcOrd="0" destOrd="0" presId="urn:microsoft.com/office/officeart/2005/8/layout/lProcess2"/>
    <dgm:cxn modelId="{C721C7F2-79B2-44C6-A919-5CF805A31C9F}" srcId="{5A5FD35B-749C-4D3D-A7B5-1E17F0149E0F}" destId="{72F351CF-C71C-4B70-9163-63BCBC7C3371}" srcOrd="2" destOrd="0" parTransId="{A15EA83E-EB68-4110-B51D-929538DF61AD}" sibTransId="{3ABFEB3E-67F3-4853-A44D-B869BE11596E}"/>
    <dgm:cxn modelId="{890C1295-63C2-45F6-98A9-E98B0385D797}" srcId="{AF63F2CD-A490-4974-86C5-F614E36596EB}" destId="{F14756ED-9E62-4178-BF97-7C743C69835E}" srcOrd="3" destOrd="0" parTransId="{1853C550-6606-4F6E-A70A-418B438A4CF6}" sibTransId="{EA297718-35A2-4913-A671-7A7F655DFEDC}"/>
    <dgm:cxn modelId="{19895B36-FC23-4AF7-8AA4-0C9B78324801}" type="presOf" srcId="{3BC9CC04-6CC1-42D1-89D3-5C5497DC9E7F}" destId="{9A03406D-3DC6-4607-8E78-3F62FE6D0D5D}" srcOrd="0" destOrd="0" presId="urn:microsoft.com/office/officeart/2005/8/layout/lProcess2"/>
    <dgm:cxn modelId="{36F70667-8990-461A-B728-17F2F1C623ED}" srcId="{AF63F2CD-A490-4974-86C5-F614E36596EB}" destId="{D0238563-3EC5-44A8-A659-2A6BD99F464E}" srcOrd="2" destOrd="0" parTransId="{08ADFF14-4482-40F4-AC41-C9C84BEEE9FB}" sibTransId="{43A182A1-127B-445C-B52C-AD8FFD64669B}"/>
    <dgm:cxn modelId="{41C0C36A-55EA-4E3B-83A3-0C11CCA5BD52}" srcId="{5A5FD35B-749C-4D3D-A7B5-1E17F0149E0F}" destId="{997E864E-9294-4B01-AA37-BE772509B79D}" srcOrd="3" destOrd="0" parTransId="{0EACA6A3-9FD8-4708-AFFC-D52E829FE992}" sibTransId="{908C0CF6-A484-4078-89E1-5AC49C10E2BE}"/>
    <dgm:cxn modelId="{6DD7B627-4F30-4C23-8E86-4A0A15FE11DB}" type="presOf" srcId="{FE4FBB81-7B3B-4CA8-83E5-1B353A3AFA45}" destId="{0766AD98-049D-4115-B51B-349498413674}" srcOrd="0" destOrd="0" presId="urn:microsoft.com/office/officeart/2005/8/layout/lProcess2"/>
    <dgm:cxn modelId="{A53CF988-8572-4646-883E-2E1C40FEFCE4}" type="presOf" srcId="{F14756ED-9E62-4178-BF97-7C743C69835E}" destId="{190B322F-D01A-4056-910E-666B90AE6FE9}" srcOrd="0" destOrd="0" presId="urn:microsoft.com/office/officeart/2005/8/layout/lProcess2"/>
    <dgm:cxn modelId="{B387B27C-D202-42D2-AE82-4F8F8B6C3273}" type="presOf" srcId="{4204B6A8-1C11-4CA5-B8B7-F6BBB23BDD9A}" destId="{2ADF8D84-CD1F-4D35-B361-D92C2E12AAC3}" srcOrd="0" destOrd="0" presId="urn:microsoft.com/office/officeart/2005/8/layout/lProcess2"/>
    <dgm:cxn modelId="{1ED05B56-CB24-4118-9EEB-0B187E6AA89D}" type="presOf" srcId="{73DE1645-31BA-4E63-8A7C-6BE352742AD9}" destId="{6A0292EB-F8D9-4832-A8F9-7D0EED179BCC}" srcOrd="0" destOrd="0" presId="urn:microsoft.com/office/officeart/2005/8/layout/lProcess2"/>
    <dgm:cxn modelId="{05141094-A6CF-4784-9F44-612440B8FD34}" type="presOf" srcId="{5E111EDB-C6C2-4E21-B9D7-94B0E795FD98}" destId="{053B759D-43FC-406A-A190-37792ACD1270}" srcOrd="0" destOrd="0" presId="urn:microsoft.com/office/officeart/2005/8/layout/lProcess2"/>
    <dgm:cxn modelId="{808EFF16-091D-4210-BE50-667FED20D6B9}" srcId="{5E111EDB-C6C2-4E21-B9D7-94B0E795FD98}" destId="{5A5FD35B-749C-4D3D-A7B5-1E17F0149E0F}" srcOrd="2" destOrd="0" parTransId="{B31E42E9-972A-474F-A2B3-87D307F41DCD}" sibTransId="{5F22A1E8-D79A-47A2-934F-A56474D802BC}"/>
    <dgm:cxn modelId="{C4227466-E212-42C3-B10D-81120A792FE2}" srcId="{5A5FD35B-749C-4D3D-A7B5-1E17F0149E0F}" destId="{3BC9CC04-6CC1-42D1-89D3-5C5497DC9E7F}" srcOrd="4" destOrd="0" parTransId="{ED5DCC5F-7477-4A1B-9EFC-511D52831D45}" sibTransId="{6AF21AF6-9C7B-4BB9-ADA2-99AF83782BC2}"/>
    <dgm:cxn modelId="{D1997405-77A8-47A3-B7E3-D6EAEABA5841}" type="presOf" srcId="{AF63F2CD-A490-4974-86C5-F614E36596EB}" destId="{D520321F-1214-4D86-81D5-2E96FAE70FD5}" srcOrd="0" destOrd="0" presId="urn:microsoft.com/office/officeart/2005/8/layout/lProcess2"/>
    <dgm:cxn modelId="{5816006C-A7FE-46E7-BAAD-669522BE4752}" srcId="{5E111EDB-C6C2-4E21-B9D7-94B0E795FD98}" destId="{28647775-08A7-4A3D-A87B-8002974F2F82}" srcOrd="0" destOrd="0" parTransId="{1AE0C404-BBF1-4842-9126-992A87E12720}" sibTransId="{010A0F25-3BA4-4C0F-B52F-AD75064B4F38}"/>
    <dgm:cxn modelId="{5825CA09-FA6E-4280-B8CC-98FD9ED8641D}" srcId="{28647775-08A7-4A3D-A87B-8002974F2F82}" destId="{F3610075-C5AB-4D3B-9C38-C2403F07B125}" srcOrd="1" destOrd="0" parTransId="{F795672E-ABD7-4C86-B230-2F412F61E109}" sibTransId="{9834945B-B1EE-4ADD-A849-3B8E335F84B2}"/>
    <dgm:cxn modelId="{BA7FB80E-2AA1-4C69-9333-DCB3636CF108}" type="presOf" srcId="{0C1DA8DE-4BD2-4061-8BDA-9FA07B6CDC74}" destId="{85860292-8E03-4446-A254-0B8A3962C50E}" srcOrd="0" destOrd="0" presId="urn:microsoft.com/office/officeart/2005/8/layout/lProcess2"/>
    <dgm:cxn modelId="{866B8192-4405-444D-953B-E211C7C8B3E5}" type="presOf" srcId="{825AD1C8-AFFB-4466-B57C-8D07C30CA916}" destId="{8FDA8CA2-BAB9-43C7-9AB0-34F6BCCB269B}" srcOrd="0" destOrd="0" presId="urn:microsoft.com/office/officeart/2005/8/layout/lProcess2"/>
    <dgm:cxn modelId="{6F3E6DEF-1D22-4FCE-8D4D-9AA6961079FA}" type="presOf" srcId="{F3610075-C5AB-4D3B-9C38-C2403F07B125}" destId="{B4F7A22C-F18E-4722-B744-C87F0C203629}" srcOrd="0" destOrd="0" presId="urn:microsoft.com/office/officeart/2005/8/layout/lProcess2"/>
    <dgm:cxn modelId="{0CE9EFFA-7DD1-4BD9-8540-39EADF247C85}" type="presOf" srcId="{E391DC20-2193-43AE-A6AE-6988D6C6D2D3}" destId="{C23ADDFE-ECEB-46DF-B833-3D68832FFB37}" srcOrd="0" destOrd="0" presId="urn:microsoft.com/office/officeart/2005/8/layout/lProcess2"/>
    <dgm:cxn modelId="{55C8A3DB-3D19-44FF-A3F4-3EDBD1E29F4B}" type="presOf" srcId="{28647775-08A7-4A3D-A87B-8002974F2F82}" destId="{7F34607C-0A2F-4399-87F0-95758B05F1D7}" srcOrd="0" destOrd="0" presId="urn:microsoft.com/office/officeart/2005/8/layout/lProcess2"/>
    <dgm:cxn modelId="{981601C7-A27D-4CC8-9A64-79D445A801AC}" type="presOf" srcId="{D0238563-3EC5-44A8-A659-2A6BD99F464E}" destId="{97281D66-EE57-4A5B-8B36-FB0D23A75F3D}" srcOrd="0" destOrd="0" presId="urn:microsoft.com/office/officeart/2005/8/layout/lProcess2"/>
    <dgm:cxn modelId="{A63C236B-154F-4511-B2FE-B6C0CE7C4429}" type="presOf" srcId="{D753A590-C565-49C7-A1DE-7A900F4C409D}" destId="{91B2EAFB-B71E-424A-8949-748660EE13F8}" srcOrd="0" destOrd="0" presId="urn:microsoft.com/office/officeart/2005/8/layout/lProcess2"/>
    <dgm:cxn modelId="{A6E7C4E1-E592-48C5-9774-619EC8155988}" srcId="{5A5FD35B-749C-4D3D-A7B5-1E17F0149E0F}" destId="{E391DC20-2193-43AE-A6AE-6988D6C6D2D3}" srcOrd="1" destOrd="0" parTransId="{412E681C-A30C-4FDE-A1AC-613485622345}" sibTransId="{1EBB488B-4A88-464C-82F0-CDF11A9D2971}"/>
    <dgm:cxn modelId="{7606CF59-8C5C-4653-BF1B-CEBF5A7970CB}" type="presOf" srcId="{5A5FD35B-749C-4D3D-A7B5-1E17F0149E0F}" destId="{F4FA43FE-80E1-4646-A651-DD8DCED80DEE}" srcOrd="1" destOrd="0" presId="urn:microsoft.com/office/officeart/2005/8/layout/lProcess2"/>
    <dgm:cxn modelId="{64340427-DBE5-4B83-8386-AE83EAA95577}" type="presOf" srcId="{A27A51EB-C97C-465C-9F54-9F91FD219DE8}" destId="{DBA72C62-3139-4608-8450-4729DB88E8A8}" srcOrd="0" destOrd="0" presId="urn:microsoft.com/office/officeart/2005/8/layout/lProcess2"/>
    <dgm:cxn modelId="{3CE99311-6054-41DF-807F-D396C3B6AB49}" srcId="{5E111EDB-C6C2-4E21-B9D7-94B0E795FD98}" destId="{AF63F2CD-A490-4974-86C5-F614E36596EB}" srcOrd="1" destOrd="0" parTransId="{9E0123C4-AA59-4DCA-8FA3-5D32B3980E77}" sibTransId="{30622D9E-B371-4892-9A4A-466BB06C3349}"/>
    <dgm:cxn modelId="{D92F1D31-9766-4FAF-9FBE-64731BF33B4C}" srcId="{AF63F2CD-A490-4974-86C5-F614E36596EB}" destId="{D753A590-C565-49C7-A1DE-7A900F4C409D}" srcOrd="1" destOrd="0" parTransId="{559A32EA-FDD6-4D82-A4CA-46852B755E35}" sibTransId="{E247DF11-8CA0-4DB5-9969-08FCE617FB1C}"/>
    <dgm:cxn modelId="{02F4A225-E1F7-4BE7-BBB0-477FE65E6E40}" type="presOf" srcId="{72F351CF-C71C-4B70-9163-63BCBC7C3371}" destId="{2EBF6B81-A7ED-4CF5-9832-30F363FE9353}" srcOrd="0" destOrd="0" presId="urn:microsoft.com/office/officeart/2005/8/layout/lProcess2"/>
    <dgm:cxn modelId="{EB6185CD-7BF5-4ACC-90FB-A06823642040}" srcId="{28647775-08A7-4A3D-A87B-8002974F2F82}" destId="{A27A51EB-C97C-465C-9F54-9F91FD219DE8}" srcOrd="3" destOrd="0" parTransId="{8671D337-AB5F-4325-85EB-FD2D900411D8}" sibTransId="{F6053FD6-ABA2-4FB0-93C6-5FB19CE97888}"/>
    <dgm:cxn modelId="{89008DCF-F9AE-4251-AFE6-60865D4A264E}" type="presOf" srcId="{997E864E-9294-4B01-AA37-BE772509B79D}" destId="{E8EF09C7-A9A6-424E-BC11-F0CF7B3048B3}" srcOrd="0" destOrd="0" presId="urn:microsoft.com/office/officeart/2005/8/layout/lProcess2"/>
    <dgm:cxn modelId="{B108E381-3117-476F-A454-6D06CB189E97}" srcId="{28647775-08A7-4A3D-A87B-8002974F2F82}" destId="{4204B6A8-1C11-4CA5-B8B7-F6BBB23BDD9A}" srcOrd="0" destOrd="0" parTransId="{48B334F8-7DF3-4C8D-BE56-82E7D1984FE9}" sibTransId="{64F3CBBE-CACB-4E4D-BA32-89F9DDE619DE}"/>
    <dgm:cxn modelId="{288C93C0-10EF-47A2-B227-CEE80802D5C5}" srcId="{5A5FD35B-749C-4D3D-A7B5-1E17F0149E0F}" destId="{825AD1C8-AFFB-4466-B57C-8D07C30CA916}" srcOrd="0" destOrd="0" parTransId="{94CF670E-B5A6-4A7D-A256-A34F02F78FE4}" sibTransId="{57DF308D-F026-4E99-B5EB-8FA06DE2FCCC}"/>
    <dgm:cxn modelId="{F4F8EDEC-327F-4221-B6A4-492ECBB3F4F1}" type="presOf" srcId="{AF63F2CD-A490-4974-86C5-F614E36596EB}" destId="{529ED8DC-0F1E-4C2D-820B-4BCF067CF47C}" srcOrd="1" destOrd="0" presId="urn:microsoft.com/office/officeart/2005/8/layout/lProcess2"/>
    <dgm:cxn modelId="{16F867DC-7EBC-4DEE-B3B8-34EAC8CA05B5}" type="presParOf" srcId="{053B759D-43FC-406A-A190-37792ACD1270}" destId="{E218B0A7-9141-4C5E-959E-C10151436310}" srcOrd="0" destOrd="0" presId="urn:microsoft.com/office/officeart/2005/8/layout/lProcess2"/>
    <dgm:cxn modelId="{C746452F-3356-48C3-9FED-7BAFE73B66EC}" type="presParOf" srcId="{E218B0A7-9141-4C5E-959E-C10151436310}" destId="{7F34607C-0A2F-4399-87F0-95758B05F1D7}" srcOrd="0" destOrd="0" presId="urn:microsoft.com/office/officeart/2005/8/layout/lProcess2"/>
    <dgm:cxn modelId="{7307E9E7-26E2-4AFF-BAE7-F1DFFC3EE70E}" type="presParOf" srcId="{E218B0A7-9141-4C5E-959E-C10151436310}" destId="{99BEAF85-C0EA-4597-8489-907946BC3F63}" srcOrd="1" destOrd="0" presId="urn:microsoft.com/office/officeart/2005/8/layout/lProcess2"/>
    <dgm:cxn modelId="{C43C9DE7-74D1-49C5-9E10-9297E1474D06}" type="presParOf" srcId="{E218B0A7-9141-4C5E-959E-C10151436310}" destId="{B5352D6B-ADE6-426B-BE75-A975A5702ECD}" srcOrd="2" destOrd="0" presId="urn:microsoft.com/office/officeart/2005/8/layout/lProcess2"/>
    <dgm:cxn modelId="{7BCB64C3-2FB6-40AA-B1E2-D71C2047610C}" type="presParOf" srcId="{B5352D6B-ADE6-426B-BE75-A975A5702ECD}" destId="{DBF15E54-3978-42B6-9B6A-47B27A3BF973}" srcOrd="0" destOrd="0" presId="urn:microsoft.com/office/officeart/2005/8/layout/lProcess2"/>
    <dgm:cxn modelId="{22807436-6366-41EB-99C4-D0B760866C23}" type="presParOf" srcId="{DBF15E54-3978-42B6-9B6A-47B27A3BF973}" destId="{2ADF8D84-CD1F-4D35-B361-D92C2E12AAC3}" srcOrd="0" destOrd="0" presId="urn:microsoft.com/office/officeart/2005/8/layout/lProcess2"/>
    <dgm:cxn modelId="{9C51EBDE-C9C7-4A1F-B453-5EA0B9B131BB}" type="presParOf" srcId="{DBF15E54-3978-42B6-9B6A-47B27A3BF973}" destId="{47B8CCC4-8044-49BB-B554-C911E0D542C5}" srcOrd="1" destOrd="0" presId="urn:microsoft.com/office/officeart/2005/8/layout/lProcess2"/>
    <dgm:cxn modelId="{9F6DB18E-8310-4F29-A744-998F7D2E7A4F}" type="presParOf" srcId="{DBF15E54-3978-42B6-9B6A-47B27A3BF973}" destId="{B4F7A22C-F18E-4722-B744-C87F0C203629}" srcOrd="2" destOrd="0" presId="urn:microsoft.com/office/officeart/2005/8/layout/lProcess2"/>
    <dgm:cxn modelId="{A3E2D54E-5FE9-4622-BAA3-385DA69EC8CE}" type="presParOf" srcId="{DBF15E54-3978-42B6-9B6A-47B27A3BF973}" destId="{DD7ECDA0-E516-4F8D-99BC-811E8BF32D52}" srcOrd="3" destOrd="0" presId="urn:microsoft.com/office/officeart/2005/8/layout/lProcess2"/>
    <dgm:cxn modelId="{CA467C4F-A951-41B9-A16D-AE75867579E7}" type="presParOf" srcId="{DBF15E54-3978-42B6-9B6A-47B27A3BF973}" destId="{0E0E6F5B-C44E-4FF8-AFF2-3735674A4CCE}" srcOrd="4" destOrd="0" presId="urn:microsoft.com/office/officeart/2005/8/layout/lProcess2"/>
    <dgm:cxn modelId="{8051B88A-2FB8-4DAE-A9C4-99C4A6E30564}" type="presParOf" srcId="{DBF15E54-3978-42B6-9B6A-47B27A3BF973}" destId="{445B26EC-4AD4-4172-8CEB-5592BD310405}" srcOrd="5" destOrd="0" presId="urn:microsoft.com/office/officeart/2005/8/layout/lProcess2"/>
    <dgm:cxn modelId="{AD45F7C3-B90A-4A69-B26B-B8AF070730E7}" type="presParOf" srcId="{DBF15E54-3978-42B6-9B6A-47B27A3BF973}" destId="{DBA72C62-3139-4608-8450-4729DB88E8A8}" srcOrd="6" destOrd="0" presId="urn:microsoft.com/office/officeart/2005/8/layout/lProcess2"/>
    <dgm:cxn modelId="{439423EC-8E08-4350-9BA9-EA7622E9409F}" type="presParOf" srcId="{053B759D-43FC-406A-A190-37792ACD1270}" destId="{1213117D-834E-44CC-B790-B6840A979135}" srcOrd="1" destOrd="0" presId="urn:microsoft.com/office/officeart/2005/8/layout/lProcess2"/>
    <dgm:cxn modelId="{DAB72FFE-26BD-4E2F-9363-E5CCFC738189}" type="presParOf" srcId="{053B759D-43FC-406A-A190-37792ACD1270}" destId="{26D75FEF-F3E4-4CD1-A485-36E23B6AFFDB}" srcOrd="2" destOrd="0" presId="urn:microsoft.com/office/officeart/2005/8/layout/lProcess2"/>
    <dgm:cxn modelId="{D48F518E-382C-427A-A1F7-8548C9E96881}" type="presParOf" srcId="{26D75FEF-F3E4-4CD1-A485-36E23B6AFFDB}" destId="{D520321F-1214-4D86-81D5-2E96FAE70FD5}" srcOrd="0" destOrd="0" presId="urn:microsoft.com/office/officeart/2005/8/layout/lProcess2"/>
    <dgm:cxn modelId="{4B3616A2-44E1-449F-ADCA-799981B46A85}" type="presParOf" srcId="{26D75FEF-F3E4-4CD1-A485-36E23B6AFFDB}" destId="{529ED8DC-0F1E-4C2D-820B-4BCF067CF47C}" srcOrd="1" destOrd="0" presId="urn:microsoft.com/office/officeart/2005/8/layout/lProcess2"/>
    <dgm:cxn modelId="{E2963AF7-96D6-41D4-99DC-111768EEFA99}" type="presParOf" srcId="{26D75FEF-F3E4-4CD1-A485-36E23B6AFFDB}" destId="{BF703878-31E4-4B7F-9048-EB37F7342D0E}" srcOrd="2" destOrd="0" presId="urn:microsoft.com/office/officeart/2005/8/layout/lProcess2"/>
    <dgm:cxn modelId="{0562FA3B-9006-44E5-96B7-F3705861C0B6}" type="presParOf" srcId="{BF703878-31E4-4B7F-9048-EB37F7342D0E}" destId="{90629374-99A4-4851-9452-D9100200290C}" srcOrd="0" destOrd="0" presId="urn:microsoft.com/office/officeart/2005/8/layout/lProcess2"/>
    <dgm:cxn modelId="{C4BB037A-6624-4421-8848-142F34AE3CFE}" type="presParOf" srcId="{90629374-99A4-4851-9452-D9100200290C}" destId="{85860292-8E03-4446-A254-0B8A3962C50E}" srcOrd="0" destOrd="0" presId="urn:microsoft.com/office/officeart/2005/8/layout/lProcess2"/>
    <dgm:cxn modelId="{B3BA2261-5BD5-4A3D-BDB4-E38B99B6D150}" type="presParOf" srcId="{90629374-99A4-4851-9452-D9100200290C}" destId="{BE271829-91E0-4012-A636-3BFFB6A94327}" srcOrd="1" destOrd="0" presId="urn:microsoft.com/office/officeart/2005/8/layout/lProcess2"/>
    <dgm:cxn modelId="{5C463D08-FA9F-4650-8616-7BAC375F8FBE}" type="presParOf" srcId="{90629374-99A4-4851-9452-D9100200290C}" destId="{91B2EAFB-B71E-424A-8949-748660EE13F8}" srcOrd="2" destOrd="0" presId="urn:microsoft.com/office/officeart/2005/8/layout/lProcess2"/>
    <dgm:cxn modelId="{8407A306-2D4D-44B7-AE38-9F5C67136F3A}" type="presParOf" srcId="{90629374-99A4-4851-9452-D9100200290C}" destId="{A91F9615-D89F-466B-907C-6FF50DB4CCB2}" srcOrd="3" destOrd="0" presId="urn:microsoft.com/office/officeart/2005/8/layout/lProcess2"/>
    <dgm:cxn modelId="{FDFA406E-AD58-496A-9516-F2D6ED2D2276}" type="presParOf" srcId="{90629374-99A4-4851-9452-D9100200290C}" destId="{97281D66-EE57-4A5B-8B36-FB0D23A75F3D}" srcOrd="4" destOrd="0" presId="urn:microsoft.com/office/officeart/2005/8/layout/lProcess2"/>
    <dgm:cxn modelId="{A4F266E0-0036-4043-9B1B-92FC23DCA514}" type="presParOf" srcId="{90629374-99A4-4851-9452-D9100200290C}" destId="{3446E3E2-C870-47BB-9EFD-1576A541C4AD}" srcOrd="5" destOrd="0" presId="urn:microsoft.com/office/officeart/2005/8/layout/lProcess2"/>
    <dgm:cxn modelId="{59151496-41C3-4EE8-B794-4E6DA5C3B961}" type="presParOf" srcId="{90629374-99A4-4851-9452-D9100200290C}" destId="{190B322F-D01A-4056-910E-666B90AE6FE9}" srcOrd="6" destOrd="0" presId="urn:microsoft.com/office/officeart/2005/8/layout/lProcess2"/>
    <dgm:cxn modelId="{865D390A-744D-4AE3-B3A5-3179CD4FB7B0}" type="presParOf" srcId="{90629374-99A4-4851-9452-D9100200290C}" destId="{75C92364-F30B-4011-84CB-3DE2F37E42A5}" srcOrd="7" destOrd="0" presId="urn:microsoft.com/office/officeart/2005/8/layout/lProcess2"/>
    <dgm:cxn modelId="{E1109456-164C-4FF6-9E2C-6A95119C8163}" type="presParOf" srcId="{90629374-99A4-4851-9452-D9100200290C}" destId="{0766AD98-049D-4115-B51B-349498413674}" srcOrd="8" destOrd="0" presId="urn:microsoft.com/office/officeart/2005/8/layout/lProcess2"/>
    <dgm:cxn modelId="{807F7F44-5E61-41A6-A5CD-4D8D525A2A14}" type="presParOf" srcId="{90629374-99A4-4851-9452-D9100200290C}" destId="{084107BA-401F-4172-B2A2-9F094CB1C67A}" srcOrd="9" destOrd="0" presId="urn:microsoft.com/office/officeart/2005/8/layout/lProcess2"/>
    <dgm:cxn modelId="{2AD4DEFE-7E67-4C6B-B85C-EC65599EC738}" type="presParOf" srcId="{90629374-99A4-4851-9452-D9100200290C}" destId="{6A0292EB-F8D9-4832-A8F9-7D0EED179BCC}" srcOrd="10" destOrd="0" presId="urn:microsoft.com/office/officeart/2005/8/layout/lProcess2"/>
    <dgm:cxn modelId="{9A0A0EE4-C72C-4824-AC24-EB380211BACE}" type="presParOf" srcId="{053B759D-43FC-406A-A190-37792ACD1270}" destId="{5EC28794-75E2-4515-8AAF-DCBBB1835D9C}" srcOrd="3" destOrd="0" presId="urn:microsoft.com/office/officeart/2005/8/layout/lProcess2"/>
    <dgm:cxn modelId="{910FCEDD-DE3E-4B82-A115-7175827DB973}" type="presParOf" srcId="{053B759D-43FC-406A-A190-37792ACD1270}" destId="{FD9089CD-8702-4D13-8DE2-CF40A48C1086}" srcOrd="4" destOrd="0" presId="urn:microsoft.com/office/officeart/2005/8/layout/lProcess2"/>
    <dgm:cxn modelId="{AF4F8A36-048B-49C0-9044-87D49ECDF1A5}" type="presParOf" srcId="{FD9089CD-8702-4D13-8DE2-CF40A48C1086}" destId="{806F8F8C-3F7B-427B-94E9-73FFF6B5098F}" srcOrd="0" destOrd="0" presId="urn:microsoft.com/office/officeart/2005/8/layout/lProcess2"/>
    <dgm:cxn modelId="{E8540FEF-D5C1-42F1-8047-A9092BC3B460}" type="presParOf" srcId="{FD9089CD-8702-4D13-8DE2-CF40A48C1086}" destId="{F4FA43FE-80E1-4646-A651-DD8DCED80DEE}" srcOrd="1" destOrd="0" presId="urn:microsoft.com/office/officeart/2005/8/layout/lProcess2"/>
    <dgm:cxn modelId="{546D4C7E-0817-4EB2-A074-F8AA2C80BDC4}" type="presParOf" srcId="{FD9089CD-8702-4D13-8DE2-CF40A48C1086}" destId="{76285D3C-23F6-4C1B-B497-E5661F338FF7}" srcOrd="2" destOrd="0" presId="urn:microsoft.com/office/officeart/2005/8/layout/lProcess2"/>
    <dgm:cxn modelId="{113891FD-082B-412F-A3EE-D9154C44F26D}" type="presParOf" srcId="{76285D3C-23F6-4C1B-B497-E5661F338FF7}" destId="{4EE3DB8C-C6C4-4DA5-BA10-E47F9E9DAC1D}" srcOrd="0" destOrd="0" presId="urn:microsoft.com/office/officeart/2005/8/layout/lProcess2"/>
    <dgm:cxn modelId="{F09B026E-5745-4307-8314-BA5F2BDD21AB}" type="presParOf" srcId="{4EE3DB8C-C6C4-4DA5-BA10-E47F9E9DAC1D}" destId="{8FDA8CA2-BAB9-43C7-9AB0-34F6BCCB269B}" srcOrd="0" destOrd="0" presId="urn:microsoft.com/office/officeart/2005/8/layout/lProcess2"/>
    <dgm:cxn modelId="{720E4680-81B6-49EF-B230-8FF22BBD6665}" type="presParOf" srcId="{4EE3DB8C-C6C4-4DA5-BA10-E47F9E9DAC1D}" destId="{8E5A6889-0EF3-42FC-8BB4-6A8BECC97DF1}" srcOrd="1" destOrd="0" presId="urn:microsoft.com/office/officeart/2005/8/layout/lProcess2"/>
    <dgm:cxn modelId="{23C44525-617F-49F6-A352-BEB9F944372B}" type="presParOf" srcId="{4EE3DB8C-C6C4-4DA5-BA10-E47F9E9DAC1D}" destId="{C23ADDFE-ECEB-46DF-B833-3D68832FFB37}" srcOrd="2" destOrd="0" presId="urn:microsoft.com/office/officeart/2005/8/layout/lProcess2"/>
    <dgm:cxn modelId="{E3370112-A465-40C6-9736-3CD977FD408E}" type="presParOf" srcId="{4EE3DB8C-C6C4-4DA5-BA10-E47F9E9DAC1D}" destId="{2722CAC9-B839-489D-98BC-36C88E8A424E}" srcOrd="3" destOrd="0" presId="urn:microsoft.com/office/officeart/2005/8/layout/lProcess2"/>
    <dgm:cxn modelId="{3819B3F3-6A1B-41B7-9387-2130E6C63E03}" type="presParOf" srcId="{4EE3DB8C-C6C4-4DA5-BA10-E47F9E9DAC1D}" destId="{2EBF6B81-A7ED-4CF5-9832-30F363FE9353}" srcOrd="4" destOrd="0" presId="urn:microsoft.com/office/officeart/2005/8/layout/lProcess2"/>
    <dgm:cxn modelId="{51F0B712-A337-48E7-8280-D786FCD743F7}" type="presParOf" srcId="{4EE3DB8C-C6C4-4DA5-BA10-E47F9E9DAC1D}" destId="{5CEA76FF-5687-45A1-8E0A-4E1EFC8EAC7D}" srcOrd="5" destOrd="0" presId="urn:microsoft.com/office/officeart/2005/8/layout/lProcess2"/>
    <dgm:cxn modelId="{38A2F299-24E0-4AC2-A7FE-2CCE72F0CAF4}" type="presParOf" srcId="{4EE3DB8C-C6C4-4DA5-BA10-E47F9E9DAC1D}" destId="{E8EF09C7-A9A6-424E-BC11-F0CF7B3048B3}" srcOrd="6" destOrd="0" presId="urn:microsoft.com/office/officeart/2005/8/layout/lProcess2"/>
    <dgm:cxn modelId="{8E8214BA-7A68-4F7D-BA4A-22366775FD61}" type="presParOf" srcId="{4EE3DB8C-C6C4-4DA5-BA10-E47F9E9DAC1D}" destId="{99F33D26-AE09-4FC1-800D-DD0737240264}" srcOrd="7" destOrd="0" presId="urn:microsoft.com/office/officeart/2005/8/layout/lProcess2"/>
    <dgm:cxn modelId="{D832B2B7-CD01-4517-A4AA-5B964EBC211C}" type="presParOf" srcId="{4EE3DB8C-C6C4-4DA5-BA10-E47F9E9DAC1D}" destId="{9A03406D-3DC6-4607-8E78-3F62FE6D0D5D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07731F-F22C-4705-AD38-D2D1897ED40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82FCEC9-CD28-4F1F-9A2F-B2CD5FBDB6CE}">
      <dgm:prSet phldrT="[Text]" custT="1"/>
      <dgm:spPr/>
      <dgm:t>
        <a:bodyPr/>
        <a:lstStyle/>
        <a:p>
          <a:pPr algn="l"/>
          <a:r>
            <a:rPr lang="en-GB" sz="2000" dirty="0" smtClean="0">
              <a:solidFill>
                <a:srgbClr val="00B050"/>
              </a:solidFill>
            </a:rPr>
            <a:t>Countries with low coverage:</a:t>
          </a:r>
        </a:p>
        <a:p>
          <a:pPr algn="l"/>
          <a:r>
            <a:rPr lang="en-GB" sz="2000" dirty="0" smtClean="0">
              <a:solidFill>
                <a:schemeClr val="tx1"/>
              </a:solidFill>
            </a:rPr>
            <a:t>Primary health care packages</a:t>
          </a:r>
        </a:p>
      </dgm:t>
    </dgm:pt>
    <dgm:pt modelId="{10479176-BF91-47C9-A369-66B8817AA713}" type="parTrans" cxnId="{79B2B459-8869-499E-B349-3B1C4A706A47}">
      <dgm:prSet/>
      <dgm:spPr/>
      <dgm:t>
        <a:bodyPr/>
        <a:lstStyle/>
        <a:p>
          <a:endParaRPr lang="en-GB"/>
        </a:p>
      </dgm:t>
    </dgm:pt>
    <dgm:pt modelId="{BE94E497-4410-42CF-A845-B970F9512CAE}" type="sibTrans" cxnId="{79B2B459-8869-499E-B349-3B1C4A706A47}">
      <dgm:prSet/>
      <dgm:spPr/>
      <dgm:t>
        <a:bodyPr/>
        <a:lstStyle/>
        <a:p>
          <a:endParaRPr lang="en-GB"/>
        </a:p>
      </dgm:t>
    </dgm:pt>
    <dgm:pt modelId="{B5F0116D-DF8A-485B-8424-E323273796B2}">
      <dgm:prSet custT="1"/>
      <dgm:spPr/>
      <dgm:t>
        <a:bodyPr/>
        <a:lstStyle/>
        <a:p>
          <a:r>
            <a:rPr lang="en-GB" sz="2000" dirty="0" smtClean="0">
              <a:solidFill>
                <a:srgbClr val="0070C0"/>
              </a:solidFill>
            </a:rPr>
            <a:t>Strong health systems:</a:t>
          </a:r>
        </a:p>
        <a:p>
          <a:r>
            <a:rPr lang="en-GB" sz="2000" dirty="0" smtClean="0">
              <a:solidFill>
                <a:schemeClr val="tx1"/>
              </a:solidFill>
            </a:rPr>
            <a:t>Marginal analysis for additions to packages</a:t>
          </a:r>
          <a:endParaRPr lang="en-GB" sz="2000" dirty="0">
            <a:solidFill>
              <a:schemeClr val="tx1"/>
            </a:solidFill>
          </a:endParaRPr>
        </a:p>
      </dgm:t>
    </dgm:pt>
    <dgm:pt modelId="{6649D4FD-B043-4546-AE8F-EC41BF600415}" type="parTrans" cxnId="{D1485191-B54F-4418-A96A-D6720741E8AD}">
      <dgm:prSet/>
      <dgm:spPr/>
      <dgm:t>
        <a:bodyPr/>
        <a:lstStyle/>
        <a:p>
          <a:endParaRPr lang="en-GB"/>
        </a:p>
      </dgm:t>
    </dgm:pt>
    <dgm:pt modelId="{B879E8A5-D44C-49D7-9B05-E2FDC7929353}" type="sibTrans" cxnId="{D1485191-B54F-4418-A96A-D6720741E8AD}">
      <dgm:prSet/>
      <dgm:spPr/>
      <dgm:t>
        <a:bodyPr/>
        <a:lstStyle/>
        <a:p>
          <a:endParaRPr lang="en-GB"/>
        </a:p>
      </dgm:t>
    </dgm:pt>
    <dgm:pt modelId="{D3055FC3-BD40-4FDD-B32D-8A4785D6F6A4}">
      <dgm:prSet phldrT="[Text]" custT="1"/>
      <dgm:spPr/>
      <dgm:t>
        <a:bodyPr/>
        <a:lstStyle/>
        <a:p>
          <a:r>
            <a:rPr lang="en-GB" sz="2000" dirty="0" smtClean="0">
              <a:solidFill>
                <a:srgbClr val="7030A0"/>
              </a:solidFill>
            </a:rPr>
            <a:t>Countries with medium coverage:</a:t>
          </a:r>
        </a:p>
        <a:p>
          <a:r>
            <a:rPr lang="en-GB" sz="2000" dirty="0" smtClean="0">
              <a:solidFill>
                <a:schemeClr val="tx1"/>
              </a:solidFill>
            </a:rPr>
            <a:t>Guaranteed packages of care</a:t>
          </a:r>
        </a:p>
      </dgm:t>
    </dgm:pt>
    <dgm:pt modelId="{3E3A3D09-9887-4E8A-BA58-D97BD1314C13}" type="parTrans" cxnId="{5DCFA7B7-E5E8-4DEB-8DAF-354D33D58C48}">
      <dgm:prSet/>
      <dgm:spPr/>
      <dgm:t>
        <a:bodyPr/>
        <a:lstStyle/>
        <a:p>
          <a:endParaRPr lang="en-GB"/>
        </a:p>
      </dgm:t>
    </dgm:pt>
    <dgm:pt modelId="{CAABE69D-CB85-49DA-9489-8D981F3F60CA}" type="sibTrans" cxnId="{5DCFA7B7-E5E8-4DEB-8DAF-354D33D58C48}">
      <dgm:prSet/>
      <dgm:spPr/>
      <dgm:t>
        <a:bodyPr/>
        <a:lstStyle/>
        <a:p>
          <a:endParaRPr lang="en-GB"/>
        </a:p>
      </dgm:t>
    </dgm:pt>
    <dgm:pt modelId="{813409A4-FF0D-4A1E-8C0C-3A24AF545CC7}">
      <dgm:prSet phldrT="[Text]" custT="1"/>
      <dgm:spPr/>
      <dgm:t>
        <a:bodyPr/>
        <a:lstStyle/>
        <a:p>
          <a:r>
            <a:rPr lang="en-GB" sz="2000" dirty="0" smtClean="0">
              <a:solidFill>
                <a:srgbClr val="FF0000"/>
              </a:solidFill>
            </a:rPr>
            <a:t>Fragile states: </a:t>
          </a:r>
        </a:p>
        <a:p>
          <a:r>
            <a:rPr lang="en-GB" sz="2000" dirty="0" smtClean="0">
              <a:solidFill>
                <a:schemeClr val="tx1"/>
              </a:solidFill>
            </a:rPr>
            <a:t>Essential services</a:t>
          </a:r>
        </a:p>
        <a:p>
          <a:r>
            <a:rPr lang="en-GB" sz="2000" dirty="0" smtClean="0">
              <a:solidFill>
                <a:schemeClr val="tx1"/>
              </a:solidFill>
            </a:rPr>
            <a:t>Emergency kits</a:t>
          </a:r>
        </a:p>
        <a:p>
          <a:r>
            <a:rPr lang="en-GB" sz="2000" dirty="0" smtClean="0">
              <a:solidFill>
                <a:schemeClr val="tx1"/>
              </a:solidFill>
            </a:rPr>
            <a:t>Disaster planning</a:t>
          </a:r>
          <a:endParaRPr lang="en-GB" sz="2000" dirty="0">
            <a:solidFill>
              <a:schemeClr val="tx1"/>
            </a:solidFill>
          </a:endParaRPr>
        </a:p>
      </dgm:t>
    </dgm:pt>
    <dgm:pt modelId="{150C57F5-5C7A-416E-9F41-BA05FFB42598}" type="parTrans" cxnId="{66E0EC54-8B69-44C7-B3BA-134617C0AAB9}">
      <dgm:prSet/>
      <dgm:spPr/>
      <dgm:t>
        <a:bodyPr/>
        <a:lstStyle/>
        <a:p>
          <a:endParaRPr lang="en-GB"/>
        </a:p>
      </dgm:t>
    </dgm:pt>
    <dgm:pt modelId="{A14FB093-CE54-4836-BB71-118A2D875F94}" type="sibTrans" cxnId="{66E0EC54-8B69-44C7-B3BA-134617C0AAB9}">
      <dgm:prSet/>
      <dgm:spPr/>
      <dgm:t>
        <a:bodyPr/>
        <a:lstStyle/>
        <a:p>
          <a:endParaRPr lang="en-GB"/>
        </a:p>
      </dgm:t>
    </dgm:pt>
    <dgm:pt modelId="{09DD6BAE-7718-4D81-A712-5E09A325CB66}" type="pres">
      <dgm:prSet presAssocID="{EB07731F-F22C-4705-AD38-D2D1897ED40B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48DF5BD-8CD2-4AAE-9501-75DF75011A51}" type="pres">
      <dgm:prSet presAssocID="{EB07731F-F22C-4705-AD38-D2D1897ED40B}" presName="arrow" presStyleLbl="bgShp" presStyleIdx="0" presStyleCnt="1" custScaleX="146227" custLinFactNeighborX="-982" custLinFactNeighborY="-1362"/>
      <dgm:spPr/>
    </dgm:pt>
    <dgm:pt modelId="{266DD7AC-AFD2-48DF-B2A0-4C89AF00C46C}" type="pres">
      <dgm:prSet presAssocID="{EB07731F-F22C-4705-AD38-D2D1897ED40B}" presName="arrowDiagram4" presStyleCnt="0"/>
      <dgm:spPr/>
    </dgm:pt>
    <dgm:pt modelId="{F871D739-6419-4E0F-8946-BEF6CC5D89D3}" type="pres">
      <dgm:prSet presAssocID="{813409A4-FF0D-4A1E-8C0C-3A24AF545CC7}" presName="bullet4a" presStyleLbl="node1" presStyleIdx="0" presStyleCnt="4" custLinFactX="-190996" custLinFactY="-100000" custLinFactNeighborX="-200000" custLinFactNeighborY="-162689"/>
      <dgm:spPr/>
    </dgm:pt>
    <dgm:pt modelId="{2AB41185-F21A-4818-933C-464C6C7138C3}" type="pres">
      <dgm:prSet presAssocID="{813409A4-FF0D-4A1E-8C0C-3A24AF545CC7}" presName="textBox4a" presStyleLbl="revTx" presStyleIdx="0" presStyleCnt="4" custScaleX="267284" custScaleY="112921" custLinFactNeighborX="-90867" custLinFactNeighborY="-121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10DE95-0A67-489B-9AA3-E4ACE75F8A56}" type="pres">
      <dgm:prSet presAssocID="{C82FCEC9-CD28-4F1F-9A2F-B2CD5FBDB6CE}" presName="bullet4b" presStyleLbl="node1" presStyleIdx="1" presStyleCnt="4" custLinFactNeighborX="-60862" custLinFactNeighborY="-69039"/>
      <dgm:spPr/>
    </dgm:pt>
    <dgm:pt modelId="{57B3AB7F-0056-4D9D-96AD-86E8BDB0BB6C}" type="pres">
      <dgm:prSet presAssocID="{C82FCEC9-CD28-4F1F-9A2F-B2CD5FBDB6CE}" presName="textBox4b" presStyleLbl="revTx" presStyleIdx="1" presStyleCnt="4" custScaleX="156381" custLinFactNeighborX="-32903" custLinFactNeighborY="-1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A0C196-27C7-43B8-946D-A24147A16F8A}" type="pres">
      <dgm:prSet presAssocID="{D3055FC3-BD40-4FDD-B32D-8A4785D6F6A4}" presName="bullet4c" presStyleLbl="node1" presStyleIdx="2" presStyleCnt="4"/>
      <dgm:spPr/>
    </dgm:pt>
    <dgm:pt modelId="{31DF4543-388D-4428-9A1A-BA21FF448D8D}" type="pres">
      <dgm:prSet presAssocID="{D3055FC3-BD40-4FDD-B32D-8A4785D6F6A4}" presName="textBox4c" presStyleLbl="revTx" presStyleIdx="2" presStyleCnt="4" custScaleX="147647" custScaleY="82367" custLinFactNeighborX="12126" custLinFactNeighborY="4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7A4D55-2693-4324-AF10-903CC8AEE647}" type="pres">
      <dgm:prSet presAssocID="{B5F0116D-DF8A-485B-8424-E323273796B2}" presName="bullet4d" presStyleLbl="node1" presStyleIdx="3" presStyleCnt="4"/>
      <dgm:spPr/>
    </dgm:pt>
    <dgm:pt modelId="{EAE8AA3F-7BC3-45DB-AA86-E9B7721E9AD0}" type="pres">
      <dgm:prSet presAssocID="{B5F0116D-DF8A-485B-8424-E323273796B2}" presName="textBox4d" presStyleLbl="revTx" presStyleIdx="3" presStyleCnt="4" custScaleX="176429" custLinFactNeighborX="64196" custLinFactNeighborY="49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027B28-FF4C-4870-BA82-C55849FA2E3D}" type="presOf" srcId="{EB07731F-F22C-4705-AD38-D2D1897ED40B}" destId="{09DD6BAE-7718-4D81-A712-5E09A325CB66}" srcOrd="0" destOrd="0" presId="urn:microsoft.com/office/officeart/2005/8/layout/arrow2"/>
    <dgm:cxn modelId="{19C6331A-3C51-4A22-90FB-4A48E6269C2A}" type="presOf" srcId="{813409A4-FF0D-4A1E-8C0C-3A24AF545CC7}" destId="{2AB41185-F21A-4818-933C-464C6C7138C3}" srcOrd="0" destOrd="0" presId="urn:microsoft.com/office/officeart/2005/8/layout/arrow2"/>
    <dgm:cxn modelId="{5DCFA7B7-E5E8-4DEB-8DAF-354D33D58C48}" srcId="{EB07731F-F22C-4705-AD38-D2D1897ED40B}" destId="{D3055FC3-BD40-4FDD-B32D-8A4785D6F6A4}" srcOrd="2" destOrd="0" parTransId="{3E3A3D09-9887-4E8A-BA58-D97BD1314C13}" sibTransId="{CAABE69D-CB85-49DA-9489-8D981F3F60CA}"/>
    <dgm:cxn modelId="{D1485191-B54F-4418-A96A-D6720741E8AD}" srcId="{EB07731F-F22C-4705-AD38-D2D1897ED40B}" destId="{B5F0116D-DF8A-485B-8424-E323273796B2}" srcOrd="3" destOrd="0" parTransId="{6649D4FD-B043-4546-AE8F-EC41BF600415}" sibTransId="{B879E8A5-D44C-49D7-9B05-E2FDC7929353}"/>
    <dgm:cxn modelId="{1D39ED04-C107-40FC-9ADF-2F69E2E6E279}" type="presOf" srcId="{C82FCEC9-CD28-4F1F-9A2F-B2CD5FBDB6CE}" destId="{57B3AB7F-0056-4D9D-96AD-86E8BDB0BB6C}" srcOrd="0" destOrd="0" presId="urn:microsoft.com/office/officeart/2005/8/layout/arrow2"/>
    <dgm:cxn modelId="{6C7C7EC6-ADEA-4DE8-AACE-BB9E4FA0F0AF}" type="presOf" srcId="{D3055FC3-BD40-4FDD-B32D-8A4785D6F6A4}" destId="{31DF4543-388D-4428-9A1A-BA21FF448D8D}" srcOrd="0" destOrd="0" presId="urn:microsoft.com/office/officeart/2005/8/layout/arrow2"/>
    <dgm:cxn modelId="{89E3C252-FDA9-40E7-9D50-63ADB7DC79EA}" type="presOf" srcId="{B5F0116D-DF8A-485B-8424-E323273796B2}" destId="{EAE8AA3F-7BC3-45DB-AA86-E9B7721E9AD0}" srcOrd="0" destOrd="0" presId="urn:microsoft.com/office/officeart/2005/8/layout/arrow2"/>
    <dgm:cxn modelId="{66E0EC54-8B69-44C7-B3BA-134617C0AAB9}" srcId="{EB07731F-F22C-4705-AD38-D2D1897ED40B}" destId="{813409A4-FF0D-4A1E-8C0C-3A24AF545CC7}" srcOrd="0" destOrd="0" parTransId="{150C57F5-5C7A-416E-9F41-BA05FFB42598}" sibTransId="{A14FB093-CE54-4836-BB71-118A2D875F94}"/>
    <dgm:cxn modelId="{79B2B459-8869-499E-B349-3B1C4A706A47}" srcId="{EB07731F-F22C-4705-AD38-D2D1897ED40B}" destId="{C82FCEC9-CD28-4F1F-9A2F-B2CD5FBDB6CE}" srcOrd="1" destOrd="0" parTransId="{10479176-BF91-47C9-A369-66B8817AA713}" sibTransId="{BE94E497-4410-42CF-A845-B970F9512CAE}"/>
    <dgm:cxn modelId="{F4FC852A-1B9D-45A4-B367-FFF15EFF9A4F}" type="presParOf" srcId="{09DD6BAE-7718-4D81-A712-5E09A325CB66}" destId="{E48DF5BD-8CD2-4AAE-9501-75DF75011A51}" srcOrd="0" destOrd="0" presId="urn:microsoft.com/office/officeart/2005/8/layout/arrow2"/>
    <dgm:cxn modelId="{269BB9F7-734A-4F47-AB21-8B1264350376}" type="presParOf" srcId="{09DD6BAE-7718-4D81-A712-5E09A325CB66}" destId="{266DD7AC-AFD2-48DF-B2A0-4C89AF00C46C}" srcOrd="1" destOrd="0" presId="urn:microsoft.com/office/officeart/2005/8/layout/arrow2"/>
    <dgm:cxn modelId="{C3840359-11F7-478E-B3D4-F8D679442997}" type="presParOf" srcId="{266DD7AC-AFD2-48DF-B2A0-4C89AF00C46C}" destId="{F871D739-6419-4E0F-8946-BEF6CC5D89D3}" srcOrd="0" destOrd="0" presId="urn:microsoft.com/office/officeart/2005/8/layout/arrow2"/>
    <dgm:cxn modelId="{1555C96C-7649-4356-8850-08443EC01F47}" type="presParOf" srcId="{266DD7AC-AFD2-48DF-B2A0-4C89AF00C46C}" destId="{2AB41185-F21A-4818-933C-464C6C7138C3}" srcOrd="1" destOrd="0" presId="urn:microsoft.com/office/officeart/2005/8/layout/arrow2"/>
    <dgm:cxn modelId="{F80BEFAA-10F9-4AC8-8DAF-168E9C49CF5F}" type="presParOf" srcId="{266DD7AC-AFD2-48DF-B2A0-4C89AF00C46C}" destId="{8410DE95-0A67-489B-9AA3-E4ACE75F8A56}" srcOrd="2" destOrd="0" presId="urn:microsoft.com/office/officeart/2005/8/layout/arrow2"/>
    <dgm:cxn modelId="{BF14B083-A02E-4971-A601-2C03EB36D8DD}" type="presParOf" srcId="{266DD7AC-AFD2-48DF-B2A0-4C89AF00C46C}" destId="{57B3AB7F-0056-4D9D-96AD-86E8BDB0BB6C}" srcOrd="3" destOrd="0" presId="urn:microsoft.com/office/officeart/2005/8/layout/arrow2"/>
    <dgm:cxn modelId="{8A9C2E05-69CD-426C-87C2-56CC8AD185F8}" type="presParOf" srcId="{266DD7AC-AFD2-48DF-B2A0-4C89AF00C46C}" destId="{05A0C196-27C7-43B8-946D-A24147A16F8A}" srcOrd="4" destOrd="0" presId="urn:microsoft.com/office/officeart/2005/8/layout/arrow2"/>
    <dgm:cxn modelId="{A9DDAD64-05A2-4D68-819B-041589061D9D}" type="presParOf" srcId="{266DD7AC-AFD2-48DF-B2A0-4C89AF00C46C}" destId="{31DF4543-388D-4428-9A1A-BA21FF448D8D}" srcOrd="5" destOrd="0" presId="urn:microsoft.com/office/officeart/2005/8/layout/arrow2"/>
    <dgm:cxn modelId="{28B96308-750F-4B47-B27E-68AE1DB401C6}" type="presParOf" srcId="{266DD7AC-AFD2-48DF-B2A0-4C89AF00C46C}" destId="{DE7A4D55-2693-4324-AF10-903CC8AEE647}" srcOrd="6" destOrd="0" presId="urn:microsoft.com/office/officeart/2005/8/layout/arrow2"/>
    <dgm:cxn modelId="{808B76EC-2E06-47A3-8DC5-25B4D0C74216}" type="presParOf" srcId="{266DD7AC-AFD2-48DF-B2A0-4C89AF00C46C}" destId="{EAE8AA3F-7BC3-45DB-AA86-E9B7721E9AD0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07731F-F22C-4705-AD38-D2D1897ED40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CA9D2C4-FFBB-4461-BAD4-9C9B5C021D73}">
      <dgm:prSet phldrT="[Text]" custT="1"/>
      <dgm:spPr/>
      <dgm:t>
        <a:bodyPr/>
        <a:lstStyle/>
        <a:p>
          <a:r>
            <a:rPr lang="en-GB" sz="1800" b="1" dirty="0" smtClean="0">
              <a:solidFill>
                <a:srgbClr val="FF0000"/>
              </a:solidFill>
            </a:rPr>
            <a:t>Fragile states: </a:t>
          </a:r>
        </a:p>
        <a:p>
          <a:r>
            <a:rPr lang="en-GB" sz="1400" b="1" i="1" dirty="0" smtClean="0">
              <a:solidFill>
                <a:srgbClr val="FF0000"/>
              </a:solidFill>
            </a:rPr>
            <a:t>HTA define: </a:t>
          </a:r>
        </a:p>
        <a:p>
          <a:r>
            <a:rPr lang="en-GB" sz="1400" b="0" dirty="0" smtClean="0">
              <a:solidFill>
                <a:schemeClr val="tx1"/>
              </a:solidFill>
            </a:rPr>
            <a:t>Basic packages</a:t>
          </a:r>
        </a:p>
        <a:p>
          <a:r>
            <a:rPr lang="en-GB" sz="1400" b="0" dirty="0" smtClean="0">
              <a:solidFill>
                <a:schemeClr val="tx1"/>
              </a:solidFill>
            </a:rPr>
            <a:t>Emergency kits</a:t>
          </a:r>
        </a:p>
        <a:p>
          <a:r>
            <a:rPr lang="en-GB" sz="1400" b="0" dirty="0" smtClean="0">
              <a:solidFill>
                <a:schemeClr val="tx1"/>
              </a:solidFill>
            </a:rPr>
            <a:t>Disaster planning</a:t>
          </a:r>
          <a:endParaRPr lang="en-GB" sz="1400" b="0" dirty="0">
            <a:solidFill>
              <a:schemeClr val="tx1"/>
            </a:solidFill>
          </a:endParaRPr>
        </a:p>
      </dgm:t>
    </dgm:pt>
    <dgm:pt modelId="{9DA7BCF6-076A-4AA2-9775-5F63613A2D08}" type="parTrans" cxnId="{1B56E6FE-3960-418A-A66C-47875532AAF0}">
      <dgm:prSet/>
      <dgm:spPr/>
      <dgm:t>
        <a:bodyPr/>
        <a:lstStyle/>
        <a:p>
          <a:endParaRPr lang="en-GB"/>
        </a:p>
      </dgm:t>
    </dgm:pt>
    <dgm:pt modelId="{A6D8EFDC-F4E4-4EF6-97A0-1568F7105724}" type="sibTrans" cxnId="{1B56E6FE-3960-418A-A66C-47875532AAF0}">
      <dgm:prSet/>
      <dgm:spPr/>
      <dgm:t>
        <a:bodyPr/>
        <a:lstStyle/>
        <a:p>
          <a:endParaRPr lang="en-GB"/>
        </a:p>
      </dgm:t>
    </dgm:pt>
    <dgm:pt modelId="{C82FCEC9-CD28-4F1F-9A2F-B2CD5FBDB6CE}">
      <dgm:prSet phldrT="[Text]" custT="1"/>
      <dgm:spPr/>
      <dgm:t>
        <a:bodyPr/>
        <a:lstStyle/>
        <a:p>
          <a:r>
            <a:rPr lang="en-GB" sz="1800" b="1" dirty="0" smtClean="0">
              <a:solidFill>
                <a:srgbClr val="00B050"/>
              </a:solidFill>
            </a:rPr>
            <a:t>Countries with low coverage:</a:t>
          </a:r>
        </a:p>
        <a:p>
          <a:r>
            <a:rPr lang="en-GB" sz="1400" b="1" i="1" dirty="0" smtClean="0">
              <a:solidFill>
                <a:schemeClr val="tx1"/>
              </a:solidFill>
            </a:rPr>
            <a:t>HTA define PHC interventions: </a:t>
          </a:r>
        </a:p>
        <a:p>
          <a:r>
            <a:rPr lang="en-GB" sz="1400" b="0" dirty="0" smtClean="0">
              <a:solidFill>
                <a:schemeClr val="tx1"/>
              </a:solidFill>
            </a:rPr>
            <a:t>Essential medicines  package, </a:t>
          </a:r>
        </a:p>
        <a:p>
          <a:r>
            <a:rPr lang="en-GB" sz="1400" b="0" dirty="0" smtClean="0">
              <a:solidFill>
                <a:schemeClr val="tx1"/>
              </a:solidFill>
            </a:rPr>
            <a:t>Essential Kits and interventions</a:t>
          </a:r>
        </a:p>
        <a:p>
          <a:r>
            <a:rPr lang="en-GB" sz="1400" b="0" dirty="0" smtClean="0">
              <a:solidFill>
                <a:schemeClr val="tx1"/>
              </a:solidFill>
            </a:rPr>
            <a:t>Vaccination package</a:t>
          </a:r>
        </a:p>
        <a:p>
          <a:r>
            <a:rPr lang="en-GB" sz="1400" b="0" dirty="0" smtClean="0">
              <a:solidFill>
                <a:schemeClr val="tx1"/>
              </a:solidFill>
            </a:rPr>
            <a:t>Prevention and some treatment. </a:t>
          </a:r>
        </a:p>
        <a:p>
          <a:r>
            <a:rPr lang="en-GB" sz="1400" b="0" dirty="0" smtClean="0">
              <a:solidFill>
                <a:schemeClr val="tx1"/>
              </a:solidFill>
            </a:rPr>
            <a:t>Define which ones to add. and to whom.</a:t>
          </a:r>
        </a:p>
        <a:p>
          <a:endParaRPr lang="en-GB" sz="1100" b="1" dirty="0" smtClean="0">
            <a:solidFill>
              <a:schemeClr val="tx1"/>
            </a:solidFill>
          </a:endParaRPr>
        </a:p>
      </dgm:t>
    </dgm:pt>
    <dgm:pt modelId="{10479176-BF91-47C9-A369-66B8817AA713}" type="parTrans" cxnId="{79B2B459-8869-499E-B349-3B1C4A706A47}">
      <dgm:prSet/>
      <dgm:spPr/>
      <dgm:t>
        <a:bodyPr/>
        <a:lstStyle/>
        <a:p>
          <a:endParaRPr lang="en-GB"/>
        </a:p>
      </dgm:t>
    </dgm:pt>
    <dgm:pt modelId="{BE94E497-4410-42CF-A845-B970F9512CAE}" type="sibTrans" cxnId="{79B2B459-8869-499E-B349-3B1C4A706A47}">
      <dgm:prSet/>
      <dgm:spPr/>
      <dgm:t>
        <a:bodyPr/>
        <a:lstStyle/>
        <a:p>
          <a:endParaRPr lang="en-GB"/>
        </a:p>
      </dgm:t>
    </dgm:pt>
    <dgm:pt modelId="{67157F45-84CA-42A5-AA17-E7EF30579D7F}">
      <dgm:prSet phldrT="[Text]" custT="1"/>
      <dgm:spPr/>
      <dgm:t>
        <a:bodyPr/>
        <a:lstStyle/>
        <a:p>
          <a:r>
            <a:rPr lang="en-GB" sz="1800" b="1" dirty="0" smtClean="0">
              <a:solidFill>
                <a:srgbClr val="7030A0"/>
              </a:solidFill>
            </a:rPr>
            <a:t>Middle and high income countries with  medium </a:t>
          </a:r>
          <a:r>
            <a:rPr lang="en-GB" sz="1800" b="1" dirty="0" smtClean="0">
              <a:solidFill>
                <a:schemeClr val="tx1"/>
              </a:solidFill>
            </a:rPr>
            <a:t>coverage:</a:t>
          </a:r>
        </a:p>
        <a:p>
          <a:r>
            <a:rPr lang="en-GB" sz="1400" b="1" i="1" dirty="0" smtClean="0">
              <a:solidFill>
                <a:schemeClr val="tx1"/>
              </a:solidFill>
            </a:rPr>
            <a:t>1. HTA  define </a:t>
          </a:r>
          <a:r>
            <a:rPr lang="en-GB" sz="1400" i="1" dirty="0" smtClean="0">
              <a:solidFill>
                <a:schemeClr val="tx1"/>
              </a:solidFill>
            </a:rPr>
            <a:t>:</a:t>
          </a:r>
        </a:p>
        <a:p>
          <a:r>
            <a:rPr lang="en-GB" sz="1400" dirty="0" smtClean="0">
              <a:solidFill>
                <a:schemeClr val="tx1"/>
              </a:solidFill>
            </a:rPr>
            <a:t>Package of interventions on prevention, promotion,  and some on treatment and rehabilitation.</a:t>
          </a:r>
        </a:p>
        <a:p>
          <a:r>
            <a:rPr lang="en-GB" sz="1400" b="1" i="1" dirty="0" smtClean="0">
              <a:solidFill>
                <a:schemeClr val="tx1"/>
              </a:solidFill>
            </a:rPr>
            <a:t>2. HTA also define extensions on </a:t>
          </a:r>
          <a:r>
            <a:rPr lang="en-GB" sz="1400" i="1" dirty="0" smtClean="0">
              <a:solidFill>
                <a:schemeClr val="tx1"/>
              </a:solidFill>
            </a:rPr>
            <a:t>:</a:t>
          </a:r>
        </a:p>
        <a:p>
          <a:r>
            <a:rPr lang="en-GB" sz="1400" dirty="0" smtClean="0">
              <a:solidFill>
                <a:schemeClr val="tx1"/>
              </a:solidFill>
            </a:rPr>
            <a:t>NCD interventions</a:t>
          </a:r>
        </a:p>
        <a:p>
          <a:r>
            <a:rPr lang="en-GB" sz="1400" dirty="0" smtClean="0">
              <a:solidFill>
                <a:schemeClr val="tx1"/>
              </a:solidFill>
            </a:rPr>
            <a:t>Vertical programs.</a:t>
          </a:r>
        </a:p>
        <a:p>
          <a:r>
            <a:rPr lang="en-GB" sz="1400" dirty="0" smtClean="0">
              <a:solidFill>
                <a:schemeClr val="tx1"/>
              </a:solidFill>
            </a:rPr>
            <a:t>For specific populations.</a:t>
          </a:r>
          <a:endParaRPr lang="en-GB" sz="1400" dirty="0">
            <a:solidFill>
              <a:schemeClr val="tx1"/>
            </a:solidFill>
          </a:endParaRPr>
        </a:p>
      </dgm:t>
    </dgm:pt>
    <dgm:pt modelId="{814F321A-859B-4758-9682-7258A4401118}" type="parTrans" cxnId="{DC9A22F9-1101-496F-BC43-2DEF3298FD5D}">
      <dgm:prSet/>
      <dgm:spPr/>
      <dgm:t>
        <a:bodyPr/>
        <a:lstStyle/>
        <a:p>
          <a:endParaRPr lang="en-GB"/>
        </a:p>
      </dgm:t>
    </dgm:pt>
    <dgm:pt modelId="{C6D76179-922B-4C63-A5CC-AF18B006548B}" type="sibTrans" cxnId="{DC9A22F9-1101-496F-BC43-2DEF3298FD5D}">
      <dgm:prSet/>
      <dgm:spPr/>
      <dgm:t>
        <a:bodyPr/>
        <a:lstStyle/>
        <a:p>
          <a:endParaRPr lang="en-GB"/>
        </a:p>
      </dgm:t>
    </dgm:pt>
    <dgm:pt modelId="{B5F0116D-DF8A-485B-8424-E323273796B2}">
      <dgm:prSet custT="1"/>
      <dgm:spPr/>
      <dgm:t>
        <a:bodyPr/>
        <a:lstStyle/>
        <a:p>
          <a:r>
            <a:rPr lang="en-GB" sz="1800" b="1" dirty="0" smtClean="0">
              <a:solidFill>
                <a:srgbClr val="008000"/>
              </a:solidFill>
            </a:rPr>
            <a:t>Strong health system:</a:t>
          </a:r>
        </a:p>
        <a:p>
          <a:pPr marL="231775" indent="-231775"/>
          <a:r>
            <a:rPr lang="en-GB" sz="1400" b="1" i="1" dirty="0" smtClean="0">
              <a:solidFill>
                <a:schemeClr val="tx1"/>
              </a:solidFill>
            </a:rPr>
            <a:t>1. HTA for integrated care &amp;  UHC:</a:t>
          </a:r>
          <a:endParaRPr lang="en-GB" sz="1400" i="1" dirty="0" smtClean="0">
            <a:solidFill>
              <a:schemeClr val="tx1"/>
            </a:solidFill>
          </a:endParaRPr>
        </a:p>
        <a:p>
          <a:pPr marL="177800" indent="0"/>
          <a:r>
            <a:rPr lang="en-GB" sz="1400" dirty="0" smtClean="0">
              <a:solidFill>
                <a:schemeClr val="tx1"/>
              </a:solidFill>
            </a:rPr>
            <a:t>- </a:t>
          </a:r>
          <a:r>
            <a:rPr lang="en-GB" sz="1400" b="1" dirty="0" smtClean="0">
              <a:solidFill>
                <a:schemeClr val="tx1"/>
              </a:solidFill>
            </a:rPr>
            <a:t>Service coverage:</a:t>
          </a:r>
        </a:p>
        <a:p>
          <a:pPr marL="177800" indent="0"/>
          <a:r>
            <a:rPr lang="en-GB" sz="1400" dirty="0" smtClean="0">
              <a:solidFill>
                <a:schemeClr val="tx1"/>
              </a:solidFill>
            </a:rPr>
            <a:t>Prevention, Diagnostic, Treatment, Rehabilitation, Palliative care,  Home care Medicines, Devices, interventions</a:t>
          </a:r>
        </a:p>
        <a:p>
          <a:pPr marL="177800" indent="0"/>
          <a:r>
            <a:rPr lang="en-GB" sz="1400" dirty="0" smtClean="0">
              <a:solidFill>
                <a:schemeClr val="tx1"/>
              </a:solidFill>
            </a:rPr>
            <a:t>- </a:t>
          </a:r>
          <a:r>
            <a:rPr lang="en-GB" sz="1400" b="1" dirty="0" smtClean="0">
              <a:solidFill>
                <a:schemeClr val="tx1"/>
              </a:solidFill>
            </a:rPr>
            <a:t>Population Coverage: </a:t>
          </a:r>
          <a:r>
            <a:rPr lang="en-GB" sz="1400" dirty="0" smtClean="0">
              <a:solidFill>
                <a:schemeClr val="tx1"/>
              </a:solidFill>
            </a:rPr>
            <a:t>Children,  Adolescents Mothers and Ageing population</a:t>
          </a:r>
        </a:p>
        <a:p>
          <a:pPr marL="231775" indent="-231775"/>
          <a:r>
            <a:rPr lang="en-GB" sz="1400" b="1" i="1" dirty="0" smtClean="0">
              <a:solidFill>
                <a:schemeClr val="tx1"/>
              </a:solidFill>
            </a:rPr>
            <a:t>2. HTA to define innovative or extra  services.</a:t>
          </a:r>
          <a:endParaRPr lang="en-GB" sz="1400" b="1" i="1" dirty="0">
            <a:solidFill>
              <a:schemeClr val="tx1"/>
            </a:solidFill>
          </a:endParaRPr>
        </a:p>
      </dgm:t>
    </dgm:pt>
    <dgm:pt modelId="{6649D4FD-B043-4546-AE8F-EC41BF600415}" type="parTrans" cxnId="{D1485191-B54F-4418-A96A-D6720741E8AD}">
      <dgm:prSet/>
      <dgm:spPr/>
      <dgm:t>
        <a:bodyPr/>
        <a:lstStyle/>
        <a:p>
          <a:endParaRPr lang="en-GB"/>
        </a:p>
      </dgm:t>
    </dgm:pt>
    <dgm:pt modelId="{B879E8A5-D44C-49D7-9B05-E2FDC7929353}" type="sibTrans" cxnId="{D1485191-B54F-4418-A96A-D6720741E8AD}">
      <dgm:prSet/>
      <dgm:spPr/>
      <dgm:t>
        <a:bodyPr/>
        <a:lstStyle/>
        <a:p>
          <a:endParaRPr lang="en-GB"/>
        </a:p>
      </dgm:t>
    </dgm:pt>
    <dgm:pt modelId="{09DD6BAE-7718-4D81-A712-5E09A325CB66}" type="pres">
      <dgm:prSet presAssocID="{EB07731F-F22C-4705-AD38-D2D1897ED40B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48DF5BD-8CD2-4AAE-9501-75DF75011A51}" type="pres">
      <dgm:prSet presAssocID="{EB07731F-F22C-4705-AD38-D2D1897ED40B}" presName="arrow" presStyleLbl="bgShp" presStyleIdx="0" presStyleCnt="1" custScaleX="136684" custLinFactNeighborX="1912" custLinFactNeighborY="1879"/>
      <dgm:spPr/>
    </dgm:pt>
    <dgm:pt modelId="{1FC6F931-BD33-4154-BB0E-0B82E2CB2932}" type="pres">
      <dgm:prSet presAssocID="{EB07731F-F22C-4705-AD38-D2D1897ED40B}" presName="arrowDiagram4" presStyleCnt="0"/>
      <dgm:spPr/>
    </dgm:pt>
    <dgm:pt modelId="{0A9ACA33-82DE-4470-A07D-47759FF5C754}" type="pres">
      <dgm:prSet presAssocID="{BCA9D2C4-FFBB-4461-BAD4-9C9B5C021D73}" presName="bullet4a" presStyleLbl="node1" presStyleIdx="0" presStyleCnt="4" custLinFactX="-246732" custLinFactNeighborX="-300000" custLinFactNeighborY="-40005"/>
      <dgm:spPr/>
    </dgm:pt>
    <dgm:pt modelId="{7A47B698-3988-478D-A926-6C674EBAE119}" type="pres">
      <dgm:prSet presAssocID="{BCA9D2C4-FFBB-4461-BAD4-9C9B5C021D73}" presName="textBox4a" presStyleLbl="revTx" presStyleIdx="0" presStyleCnt="4" custScaleX="183933" custScaleY="143763" custLinFactX="-1778" custLinFactNeighborX="-100000" custLinFactNeighborY="-439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F2A777-9227-4084-8C8A-7CB2D9A5869E}" type="pres">
      <dgm:prSet presAssocID="{C82FCEC9-CD28-4F1F-9A2F-B2CD5FBDB6CE}" presName="bullet4b" presStyleLbl="node1" presStyleIdx="1" presStyleCnt="4" custLinFactNeighborX="-26187" custLinFactNeighborY="-24535"/>
      <dgm:spPr/>
    </dgm:pt>
    <dgm:pt modelId="{E2DFDD78-A473-4389-A3FB-359E1EBB5DCD}" type="pres">
      <dgm:prSet presAssocID="{C82FCEC9-CD28-4F1F-9A2F-B2CD5FBDB6CE}" presName="textBox4b" presStyleLbl="revTx" presStyleIdx="1" presStyleCnt="4" custScaleX="172770" custScaleY="114526" custLinFactY="-2394" custLinFactNeighborX="-82439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7C38C2-6DF1-48CA-BF4E-3AA2FBCC9BEF}" type="pres">
      <dgm:prSet presAssocID="{67157F45-84CA-42A5-AA17-E7EF30579D7F}" presName="bullet4c" presStyleLbl="node1" presStyleIdx="2" presStyleCnt="4" custLinFactX="100000" custLinFactNeighborX="183024" custLinFactNeighborY="-36877"/>
      <dgm:spPr/>
    </dgm:pt>
    <dgm:pt modelId="{4D3B99C2-748D-49FC-9C4F-0C6DD1801735}" type="pres">
      <dgm:prSet presAssocID="{67157F45-84CA-42A5-AA17-E7EF30579D7F}" presName="textBox4c" presStyleLbl="revTx" presStyleIdx="2" presStyleCnt="4" custScaleX="228049" custLinFactNeighborX="16066" custLinFactNeighborY="7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BC1D11-D2C1-44F9-96C9-43477CEB9C95}" type="pres">
      <dgm:prSet presAssocID="{B5F0116D-DF8A-485B-8424-E323273796B2}" presName="bullet4d" presStyleLbl="node1" presStyleIdx="3" presStyleCnt="4" custLinFactX="191883" custLinFactNeighborX="200000" custLinFactNeighborY="-18767"/>
      <dgm:spPr/>
    </dgm:pt>
    <dgm:pt modelId="{5467B3DA-9CB5-4478-B2E6-173EBFECBC84}" type="pres">
      <dgm:prSet presAssocID="{B5F0116D-DF8A-485B-8424-E323273796B2}" presName="textBox4d" presStyleLbl="revTx" presStyleIdx="3" presStyleCnt="4" custScaleX="173960" custLinFactX="10298" custLinFactNeighborX="100000" custLinFactNeighborY="67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43273A-F6A7-4115-9CE0-33BCC10C75FF}" type="presOf" srcId="{B5F0116D-DF8A-485B-8424-E323273796B2}" destId="{5467B3DA-9CB5-4478-B2E6-173EBFECBC84}" srcOrd="0" destOrd="0" presId="urn:microsoft.com/office/officeart/2005/8/layout/arrow2"/>
    <dgm:cxn modelId="{9F656191-F762-40BC-B25F-02D38F28D3B7}" type="presOf" srcId="{EB07731F-F22C-4705-AD38-D2D1897ED40B}" destId="{09DD6BAE-7718-4D81-A712-5E09A325CB66}" srcOrd="0" destOrd="0" presId="urn:microsoft.com/office/officeart/2005/8/layout/arrow2"/>
    <dgm:cxn modelId="{DC9A22F9-1101-496F-BC43-2DEF3298FD5D}" srcId="{EB07731F-F22C-4705-AD38-D2D1897ED40B}" destId="{67157F45-84CA-42A5-AA17-E7EF30579D7F}" srcOrd="2" destOrd="0" parTransId="{814F321A-859B-4758-9682-7258A4401118}" sibTransId="{C6D76179-922B-4C63-A5CC-AF18B006548B}"/>
    <dgm:cxn modelId="{D1485191-B54F-4418-A96A-D6720741E8AD}" srcId="{EB07731F-F22C-4705-AD38-D2D1897ED40B}" destId="{B5F0116D-DF8A-485B-8424-E323273796B2}" srcOrd="3" destOrd="0" parTransId="{6649D4FD-B043-4546-AE8F-EC41BF600415}" sibTransId="{B879E8A5-D44C-49D7-9B05-E2FDC7929353}"/>
    <dgm:cxn modelId="{C083A83B-2E32-438A-99BD-300DCDF0436A}" type="presOf" srcId="{C82FCEC9-CD28-4F1F-9A2F-B2CD5FBDB6CE}" destId="{E2DFDD78-A473-4389-A3FB-359E1EBB5DCD}" srcOrd="0" destOrd="0" presId="urn:microsoft.com/office/officeart/2005/8/layout/arrow2"/>
    <dgm:cxn modelId="{C63E1577-5D3B-4F97-83B2-DFEA80A89DBA}" type="presOf" srcId="{BCA9D2C4-FFBB-4461-BAD4-9C9B5C021D73}" destId="{7A47B698-3988-478D-A926-6C674EBAE119}" srcOrd="0" destOrd="0" presId="urn:microsoft.com/office/officeart/2005/8/layout/arrow2"/>
    <dgm:cxn modelId="{19FAC1B3-ECF2-41B3-920E-6C3DA02CD6D9}" type="presOf" srcId="{67157F45-84CA-42A5-AA17-E7EF30579D7F}" destId="{4D3B99C2-748D-49FC-9C4F-0C6DD1801735}" srcOrd="0" destOrd="0" presId="urn:microsoft.com/office/officeart/2005/8/layout/arrow2"/>
    <dgm:cxn modelId="{1B56E6FE-3960-418A-A66C-47875532AAF0}" srcId="{EB07731F-F22C-4705-AD38-D2D1897ED40B}" destId="{BCA9D2C4-FFBB-4461-BAD4-9C9B5C021D73}" srcOrd="0" destOrd="0" parTransId="{9DA7BCF6-076A-4AA2-9775-5F63613A2D08}" sibTransId="{A6D8EFDC-F4E4-4EF6-97A0-1568F7105724}"/>
    <dgm:cxn modelId="{79B2B459-8869-499E-B349-3B1C4A706A47}" srcId="{EB07731F-F22C-4705-AD38-D2D1897ED40B}" destId="{C82FCEC9-CD28-4F1F-9A2F-B2CD5FBDB6CE}" srcOrd="1" destOrd="0" parTransId="{10479176-BF91-47C9-A369-66B8817AA713}" sibTransId="{BE94E497-4410-42CF-A845-B970F9512CAE}"/>
    <dgm:cxn modelId="{C337F4C6-4075-451E-911F-348C5105345C}" type="presParOf" srcId="{09DD6BAE-7718-4D81-A712-5E09A325CB66}" destId="{E48DF5BD-8CD2-4AAE-9501-75DF75011A51}" srcOrd="0" destOrd="0" presId="urn:microsoft.com/office/officeart/2005/8/layout/arrow2"/>
    <dgm:cxn modelId="{A8631A40-1967-4691-9CAF-FD86037C7333}" type="presParOf" srcId="{09DD6BAE-7718-4D81-A712-5E09A325CB66}" destId="{1FC6F931-BD33-4154-BB0E-0B82E2CB2932}" srcOrd="1" destOrd="0" presId="urn:microsoft.com/office/officeart/2005/8/layout/arrow2"/>
    <dgm:cxn modelId="{4AF38C62-4AB2-4C86-A246-64DB152E4BFD}" type="presParOf" srcId="{1FC6F931-BD33-4154-BB0E-0B82E2CB2932}" destId="{0A9ACA33-82DE-4470-A07D-47759FF5C754}" srcOrd="0" destOrd="0" presId="urn:microsoft.com/office/officeart/2005/8/layout/arrow2"/>
    <dgm:cxn modelId="{A4B32E98-F389-4574-85F4-7E91C99843A1}" type="presParOf" srcId="{1FC6F931-BD33-4154-BB0E-0B82E2CB2932}" destId="{7A47B698-3988-478D-A926-6C674EBAE119}" srcOrd="1" destOrd="0" presId="urn:microsoft.com/office/officeart/2005/8/layout/arrow2"/>
    <dgm:cxn modelId="{729D545B-C015-4131-BA71-79AA8656895F}" type="presParOf" srcId="{1FC6F931-BD33-4154-BB0E-0B82E2CB2932}" destId="{ABF2A777-9227-4084-8C8A-7CB2D9A5869E}" srcOrd="2" destOrd="0" presId="urn:microsoft.com/office/officeart/2005/8/layout/arrow2"/>
    <dgm:cxn modelId="{47A82D6E-4520-4CAF-84EB-548467B260A1}" type="presParOf" srcId="{1FC6F931-BD33-4154-BB0E-0B82E2CB2932}" destId="{E2DFDD78-A473-4389-A3FB-359E1EBB5DCD}" srcOrd="3" destOrd="0" presId="urn:microsoft.com/office/officeart/2005/8/layout/arrow2"/>
    <dgm:cxn modelId="{1F5E30A9-9B02-4BDD-9F72-A04EDC7CB369}" type="presParOf" srcId="{1FC6F931-BD33-4154-BB0E-0B82E2CB2932}" destId="{017C38C2-6DF1-48CA-BF4E-3AA2FBCC9BEF}" srcOrd="4" destOrd="0" presId="urn:microsoft.com/office/officeart/2005/8/layout/arrow2"/>
    <dgm:cxn modelId="{438BA854-1528-4641-966E-7A3115FF8A73}" type="presParOf" srcId="{1FC6F931-BD33-4154-BB0E-0B82E2CB2932}" destId="{4D3B99C2-748D-49FC-9C4F-0C6DD1801735}" srcOrd="5" destOrd="0" presId="urn:microsoft.com/office/officeart/2005/8/layout/arrow2"/>
    <dgm:cxn modelId="{68EA934A-9FC0-4CBD-9684-553FFB126ABD}" type="presParOf" srcId="{1FC6F931-BD33-4154-BB0E-0B82E2CB2932}" destId="{F4BC1D11-D2C1-44F9-96C9-43477CEB9C95}" srcOrd="6" destOrd="0" presId="urn:microsoft.com/office/officeart/2005/8/layout/arrow2"/>
    <dgm:cxn modelId="{425E7ED4-9EE1-4277-A046-92645C9BB6F7}" type="presParOf" srcId="{1FC6F931-BD33-4154-BB0E-0B82E2CB2932}" destId="{5467B3DA-9CB5-4478-B2E6-173EBFECBC84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56B2E6-F37B-414A-8977-801B682E554F}" type="doc">
      <dgm:prSet loTypeId="urn:microsoft.com/office/officeart/2005/8/layout/hProcess9" loCatId="" qsTypeId="urn:microsoft.com/office/officeart/2005/8/quickstyle/simple4" qsCatId="simple" csTypeId="urn:microsoft.com/office/officeart/2005/8/colors/colorful1" csCatId="colorful" phldr="1"/>
      <dgm:spPr/>
    </dgm:pt>
    <dgm:pt modelId="{FEDE85E8-36A9-4B45-B10B-6CAD65AF53FF}">
      <dgm:prSet phldrT="[Texte]"/>
      <dgm:spPr/>
      <dgm:t>
        <a:bodyPr/>
        <a:lstStyle/>
        <a:p>
          <a:pPr algn="ctr"/>
          <a:r>
            <a:rPr lang="en-US" noProof="0" dirty="0" smtClean="0"/>
            <a:t>A value-based framework</a:t>
          </a:r>
        </a:p>
      </dgm:t>
    </dgm:pt>
    <dgm:pt modelId="{4E405924-783C-174A-9928-BA03195D6694}" type="parTrans" cxnId="{A4027822-486F-3642-AC6D-57BF10A26C41}">
      <dgm:prSet/>
      <dgm:spPr/>
      <dgm:t>
        <a:bodyPr/>
        <a:lstStyle/>
        <a:p>
          <a:pPr algn="ctr"/>
          <a:endParaRPr lang="fr-FR"/>
        </a:p>
      </dgm:t>
    </dgm:pt>
    <dgm:pt modelId="{09BA949D-D3F6-F242-B287-976352F7A8CB}" type="sibTrans" cxnId="{A4027822-486F-3642-AC6D-57BF10A26C41}">
      <dgm:prSet/>
      <dgm:spPr/>
      <dgm:t>
        <a:bodyPr/>
        <a:lstStyle/>
        <a:p>
          <a:pPr algn="ctr"/>
          <a:endParaRPr lang="fr-FR"/>
        </a:p>
      </dgm:t>
    </dgm:pt>
    <dgm:pt modelId="{0C129B3A-228A-274B-848D-DA388A53AA3F}">
      <dgm:prSet phldrT="[Texte]"/>
      <dgm:spPr>
        <a:solidFill>
          <a:srgbClr val="FFAC33"/>
        </a:solidFill>
      </dgm:spPr>
      <dgm:t>
        <a:bodyPr/>
        <a:lstStyle/>
        <a:p>
          <a:pPr algn="ctr"/>
          <a:r>
            <a:rPr lang="en-US" noProof="0" dirty="0" smtClean="0"/>
            <a:t>A HT portfolio</a:t>
          </a:r>
          <a:endParaRPr lang="en-US" noProof="0" dirty="0"/>
        </a:p>
      </dgm:t>
    </dgm:pt>
    <dgm:pt modelId="{7214EA6F-5189-654E-9FCD-05CDEE743DC9}" type="parTrans" cxnId="{702B134F-43AA-224B-9E5B-DED6545842EC}">
      <dgm:prSet/>
      <dgm:spPr/>
      <dgm:t>
        <a:bodyPr/>
        <a:lstStyle/>
        <a:p>
          <a:pPr algn="ctr"/>
          <a:endParaRPr lang="fr-FR"/>
        </a:p>
      </dgm:t>
    </dgm:pt>
    <dgm:pt modelId="{BFA776A1-049B-7C4A-A6E0-DB2365C6A929}" type="sibTrans" cxnId="{702B134F-43AA-224B-9E5B-DED6545842EC}">
      <dgm:prSet/>
      <dgm:spPr/>
      <dgm:t>
        <a:bodyPr/>
        <a:lstStyle/>
        <a:p>
          <a:pPr algn="ctr"/>
          <a:endParaRPr lang="fr-FR"/>
        </a:p>
      </dgm:t>
    </dgm:pt>
    <dgm:pt modelId="{E617C929-FB45-E94D-A91C-2B44D347C4F8}">
      <dgm:prSet phldrT="[Texte]"/>
      <dgm:spPr/>
      <dgm:t>
        <a:bodyPr/>
        <a:lstStyle/>
        <a:p>
          <a:pPr algn="ctr"/>
          <a:r>
            <a:rPr lang="en-US" noProof="0" dirty="0" smtClean="0"/>
            <a:t>Decision making mechanism</a:t>
          </a:r>
          <a:endParaRPr lang="en-US" noProof="0" dirty="0"/>
        </a:p>
      </dgm:t>
    </dgm:pt>
    <dgm:pt modelId="{FD7FAB60-AFFD-7A49-B52A-BE9DDF369331}" type="parTrans" cxnId="{47963CA8-E113-1845-8E07-D43D2D0FA666}">
      <dgm:prSet/>
      <dgm:spPr/>
      <dgm:t>
        <a:bodyPr/>
        <a:lstStyle/>
        <a:p>
          <a:pPr algn="ctr"/>
          <a:endParaRPr lang="fr-FR"/>
        </a:p>
      </dgm:t>
    </dgm:pt>
    <dgm:pt modelId="{EFFC1403-FA43-CF4A-80EA-1AF6FA153028}" type="sibTrans" cxnId="{47963CA8-E113-1845-8E07-D43D2D0FA666}">
      <dgm:prSet/>
      <dgm:spPr/>
      <dgm:t>
        <a:bodyPr/>
        <a:lstStyle/>
        <a:p>
          <a:pPr algn="ctr"/>
          <a:endParaRPr lang="fr-FR"/>
        </a:p>
      </dgm:t>
    </dgm:pt>
    <dgm:pt modelId="{E86BD0E8-F33F-E945-AC63-D97A81C85E6D}">
      <dgm:prSet phldrT="[Texte]"/>
      <dgm:spPr>
        <a:solidFill>
          <a:srgbClr val="FF6600"/>
        </a:solidFill>
      </dgm:spPr>
      <dgm:t>
        <a:bodyPr/>
        <a:lstStyle/>
        <a:p>
          <a:pPr algn="ctr"/>
          <a:r>
            <a:rPr lang="en-US" noProof="0" dirty="0" smtClean="0"/>
            <a:t>A HT Policy Profile</a:t>
          </a:r>
          <a:endParaRPr lang="en-US" noProof="0" dirty="0"/>
        </a:p>
      </dgm:t>
    </dgm:pt>
    <dgm:pt modelId="{B81EF4CC-541B-734B-AC70-4163A37E33C3}" type="parTrans" cxnId="{BA9672EF-822B-9D4A-9759-4630242F8535}">
      <dgm:prSet/>
      <dgm:spPr/>
      <dgm:t>
        <a:bodyPr/>
        <a:lstStyle/>
        <a:p>
          <a:pPr algn="ctr"/>
          <a:endParaRPr lang="fr-FR"/>
        </a:p>
      </dgm:t>
    </dgm:pt>
    <dgm:pt modelId="{88E313CA-B451-D24F-AA29-38242F3479CB}" type="sibTrans" cxnId="{BA9672EF-822B-9D4A-9759-4630242F8535}">
      <dgm:prSet/>
      <dgm:spPr/>
      <dgm:t>
        <a:bodyPr/>
        <a:lstStyle/>
        <a:p>
          <a:pPr algn="ctr"/>
          <a:endParaRPr lang="fr-FR"/>
        </a:p>
      </dgm:t>
    </dgm:pt>
    <dgm:pt modelId="{032AA832-A384-5C40-8635-864201B70B38}" type="pres">
      <dgm:prSet presAssocID="{9A56B2E6-F37B-414A-8977-801B682E554F}" presName="CompostProcess" presStyleCnt="0">
        <dgm:presLayoutVars>
          <dgm:dir/>
          <dgm:resizeHandles val="exact"/>
        </dgm:presLayoutVars>
      </dgm:prSet>
      <dgm:spPr/>
    </dgm:pt>
    <dgm:pt modelId="{34FEA3BC-4A68-4A42-B0E4-93082829F9D9}" type="pres">
      <dgm:prSet presAssocID="{9A56B2E6-F37B-414A-8977-801B682E554F}" presName="arrow" presStyleLbl="bgShp" presStyleIdx="0" presStyleCnt="1" custScaleX="107977"/>
      <dgm:spPr/>
    </dgm:pt>
    <dgm:pt modelId="{041FC8A9-9270-5846-B67C-FD6CABB76591}" type="pres">
      <dgm:prSet presAssocID="{9A56B2E6-F37B-414A-8977-801B682E554F}" presName="linearProcess" presStyleCnt="0"/>
      <dgm:spPr/>
    </dgm:pt>
    <dgm:pt modelId="{BD97F624-C333-6F45-B933-0B48D38AA28C}" type="pres">
      <dgm:prSet presAssocID="{FEDE85E8-36A9-4B45-B10B-6CAD65AF53FF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FC959A-D76C-D342-9C61-E6A8D50CAF4C}" type="pres">
      <dgm:prSet presAssocID="{09BA949D-D3F6-F242-B287-976352F7A8CB}" presName="sibTrans" presStyleCnt="0"/>
      <dgm:spPr/>
    </dgm:pt>
    <dgm:pt modelId="{FC14F724-38FF-7749-A5CB-F74F3C9C7121}" type="pres">
      <dgm:prSet presAssocID="{0C129B3A-228A-274B-848D-DA388A53AA3F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4CF71B-DF15-FF4B-86C3-97A89C237F85}" type="pres">
      <dgm:prSet presAssocID="{BFA776A1-049B-7C4A-A6E0-DB2365C6A929}" presName="sibTrans" presStyleCnt="0"/>
      <dgm:spPr/>
    </dgm:pt>
    <dgm:pt modelId="{2D23BF2E-ED1C-E044-9BC7-F550FA8DB161}" type="pres">
      <dgm:prSet presAssocID="{E617C929-FB45-E94D-A91C-2B44D347C4F8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0A4286-89A9-E54B-BE88-F895B86A0542}" type="pres">
      <dgm:prSet presAssocID="{EFFC1403-FA43-CF4A-80EA-1AF6FA153028}" presName="sibTrans" presStyleCnt="0"/>
      <dgm:spPr/>
    </dgm:pt>
    <dgm:pt modelId="{E3A95ADC-642D-EB4B-A49E-3473EE771630}" type="pres">
      <dgm:prSet presAssocID="{E86BD0E8-F33F-E945-AC63-D97A81C85E6D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A9672EF-822B-9D4A-9759-4630242F8535}" srcId="{9A56B2E6-F37B-414A-8977-801B682E554F}" destId="{E86BD0E8-F33F-E945-AC63-D97A81C85E6D}" srcOrd="3" destOrd="0" parTransId="{B81EF4CC-541B-734B-AC70-4163A37E33C3}" sibTransId="{88E313CA-B451-D24F-AA29-38242F3479CB}"/>
    <dgm:cxn modelId="{F6441909-D8AC-4E56-A740-722F6DE9CC97}" type="presOf" srcId="{E617C929-FB45-E94D-A91C-2B44D347C4F8}" destId="{2D23BF2E-ED1C-E044-9BC7-F550FA8DB161}" srcOrd="0" destOrd="0" presId="urn:microsoft.com/office/officeart/2005/8/layout/hProcess9"/>
    <dgm:cxn modelId="{A4027822-486F-3642-AC6D-57BF10A26C41}" srcId="{9A56B2E6-F37B-414A-8977-801B682E554F}" destId="{FEDE85E8-36A9-4B45-B10B-6CAD65AF53FF}" srcOrd="0" destOrd="0" parTransId="{4E405924-783C-174A-9928-BA03195D6694}" sibTransId="{09BA949D-D3F6-F242-B287-976352F7A8CB}"/>
    <dgm:cxn modelId="{3470B67D-B368-415C-899C-1C3A991FE918}" type="presOf" srcId="{FEDE85E8-36A9-4B45-B10B-6CAD65AF53FF}" destId="{BD97F624-C333-6F45-B933-0B48D38AA28C}" srcOrd="0" destOrd="0" presId="urn:microsoft.com/office/officeart/2005/8/layout/hProcess9"/>
    <dgm:cxn modelId="{D896B47C-9D4C-4ACE-B838-4E95C695F7B7}" type="presOf" srcId="{9A56B2E6-F37B-414A-8977-801B682E554F}" destId="{032AA832-A384-5C40-8635-864201B70B38}" srcOrd="0" destOrd="0" presId="urn:microsoft.com/office/officeart/2005/8/layout/hProcess9"/>
    <dgm:cxn modelId="{47963CA8-E113-1845-8E07-D43D2D0FA666}" srcId="{9A56B2E6-F37B-414A-8977-801B682E554F}" destId="{E617C929-FB45-E94D-A91C-2B44D347C4F8}" srcOrd="2" destOrd="0" parTransId="{FD7FAB60-AFFD-7A49-B52A-BE9DDF369331}" sibTransId="{EFFC1403-FA43-CF4A-80EA-1AF6FA153028}"/>
    <dgm:cxn modelId="{702B134F-43AA-224B-9E5B-DED6545842EC}" srcId="{9A56B2E6-F37B-414A-8977-801B682E554F}" destId="{0C129B3A-228A-274B-848D-DA388A53AA3F}" srcOrd="1" destOrd="0" parTransId="{7214EA6F-5189-654E-9FCD-05CDEE743DC9}" sibTransId="{BFA776A1-049B-7C4A-A6E0-DB2365C6A929}"/>
    <dgm:cxn modelId="{973180A0-2E66-4AF2-B0DD-ADCAA99ACD8E}" type="presOf" srcId="{E86BD0E8-F33F-E945-AC63-D97A81C85E6D}" destId="{E3A95ADC-642D-EB4B-A49E-3473EE771630}" srcOrd="0" destOrd="0" presId="urn:microsoft.com/office/officeart/2005/8/layout/hProcess9"/>
    <dgm:cxn modelId="{A9462E74-9511-4605-87D1-62E64DB5CB68}" type="presOf" srcId="{0C129B3A-228A-274B-848D-DA388A53AA3F}" destId="{FC14F724-38FF-7749-A5CB-F74F3C9C7121}" srcOrd="0" destOrd="0" presId="urn:microsoft.com/office/officeart/2005/8/layout/hProcess9"/>
    <dgm:cxn modelId="{BF379FF7-DCD4-4FB8-B979-2A5C0AD9641C}" type="presParOf" srcId="{032AA832-A384-5C40-8635-864201B70B38}" destId="{34FEA3BC-4A68-4A42-B0E4-93082829F9D9}" srcOrd="0" destOrd="0" presId="urn:microsoft.com/office/officeart/2005/8/layout/hProcess9"/>
    <dgm:cxn modelId="{63B4F9E5-57B2-4BE2-9A21-8A82CEAFFD06}" type="presParOf" srcId="{032AA832-A384-5C40-8635-864201B70B38}" destId="{041FC8A9-9270-5846-B67C-FD6CABB76591}" srcOrd="1" destOrd="0" presId="urn:microsoft.com/office/officeart/2005/8/layout/hProcess9"/>
    <dgm:cxn modelId="{581BCD26-5E79-4A26-B91A-7FD6187BA93C}" type="presParOf" srcId="{041FC8A9-9270-5846-B67C-FD6CABB76591}" destId="{BD97F624-C333-6F45-B933-0B48D38AA28C}" srcOrd="0" destOrd="0" presId="urn:microsoft.com/office/officeart/2005/8/layout/hProcess9"/>
    <dgm:cxn modelId="{C6949414-1183-4382-BFC5-9CADCEF209FD}" type="presParOf" srcId="{041FC8A9-9270-5846-B67C-FD6CABB76591}" destId="{36FC959A-D76C-D342-9C61-E6A8D50CAF4C}" srcOrd="1" destOrd="0" presId="urn:microsoft.com/office/officeart/2005/8/layout/hProcess9"/>
    <dgm:cxn modelId="{FDD3BA0E-17BC-46AE-A7E5-57EAEFD0E72E}" type="presParOf" srcId="{041FC8A9-9270-5846-B67C-FD6CABB76591}" destId="{FC14F724-38FF-7749-A5CB-F74F3C9C7121}" srcOrd="2" destOrd="0" presId="urn:microsoft.com/office/officeart/2005/8/layout/hProcess9"/>
    <dgm:cxn modelId="{A79264E5-7BE6-4BC4-9B44-72A450CA80C5}" type="presParOf" srcId="{041FC8A9-9270-5846-B67C-FD6CABB76591}" destId="{DF4CF71B-DF15-FF4B-86C3-97A89C237F85}" srcOrd="3" destOrd="0" presId="urn:microsoft.com/office/officeart/2005/8/layout/hProcess9"/>
    <dgm:cxn modelId="{21D7DC65-95D4-4F18-9786-71854434766A}" type="presParOf" srcId="{041FC8A9-9270-5846-B67C-FD6CABB76591}" destId="{2D23BF2E-ED1C-E044-9BC7-F550FA8DB161}" srcOrd="4" destOrd="0" presId="urn:microsoft.com/office/officeart/2005/8/layout/hProcess9"/>
    <dgm:cxn modelId="{1C8F19B1-2C1E-4264-A2C9-D11555E159C5}" type="presParOf" srcId="{041FC8A9-9270-5846-B67C-FD6CABB76591}" destId="{BC0A4286-89A9-E54B-BE88-F895B86A0542}" srcOrd="5" destOrd="0" presId="urn:microsoft.com/office/officeart/2005/8/layout/hProcess9"/>
    <dgm:cxn modelId="{A5FDFEFE-F3E5-4A00-8A4E-04BCD9C4B239}" type="presParOf" srcId="{041FC8A9-9270-5846-B67C-FD6CABB76591}" destId="{E3A95ADC-642D-EB4B-A49E-3473EE77163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4607C-0A2F-4399-87F0-95758B05F1D7}">
      <dsp:nvSpPr>
        <dsp:cNvPr id="0" name=""/>
        <dsp:cNvSpPr/>
      </dsp:nvSpPr>
      <dsp:spPr>
        <a:xfrm>
          <a:off x="1484" y="0"/>
          <a:ext cx="3859958" cy="4690864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>
              <a:solidFill>
                <a:schemeClr val="accent2">
                  <a:lumMod val="75000"/>
                </a:schemeClr>
              </a:solidFill>
            </a:rPr>
            <a:t>HT Policies</a:t>
          </a:r>
          <a:endParaRPr lang="en-GB" sz="4000" kern="1200" dirty="0" smtClean="0">
            <a:solidFill>
              <a:schemeClr val="accent2">
                <a:lumMod val="75000"/>
              </a:schemeClr>
            </a:solidFill>
          </a:endParaRPr>
        </a:p>
      </dsp:txBody>
      <dsp:txXfrm>
        <a:off x="1484" y="0"/>
        <a:ext cx="3859958" cy="1407259"/>
      </dsp:txXfrm>
    </dsp:sp>
    <dsp:sp modelId="{2ADF8D84-CD1F-4D35-B361-D92C2E12AAC3}">
      <dsp:nvSpPr>
        <dsp:cNvPr id="0" name=""/>
        <dsp:cNvSpPr/>
      </dsp:nvSpPr>
      <dsp:spPr>
        <a:xfrm>
          <a:off x="387480" y="1408563"/>
          <a:ext cx="3087966" cy="708675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Innovation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R &amp; D by Industry and Academia</a:t>
          </a:r>
          <a:endParaRPr lang="en-GB" sz="1400" kern="1200" dirty="0"/>
        </a:p>
      </dsp:txBody>
      <dsp:txXfrm>
        <a:off x="408236" y="1429319"/>
        <a:ext cx="3046454" cy="667163"/>
      </dsp:txXfrm>
    </dsp:sp>
    <dsp:sp modelId="{B4F7A22C-F18E-4722-B744-C87F0C203629}">
      <dsp:nvSpPr>
        <dsp:cNvPr id="0" name=""/>
        <dsp:cNvSpPr/>
      </dsp:nvSpPr>
      <dsp:spPr>
        <a:xfrm>
          <a:off x="387480" y="2203360"/>
          <a:ext cx="3087966" cy="559788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Regulation by National authorities</a:t>
          </a:r>
          <a:endParaRPr lang="en-GB" sz="1400" kern="1200" dirty="0"/>
        </a:p>
      </dsp:txBody>
      <dsp:txXfrm>
        <a:off x="403876" y="2219756"/>
        <a:ext cx="3055174" cy="526996"/>
      </dsp:txXfrm>
    </dsp:sp>
    <dsp:sp modelId="{0E0E6F5B-C44E-4FF8-AFF2-3735674A4CCE}">
      <dsp:nvSpPr>
        <dsp:cNvPr id="0" name=""/>
        <dsp:cNvSpPr/>
      </dsp:nvSpPr>
      <dsp:spPr>
        <a:xfrm>
          <a:off x="387480" y="2849270"/>
          <a:ext cx="3087966" cy="559788"/>
        </a:xfrm>
        <a:prstGeom prst="roundRect">
          <a:avLst>
            <a:gd name="adj" fmla="val 10000"/>
          </a:avLst>
        </a:prstGeom>
        <a:solidFill>
          <a:srgbClr val="FF33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Assessment by National or local committees </a:t>
          </a:r>
          <a:endParaRPr lang="en-GB" sz="1400" kern="1200" dirty="0"/>
        </a:p>
      </dsp:txBody>
      <dsp:txXfrm>
        <a:off x="403876" y="2865666"/>
        <a:ext cx="3055174" cy="526996"/>
      </dsp:txXfrm>
    </dsp:sp>
    <dsp:sp modelId="{DBA72C62-3139-4608-8450-4729DB88E8A8}">
      <dsp:nvSpPr>
        <dsp:cNvPr id="0" name=""/>
        <dsp:cNvSpPr/>
      </dsp:nvSpPr>
      <dsp:spPr>
        <a:xfrm>
          <a:off x="387480" y="3495180"/>
          <a:ext cx="3087966" cy="959836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Management  by National, or local units.: selection , procurement, installation and maintenance.</a:t>
          </a:r>
          <a:endParaRPr lang="en-GB" sz="1400" kern="1200" dirty="0"/>
        </a:p>
      </dsp:txBody>
      <dsp:txXfrm>
        <a:off x="415593" y="3523293"/>
        <a:ext cx="3031740" cy="903610"/>
      </dsp:txXfrm>
    </dsp:sp>
    <dsp:sp modelId="{D520321F-1214-4D86-81D5-2E96FAE70FD5}">
      <dsp:nvSpPr>
        <dsp:cNvPr id="0" name=""/>
        <dsp:cNvSpPr/>
      </dsp:nvSpPr>
      <dsp:spPr>
        <a:xfrm>
          <a:off x="4150939" y="0"/>
          <a:ext cx="3859958" cy="469086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>
              <a:solidFill>
                <a:schemeClr val="accent2">
                  <a:lumMod val="75000"/>
                </a:schemeClr>
              </a:solidFill>
            </a:rPr>
            <a:t>HT Outcomes</a:t>
          </a:r>
          <a:r>
            <a:rPr lang="en-GB" sz="4000" kern="1200" dirty="0" smtClean="0"/>
            <a:t> </a:t>
          </a:r>
          <a:endParaRPr lang="en-GB" sz="4000" kern="1200" dirty="0"/>
        </a:p>
      </dsp:txBody>
      <dsp:txXfrm>
        <a:off x="4150939" y="0"/>
        <a:ext cx="3859958" cy="1407259"/>
      </dsp:txXfrm>
    </dsp:sp>
    <dsp:sp modelId="{85860292-8E03-4446-A254-0B8A3962C50E}">
      <dsp:nvSpPr>
        <dsp:cNvPr id="0" name=""/>
        <dsp:cNvSpPr/>
      </dsp:nvSpPr>
      <dsp:spPr>
        <a:xfrm>
          <a:off x="4536935" y="1407488"/>
          <a:ext cx="3087966" cy="450361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Quality,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Safe and Effective</a:t>
          </a:r>
          <a:endParaRPr lang="en-GB" sz="1400" kern="1200" dirty="0"/>
        </a:p>
      </dsp:txBody>
      <dsp:txXfrm>
        <a:off x="4550126" y="1420679"/>
        <a:ext cx="3061584" cy="423979"/>
      </dsp:txXfrm>
    </dsp:sp>
    <dsp:sp modelId="{91B2EAFB-B71E-424A-8949-748660EE13F8}">
      <dsp:nvSpPr>
        <dsp:cNvPr id="0" name=""/>
        <dsp:cNvSpPr/>
      </dsp:nvSpPr>
      <dsp:spPr>
        <a:xfrm>
          <a:off x="4536935" y="1927136"/>
          <a:ext cx="3087966" cy="450361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Affordable </a:t>
          </a:r>
          <a:endParaRPr lang="en-GB" sz="1600" kern="1200" dirty="0"/>
        </a:p>
      </dsp:txBody>
      <dsp:txXfrm>
        <a:off x="4550126" y="1940327"/>
        <a:ext cx="3061584" cy="423979"/>
      </dsp:txXfrm>
    </dsp:sp>
    <dsp:sp modelId="{97281D66-EE57-4A5B-8B36-FB0D23A75F3D}">
      <dsp:nvSpPr>
        <dsp:cNvPr id="0" name=""/>
        <dsp:cNvSpPr/>
      </dsp:nvSpPr>
      <dsp:spPr>
        <a:xfrm>
          <a:off x="4536935" y="2446784"/>
          <a:ext cx="3087966" cy="450361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Appropriate</a:t>
          </a:r>
          <a:endParaRPr lang="en-GB" sz="1600" kern="1200" dirty="0"/>
        </a:p>
      </dsp:txBody>
      <dsp:txXfrm>
        <a:off x="4550126" y="2459975"/>
        <a:ext cx="3061584" cy="423979"/>
      </dsp:txXfrm>
    </dsp:sp>
    <dsp:sp modelId="{190B322F-D01A-4056-910E-666B90AE6FE9}">
      <dsp:nvSpPr>
        <dsp:cNvPr id="0" name=""/>
        <dsp:cNvSpPr/>
      </dsp:nvSpPr>
      <dsp:spPr>
        <a:xfrm>
          <a:off x="4536935" y="2966433"/>
          <a:ext cx="3087966" cy="450361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Accessible</a:t>
          </a:r>
          <a:endParaRPr lang="en-GB" sz="1600" kern="1200" dirty="0"/>
        </a:p>
      </dsp:txBody>
      <dsp:txXfrm>
        <a:off x="4550126" y="2979624"/>
        <a:ext cx="3061584" cy="423979"/>
      </dsp:txXfrm>
    </dsp:sp>
    <dsp:sp modelId="{0766AD98-049D-4115-B51B-349498413674}">
      <dsp:nvSpPr>
        <dsp:cNvPr id="0" name=""/>
        <dsp:cNvSpPr/>
      </dsp:nvSpPr>
      <dsp:spPr>
        <a:xfrm>
          <a:off x="4536935" y="3486081"/>
          <a:ext cx="3087966" cy="450361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Available</a:t>
          </a:r>
          <a:endParaRPr lang="en-GB" sz="1600" kern="1200" dirty="0"/>
        </a:p>
      </dsp:txBody>
      <dsp:txXfrm>
        <a:off x="4550126" y="3499272"/>
        <a:ext cx="3061584" cy="423979"/>
      </dsp:txXfrm>
    </dsp:sp>
    <dsp:sp modelId="{6A0292EB-F8D9-4832-A8F9-7D0EED179BCC}">
      <dsp:nvSpPr>
        <dsp:cNvPr id="0" name=""/>
        <dsp:cNvSpPr/>
      </dsp:nvSpPr>
      <dsp:spPr>
        <a:xfrm>
          <a:off x="4536935" y="4005729"/>
          <a:ext cx="3087966" cy="450361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Acceptable</a:t>
          </a:r>
          <a:endParaRPr lang="en-GB" sz="1600" kern="1200" dirty="0"/>
        </a:p>
      </dsp:txBody>
      <dsp:txXfrm>
        <a:off x="4550126" y="4018920"/>
        <a:ext cx="3061584" cy="423979"/>
      </dsp:txXfrm>
    </dsp:sp>
    <dsp:sp modelId="{806F8F8C-3F7B-427B-94E9-73FFF6B5098F}">
      <dsp:nvSpPr>
        <dsp:cNvPr id="0" name=""/>
        <dsp:cNvSpPr/>
      </dsp:nvSpPr>
      <dsp:spPr>
        <a:xfrm>
          <a:off x="8300395" y="0"/>
          <a:ext cx="3859958" cy="469086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PH Outcomes</a:t>
          </a:r>
          <a:endParaRPr lang="en-GB" sz="4000" kern="1200" dirty="0"/>
        </a:p>
      </dsp:txBody>
      <dsp:txXfrm>
        <a:off x="8300395" y="0"/>
        <a:ext cx="3859958" cy="1407259"/>
      </dsp:txXfrm>
    </dsp:sp>
    <dsp:sp modelId="{8FDA8CA2-BAB9-43C7-9AB0-34F6BCCB269B}">
      <dsp:nvSpPr>
        <dsp:cNvPr id="0" name=""/>
        <dsp:cNvSpPr/>
      </dsp:nvSpPr>
      <dsp:spPr>
        <a:xfrm>
          <a:off x="8686390" y="1408146"/>
          <a:ext cx="3087966" cy="54266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Quality of life</a:t>
          </a:r>
          <a:endParaRPr lang="en-GB" sz="1600" kern="1200" dirty="0"/>
        </a:p>
      </dsp:txBody>
      <dsp:txXfrm>
        <a:off x="8702284" y="1424040"/>
        <a:ext cx="3056178" cy="510879"/>
      </dsp:txXfrm>
    </dsp:sp>
    <dsp:sp modelId="{C23ADDFE-ECEB-46DF-B833-3D68832FFB37}">
      <dsp:nvSpPr>
        <dsp:cNvPr id="0" name=""/>
        <dsp:cNvSpPr/>
      </dsp:nvSpPr>
      <dsp:spPr>
        <a:xfrm>
          <a:off x="8686390" y="2034301"/>
          <a:ext cx="3087966" cy="54266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Life saving</a:t>
          </a:r>
          <a:endParaRPr lang="en-GB" sz="1600" kern="1200" dirty="0"/>
        </a:p>
      </dsp:txBody>
      <dsp:txXfrm>
        <a:off x="8702284" y="2050195"/>
        <a:ext cx="3056178" cy="510879"/>
      </dsp:txXfrm>
    </dsp:sp>
    <dsp:sp modelId="{2EBF6B81-A7ED-4CF5-9832-30F363FE9353}">
      <dsp:nvSpPr>
        <dsp:cNvPr id="0" name=""/>
        <dsp:cNvSpPr/>
      </dsp:nvSpPr>
      <dsp:spPr>
        <a:xfrm>
          <a:off x="8686390" y="2660456"/>
          <a:ext cx="3087966" cy="54266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Independence</a:t>
          </a:r>
          <a:endParaRPr lang="en-GB" sz="1600" kern="1200" dirty="0"/>
        </a:p>
      </dsp:txBody>
      <dsp:txXfrm>
        <a:off x="8702284" y="2676350"/>
        <a:ext cx="3056178" cy="510879"/>
      </dsp:txXfrm>
    </dsp:sp>
    <dsp:sp modelId="{E8EF09C7-A9A6-424E-BC11-F0CF7B3048B3}">
      <dsp:nvSpPr>
        <dsp:cNvPr id="0" name=""/>
        <dsp:cNvSpPr/>
      </dsp:nvSpPr>
      <dsp:spPr>
        <a:xfrm>
          <a:off x="8686390" y="3286611"/>
          <a:ext cx="3087966" cy="54266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Economic development</a:t>
          </a:r>
          <a:endParaRPr lang="en-GB" sz="1600" kern="1200" dirty="0"/>
        </a:p>
      </dsp:txBody>
      <dsp:txXfrm>
        <a:off x="8702284" y="3302505"/>
        <a:ext cx="3056178" cy="510879"/>
      </dsp:txXfrm>
    </dsp:sp>
    <dsp:sp modelId="{9A03406D-3DC6-4607-8E78-3F62FE6D0D5D}">
      <dsp:nvSpPr>
        <dsp:cNvPr id="0" name=""/>
        <dsp:cNvSpPr/>
      </dsp:nvSpPr>
      <dsp:spPr>
        <a:xfrm>
          <a:off x="8686390" y="3912765"/>
          <a:ext cx="3087966" cy="542667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Attainment of highest level of health (WHO)</a:t>
          </a:r>
          <a:endParaRPr lang="en-GB" sz="1600" kern="1200" dirty="0"/>
        </a:p>
      </dsp:txBody>
      <dsp:txXfrm>
        <a:off x="8702284" y="3928659"/>
        <a:ext cx="3056178" cy="5108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8DF5BD-8CD2-4AAE-9501-75DF75011A51}">
      <dsp:nvSpPr>
        <dsp:cNvPr id="0" name=""/>
        <dsp:cNvSpPr/>
      </dsp:nvSpPr>
      <dsp:spPr>
        <a:xfrm>
          <a:off x="71008" y="-35316"/>
          <a:ext cx="10747551" cy="459369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71D739-6419-4E0F-8946-BEF6CC5D89D3}">
      <dsp:nvSpPr>
        <dsp:cNvPr id="0" name=""/>
        <dsp:cNvSpPr/>
      </dsp:nvSpPr>
      <dsp:spPr>
        <a:xfrm>
          <a:off x="1905001" y="2936483"/>
          <a:ext cx="169047" cy="1690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B41185-F21A-4818-933C-464C6C7138C3}">
      <dsp:nvSpPr>
        <dsp:cNvPr id="0" name=""/>
        <dsp:cNvSpPr/>
      </dsp:nvSpPr>
      <dsp:spPr>
        <a:xfrm>
          <a:off x="457206" y="3261237"/>
          <a:ext cx="3359317" cy="1234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FF0000"/>
              </a:solidFill>
            </a:rPr>
            <a:t>Fragile states: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Essential services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Emergency kits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Disaster planning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457206" y="3261237"/>
        <a:ext cx="3359317" cy="1234564"/>
      </dsp:txXfrm>
    </dsp:sp>
    <dsp:sp modelId="{8410DE95-0A67-489B-9AA3-E4ACE75F8A56}">
      <dsp:nvSpPr>
        <dsp:cNvPr id="0" name=""/>
        <dsp:cNvSpPr/>
      </dsp:nvSpPr>
      <dsp:spPr>
        <a:xfrm>
          <a:off x="3581399" y="2109088"/>
          <a:ext cx="293996" cy="2939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B3AB7F-0056-4D9D-96AD-86E8BDB0BB6C}">
      <dsp:nvSpPr>
        <dsp:cNvPr id="0" name=""/>
        <dsp:cNvSpPr/>
      </dsp:nvSpPr>
      <dsp:spPr>
        <a:xfrm>
          <a:off x="2964363" y="2455469"/>
          <a:ext cx="2413710" cy="2099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783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00B050"/>
              </a:solidFill>
            </a:rPr>
            <a:t>Countries with low coverage: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Primary health care packages</a:t>
          </a:r>
        </a:p>
      </dsp:txBody>
      <dsp:txXfrm>
        <a:off x="2964363" y="2455469"/>
        <a:ext cx="2413710" cy="2099317"/>
      </dsp:txXfrm>
    </dsp:sp>
    <dsp:sp modelId="{05A0C196-27C7-43B8-946D-A24147A16F8A}">
      <dsp:nvSpPr>
        <dsp:cNvPr id="0" name=""/>
        <dsp:cNvSpPr/>
      </dsp:nvSpPr>
      <dsp:spPr>
        <a:xfrm>
          <a:off x="5285437" y="1524701"/>
          <a:ext cx="389545" cy="3895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DF4543-388D-4428-9A1A-BA21FF448D8D}">
      <dsp:nvSpPr>
        <dsp:cNvPr id="0" name=""/>
        <dsp:cNvSpPr/>
      </dsp:nvSpPr>
      <dsp:spPr>
        <a:xfrm>
          <a:off x="5299661" y="1981207"/>
          <a:ext cx="2278903" cy="2338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412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7030A0"/>
              </a:solidFill>
            </a:rPr>
            <a:t>Countries with medium coverage: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Guaranteed packages of care</a:t>
          </a:r>
        </a:p>
      </dsp:txBody>
      <dsp:txXfrm>
        <a:off x="5299661" y="1981207"/>
        <a:ext cx="2278903" cy="2338318"/>
      </dsp:txXfrm>
    </dsp:sp>
    <dsp:sp modelId="{DE7A4D55-2693-4324-AF10-903CC8AEE647}">
      <dsp:nvSpPr>
        <dsp:cNvPr id="0" name=""/>
        <dsp:cNvSpPr/>
      </dsp:nvSpPr>
      <dsp:spPr>
        <a:xfrm>
          <a:off x="6946517" y="1003777"/>
          <a:ext cx="521843" cy="5218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E8AA3F-7BC3-45DB-AA86-E9B7721E9AD0}">
      <dsp:nvSpPr>
        <dsp:cNvPr id="0" name=""/>
        <dsp:cNvSpPr/>
      </dsp:nvSpPr>
      <dsp:spPr>
        <a:xfrm>
          <a:off x="7608458" y="1300015"/>
          <a:ext cx="2723147" cy="32936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514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0070C0"/>
              </a:solidFill>
            </a:rPr>
            <a:t>Strong health systems: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Marginal analysis for additions to packages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7608458" y="1300015"/>
        <a:ext cx="2723147" cy="32936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8DF5BD-8CD2-4AAE-9501-75DF75011A51}">
      <dsp:nvSpPr>
        <dsp:cNvPr id="0" name=""/>
        <dsp:cNvSpPr/>
      </dsp:nvSpPr>
      <dsp:spPr>
        <a:xfrm>
          <a:off x="1" y="-36456"/>
          <a:ext cx="10998578" cy="502919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9ACA33-82DE-4470-A07D-47759FF5C754}">
      <dsp:nvSpPr>
        <dsp:cNvPr id="0" name=""/>
        <dsp:cNvSpPr/>
      </dsp:nvSpPr>
      <dsp:spPr>
        <a:xfrm>
          <a:off x="1256670" y="3534718"/>
          <a:ext cx="185074" cy="1850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47B698-3988-478D-A926-6C674EBAE119}">
      <dsp:nvSpPr>
        <dsp:cNvPr id="0" name=""/>
        <dsp:cNvSpPr/>
      </dsp:nvSpPr>
      <dsp:spPr>
        <a:xfrm>
          <a:off x="383160" y="2913588"/>
          <a:ext cx="2530898" cy="1720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067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rgbClr val="FF0000"/>
              </a:solidFill>
            </a:rPr>
            <a:t>Fragile states: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i="1" kern="1200" dirty="0" smtClean="0">
              <a:solidFill>
                <a:srgbClr val="FF0000"/>
              </a:solidFill>
            </a:rPr>
            <a:t>HTA define: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 smtClean="0">
              <a:solidFill>
                <a:schemeClr val="tx1"/>
              </a:solidFill>
            </a:rPr>
            <a:t>Basic packages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 smtClean="0">
              <a:solidFill>
                <a:schemeClr val="tx1"/>
              </a:solidFill>
            </a:rPr>
            <a:t>Emergency kits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 smtClean="0">
              <a:solidFill>
                <a:schemeClr val="tx1"/>
              </a:solidFill>
            </a:rPr>
            <a:t>Disaster planning</a:t>
          </a:r>
          <a:endParaRPr lang="en-GB" sz="1400" b="0" kern="1200" dirty="0">
            <a:solidFill>
              <a:schemeClr val="tx1"/>
            </a:solidFill>
          </a:endParaRPr>
        </a:p>
      </dsp:txBody>
      <dsp:txXfrm>
        <a:off x="383160" y="2913588"/>
        <a:ext cx="2530898" cy="1720770"/>
      </dsp:txXfrm>
    </dsp:sp>
    <dsp:sp modelId="{ABF2A777-9227-4084-8C8A-7CB2D9A5869E}">
      <dsp:nvSpPr>
        <dsp:cNvPr id="0" name=""/>
        <dsp:cNvSpPr/>
      </dsp:nvSpPr>
      <dsp:spPr>
        <a:xfrm>
          <a:off x="3491836" y="2359995"/>
          <a:ext cx="321868" cy="3218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DFDD78-A473-4389-A3FB-359E1EBB5DCD}">
      <dsp:nvSpPr>
        <dsp:cNvPr id="0" name=""/>
        <dsp:cNvSpPr/>
      </dsp:nvSpPr>
      <dsp:spPr>
        <a:xfrm>
          <a:off x="1729157" y="79604"/>
          <a:ext cx="2919486" cy="2632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52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rgbClr val="00B050"/>
              </a:solidFill>
            </a:rPr>
            <a:t>Countries with low coverage: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i="1" kern="1200" dirty="0" smtClean="0">
              <a:solidFill>
                <a:schemeClr val="tx1"/>
              </a:solidFill>
            </a:rPr>
            <a:t>HTA define PHC interventions: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 smtClean="0">
              <a:solidFill>
                <a:schemeClr val="tx1"/>
              </a:solidFill>
            </a:rPr>
            <a:t>Essential medicines  package,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 smtClean="0">
              <a:solidFill>
                <a:schemeClr val="tx1"/>
              </a:solidFill>
            </a:rPr>
            <a:t>Essential Kits and interventions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 smtClean="0">
              <a:solidFill>
                <a:schemeClr val="tx1"/>
              </a:solidFill>
            </a:rPr>
            <a:t>Vaccination package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 smtClean="0">
              <a:solidFill>
                <a:schemeClr val="tx1"/>
              </a:solidFill>
            </a:rPr>
            <a:t>Prevention and some treatment.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 smtClean="0">
              <a:solidFill>
                <a:schemeClr val="tx1"/>
              </a:solidFill>
            </a:rPr>
            <a:t>Define which ones to add. and to whom.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dirty="0" smtClean="0">
            <a:solidFill>
              <a:schemeClr val="tx1"/>
            </a:solidFill>
          </a:endParaRPr>
        </a:p>
      </dsp:txBody>
      <dsp:txXfrm>
        <a:off x="1729157" y="79604"/>
        <a:ext cx="2919486" cy="2632201"/>
      </dsp:txXfrm>
    </dsp:sp>
    <dsp:sp modelId="{017C38C2-6DF1-48CA-BF4E-3AA2FBCC9BEF}">
      <dsp:nvSpPr>
        <dsp:cNvPr id="0" name=""/>
        <dsp:cNvSpPr/>
      </dsp:nvSpPr>
      <dsp:spPr>
        <a:xfrm>
          <a:off x="6452848" y="1419689"/>
          <a:ext cx="426476" cy="4264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3B99C2-748D-49FC-9C4F-0C6DD1801735}">
      <dsp:nvSpPr>
        <dsp:cNvPr id="0" name=""/>
        <dsp:cNvSpPr/>
      </dsp:nvSpPr>
      <dsp:spPr>
        <a:xfrm>
          <a:off x="4648648" y="1812545"/>
          <a:ext cx="3853597" cy="3108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981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rgbClr val="7030A0"/>
              </a:solidFill>
            </a:rPr>
            <a:t>Middle and high income countries with  medium </a:t>
          </a:r>
          <a:r>
            <a:rPr lang="en-GB" sz="1800" b="1" kern="1200" dirty="0" smtClean="0">
              <a:solidFill>
                <a:schemeClr val="tx1"/>
              </a:solidFill>
            </a:rPr>
            <a:t>coverage: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i="1" kern="1200" dirty="0" smtClean="0">
              <a:solidFill>
                <a:schemeClr val="tx1"/>
              </a:solidFill>
            </a:rPr>
            <a:t>1. HTA  define </a:t>
          </a:r>
          <a:r>
            <a:rPr lang="en-GB" sz="1400" i="1" kern="1200" dirty="0" smtClean="0">
              <a:solidFill>
                <a:schemeClr val="tx1"/>
              </a:solidFill>
            </a:rPr>
            <a:t>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Package of interventions on prevention, promotion,  and some on treatment and rehabilitation.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i="1" kern="1200" dirty="0" smtClean="0">
              <a:solidFill>
                <a:schemeClr val="tx1"/>
              </a:solidFill>
            </a:rPr>
            <a:t>2. HTA also define extensions on </a:t>
          </a:r>
          <a:r>
            <a:rPr lang="en-GB" sz="1400" i="1" kern="1200" dirty="0" smtClean="0">
              <a:solidFill>
                <a:schemeClr val="tx1"/>
              </a:solidFill>
            </a:rPr>
            <a:t>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NCD interventions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Vertical programs.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For specific populations.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4648648" y="1812545"/>
        <a:ext cx="3853597" cy="3108045"/>
      </dsp:txXfrm>
    </dsp:sp>
    <dsp:sp modelId="{F4BC1D11-D2C1-44F9-96C9-43477CEB9C95}">
      <dsp:nvSpPr>
        <dsp:cNvPr id="0" name=""/>
        <dsp:cNvSpPr/>
      </dsp:nvSpPr>
      <dsp:spPr>
        <a:xfrm>
          <a:off x="9303271" y="899430"/>
          <a:ext cx="571317" cy="5713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7B3DA-9CB5-4478-B2E6-173EBFECBC84}">
      <dsp:nvSpPr>
        <dsp:cNvPr id="0" name=""/>
        <dsp:cNvSpPr/>
      </dsp:nvSpPr>
      <dsp:spPr>
        <a:xfrm>
          <a:off x="8058984" y="1423263"/>
          <a:ext cx="2939595" cy="3605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2729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rgbClr val="008000"/>
              </a:solidFill>
            </a:rPr>
            <a:t>Strong health system:</a:t>
          </a:r>
        </a:p>
        <a:p>
          <a:pPr marL="231775" lvl="0" indent="-2317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i="1" kern="1200" dirty="0" smtClean="0">
              <a:solidFill>
                <a:schemeClr val="tx1"/>
              </a:solidFill>
            </a:rPr>
            <a:t>1. HTA for integrated care &amp;  UHC:</a:t>
          </a:r>
          <a:endParaRPr lang="en-GB" sz="1400" i="1" kern="1200" dirty="0" smtClean="0">
            <a:solidFill>
              <a:schemeClr val="tx1"/>
            </a:solidFill>
          </a:endParaRPr>
        </a:p>
        <a:p>
          <a:pPr marL="17780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- </a:t>
          </a:r>
          <a:r>
            <a:rPr lang="en-GB" sz="1400" b="1" kern="1200" dirty="0" smtClean="0">
              <a:solidFill>
                <a:schemeClr val="tx1"/>
              </a:solidFill>
            </a:rPr>
            <a:t>Service coverage:</a:t>
          </a:r>
        </a:p>
        <a:p>
          <a:pPr marL="17780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Prevention, Diagnostic, Treatment, Rehabilitation, Palliative care,  Home care Medicines, Devices, interventions</a:t>
          </a:r>
        </a:p>
        <a:p>
          <a:pPr marL="17780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- </a:t>
          </a:r>
          <a:r>
            <a:rPr lang="en-GB" sz="1400" b="1" kern="1200" dirty="0" smtClean="0">
              <a:solidFill>
                <a:schemeClr val="tx1"/>
              </a:solidFill>
            </a:rPr>
            <a:t>Population Coverage: </a:t>
          </a:r>
          <a:r>
            <a:rPr lang="en-GB" sz="1400" kern="1200" dirty="0" smtClean="0">
              <a:solidFill>
                <a:schemeClr val="tx1"/>
              </a:solidFill>
            </a:rPr>
            <a:t>Children,  Adolescents Mothers and Ageing population</a:t>
          </a:r>
        </a:p>
        <a:p>
          <a:pPr marL="231775" lvl="0" indent="-2317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i="1" kern="1200" dirty="0" smtClean="0">
              <a:solidFill>
                <a:schemeClr val="tx1"/>
              </a:solidFill>
            </a:rPr>
            <a:t>2. HTA to define innovative or extra  services.</a:t>
          </a:r>
          <a:endParaRPr lang="en-GB" sz="1400" b="1" i="1" kern="1200" dirty="0">
            <a:solidFill>
              <a:schemeClr val="tx1"/>
            </a:solidFill>
          </a:endParaRPr>
        </a:p>
      </dsp:txBody>
      <dsp:txXfrm>
        <a:off x="8058984" y="1423263"/>
        <a:ext cx="2939595" cy="36059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EA3BC-4A68-4A42-B0E4-93082829F9D9}">
      <dsp:nvSpPr>
        <dsp:cNvPr id="0" name=""/>
        <dsp:cNvSpPr/>
      </dsp:nvSpPr>
      <dsp:spPr>
        <a:xfrm>
          <a:off x="488537" y="0"/>
          <a:ext cx="10910125" cy="46482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97F624-C333-6F45-B933-0B48D38AA28C}">
      <dsp:nvSpPr>
        <dsp:cNvPr id="0" name=""/>
        <dsp:cNvSpPr/>
      </dsp:nvSpPr>
      <dsp:spPr>
        <a:xfrm>
          <a:off x="4634" y="1394460"/>
          <a:ext cx="2855863" cy="1859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noProof="0" dirty="0" smtClean="0"/>
            <a:t>A value-based framework</a:t>
          </a:r>
        </a:p>
      </dsp:txBody>
      <dsp:txXfrm>
        <a:off x="95397" y="1485223"/>
        <a:ext cx="2674337" cy="1677754"/>
      </dsp:txXfrm>
    </dsp:sp>
    <dsp:sp modelId="{FC14F724-38FF-7749-A5CB-F74F3C9C7121}">
      <dsp:nvSpPr>
        <dsp:cNvPr id="0" name=""/>
        <dsp:cNvSpPr/>
      </dsp:nvSpPr>
      <dsp:spPr>
        <a:xfrm>
          <a:off x="3011990" y="1394460"/>
          <a:ext cx="2855863" cy="1859280"/>
        </a:xfrm>
        <a:prstGeom prst="roundRect">
          <a:avLst/>
        </a:prstGeom>
        <a:solidFill>
          <a:srgbClr val="FFAC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noProof="0" dirty="0" smtClean="0"/>
            <a:t>A HT portfolio</a:t>
          </a:r>
          <a:endParaRPr lang="en-US" sz="3500" kern="1200" noProof="0" dirty="0"/>
        </a:p>
      </dsp:txBody>
      <dsp:txXfrm>
        <a:off x="3102753" y="1485223"/>
        <a:ext cx="2674337" cy="1677754"/>
      </dsp:txXfrm>
    </dsp:sp>
    <dsp:sp modelId="{2D23BF2E-ED1C-E044-9BC7-F550FA8DB161}">
      <dsp:nvSpPr>
        <dsp:cNvPr id="0" name=""/>
        <dsp:cNvSpPr/>
      </dsp:nvSpPr>
      <dsp:spPr>
        <a:xfrm>
          <a:off x="6019346" y="1394460"/>
          <a:ext cx="2855863" cy="1859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noProof="0" dirty="0" smtClean="0"/>
            <a:t>Decision making mechanism</a:t>
          </a:r>
          <a:endParaRPr lang="en-US" sz="3500" kern="1200" noProof="0" dirty="0"/>
        </a:p>
      </dsp:txBody>
      <dsp:txXfrm>
        <a:off x="6110109" y="1485223"/>
        <a:ext cx="2674337" cy="1677754"/>
      </dsp:txXfrm>
    </dsp:sp>
    <dsp:sp modelId="{E3A95ADC-642D-EB4B-A49E-3473EE771630}">
      <dsp:nvSpPr>
        <dsp:cNvPr id="0" name=""/>
        <dsp:cNvSpPr/>
      </dsp:nvSpPr>
      <dsp:spPr>
        <a:xfrm>
          <a:off x="9026701" y="1394460"/>
          <a:ext cx="2855863" cy="1859280"/>
        </a:xfrm>
        <a:prstGeom prst="round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noProof="0" dirty="0" smtClean="0"/>
            <a:t>A HT Policy Profile</a:t>
          </a:r>
          <a:endParaRPr lang="en-US" sz="3500" kern="1200" noProof="0" dirty="0"/>
        </a:p>
      </dsp:txBody>
      <dsp:txXfrm>
        <a:off x="9117464" y="1485223"/>
        <a:ext cx="2674337" cy="16777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11109" y="0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 dirty="0"/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3596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161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11109" y="6453596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0163C2C-01A6-4841-9478-1A251DF80E8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4769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11109" y="0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 dirty="0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3988" y="509588"/>
            <a:ext cx="4518025" cy="2547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1" y="3227388"/>
            <a:ext cx="7924800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3596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11109" y="6453596"/>
            <a:ext cx="42926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3D884D8-6A3D-4016-A1DF-A117B8D1C4C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451316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64FC56-FC1F-4F38-8D22-30CC6F8D82E9}" type="slidenum">
              <a:rPr lang="en-US" altLang="en-US"/>
              <a:pPr/>
              <a:t>4</a:t>
            </a:fld>
            <a:endParaRPr lang="en-US" altLang="en-US" dirty="0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3988" y="509588"/>
            <a:ext cx="4518025" cy="2547937"/>
          </a:xfrm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1731" indent="-28143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5741" indent="-2251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6037" indent="-2251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26333" indent="-2251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76630" indent="-225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26926" indent="-225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77222" indent="-225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27518" indent="-225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34B5DF-58F5-479A-B884-F09CD6794799}" type="slidenum">
              <a:rPr lang="en-US" smtClean="0"/>
              <a:pPr eaLnBrk="1" hangingPunct="1"/>
              <a:t>5</a:t>
            </a:fld>
            <a:endParaRPr lang="en-US" dirty="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1175"/>
            <a:ext cx="4516438" cy="254635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3" y="3227390"/>
            <a:ext cx="7924800" cy="305634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CA" dirty="0" smtClean="0"/>
              <a:t>Here=need for context</a:t>
            </a:r>
          </a:p>
          <a:p>
            <a:pPr eaLnBrk="1" hangingPunct="1"/>
            <a:r>
              <a:rPr lang="fr-CA" dirty="0" smtClean="0"/>
              <a:t>Issues of decision-making framing HTA: Macro…hospital, closed budget..open budget</a:t>
            </a:r>
          </a:p>
          <a:p>
            <a:pPr eaLnBrk="1" hangingPunct="1"/>
            <a:r>
              <a:rPr lang="fr-CA" dirty="0" smtClean="0"/>
              <a:t>Here: Decision-making issues are determining the scope of the assessment</a:t>
            </a:r>
          </a:p>
          <a:p>
            <a:pPr eaLnBrk="1" hangingPunct="1"/>
            <a:r>
              <a:rPr lang="fr-CA" dirty="0" smtClean="0"/>
              <a:t>Multiple types of evidence</a:t>
            </a:r>
          </a:p>
          <a:p>
            <a:pPr eaLnBrk="1" hangingPunct="1"/>
            <a:r>
              <a:rPr lang="fr-CA" dirty="0" smtClean="0"/>
              <a:t>Stakeholder involvement in assessment process</a:t>
            </a:r>
          </a:p>
          <a:p>
            <a:pPr eaLnBrk="1" hangingPunct="1"/>
            <a:endParaRPr lang="fr-CA" dirty="0" smtClean="0"/>
          </a:p>
          <a:p>
            <a:pPr eaLnBrk="1" hangingPunct="1"/>
            <a:r>
              <a:rPr lang="en-US" b="1" dirty="0" smtClean="0">
                <a:solidFill>
                  <a:srgbClr val="4D4D4D"/>
                </a:solidFill>
              </a:rPr>
              <a:t>Clinical Effectiveness</a:t>
            </a:r>
            <a:endParaRPr lang="en-US" dirty="0" smtClean="0">
              <a:solidFill>
                <a:srgbClr val="4D4D4D"/>
              </a:solidFill>
            </a:endParaRPr>
          </a:p>
          <a:p>
            <a:pPr eaLnBrk="1" hangingPunct="1"/>
            <a:r>
              <a:rPr lang="en-US" dirty="0" smtClean="0">
                <a:solidFill>
                  <a:srgbClr val="4D4D4D"/>
                </a:solidFill>
              </a:rPr>
              <a:t>The extent to which a specific intervention, procedure, regimen, or service does what it is intended to do under ordinary circumstances, rather than controlled conditions. (INAHTA Glossary)</a:t>
            </a:r>
          </a:p>
          <a:p>
            <a:pPr eaLnBrk="1" hangingPunct="1"/>
            <a:r>
              <a:rPr lang="en-US" b="1" dirty="0" smtClean="0">
                <a:solidFill>
                  <a:srgbClr val="4D4D4D"/>
                </a:solidFill>
              </a:rPr>
              <a:t>Clinical Performance</a:t>
            </a:r>
            <a:endParaRPr lang="en-US" dirty="0" smtClean="0">
              <a:solidFill>
                <a:srgbClr val="4D4D4D"/>
              </a:solidFill>
            </a:endParaRPr>
          </a:p>
          <a:p>
            <a:pPr eaLnBrk="1" hangingPunct="1"/>
            <a:r>
              <a:rPr lang="en-US" dirty="0" smtClean="0">
                <a:solidFill>
                  <a:srgbClr val="4D4D4D"/>
                </a:solidFill>
              </a:rPr>
              <a:t>The ability of a medical device to achieve its intended use as claimed by the manufacturer (</a:t>
            </a:r>
            <a:r>
              <a:rPr lang="fr-CA" dirty="0" smtClean="0">
                <a:solidFill>
                  <a:srgbClr val="4D4D4D"/>
                </a:solidFill>
              </a:rPr>
              <a:t>GHTF/SC(PD3)/N4:2007)</a:t>
            </a:r>
          </a:p>
          <a:p>
            <a:pPr eaLnBrk="1" hangingPunct="1"/>
            <a:endParaRPr lang="fr-CA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64FC56-FC1F-4F38-8D22-30CC6F8D82E9}" type="slidenum">
              <a:rPr lang="en-US" altLang="en-US"/>
              <a:pPr/>
              <a:t>6</a:t>
            </a:fld>
            <a:endParaRPr lang="en-US" altLang="en-US" dirty="0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09588"/>
            <a:ext cx="4519613" cy="2547937"/>
          </a:xfrm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93988" y="509588"/>
            <a:ext cx="4518025" cy="2547937"/>
          </a:xfrm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l"/>
            <a:r>
              <a:rPr lang="en-GB" smtClean="0">
                <a:latin typeface="Arial" pitchFamily="34" charset="0"/>
                <a:cs typeface="Arial" pitchFamily="34" charset="0"/>
              </a:rPr>
              <a:t>Health technology assessment (HITA) provides a decision-making framework for different types of decisions and can be applied in all health care systems, but needs differ </a:t>
            </a:r>
          </a:p>
          <a:p>
            <a:pPr lvl="1" algn="l">
              <a:spcBef>
                <a:spcPts val="1200"/>
              </a:spcBef>
            </a:pPr>
            <a:r>
              <a:rPr lang="en-GB" smtClean="0">
                <a:latin typeface="Arial" pitchFamily="34" charset="0"/>
                <a:cs typeface="Arial" pitchFamily="34" charset="0"/>
              </a:rPr>
              <a:t>In fragile health systems: to identify essential guaranteed services</a:t>
            </a:r>
          </a:p>
          <a:p>
            <a:pPr lvl="1" algn="l">
              <a:spcBef>
                <a:spcPts val="1200"/>
              </a:spcBef>
            </a:pPr>
            <a:r>
              <a:rPr lang="en-GB" smtClean="0">
                <a:latin typeface="Arial" pitchFamily="34" charset="0"/>
                <a:cs typeface="Arial" pitchFamily="34" charset="0"/>
              </a:rPr>
              <a:t>In middle-income countries with limited coverage: to decide how to extend the package of health care services provided</a:t>
            </a:r>
          </a:p>
          <a:p>
            <a:pPr lvl="1" algn="l">
              <a:spcBef>
                <a:spcPts val="1200"/>
              </a:spcBef>
            </a:pPr>
            <a:r>
              <a:rPr lang="en-GB" smtClean="0">
                <a:latin typeface="Arial" pitchFamily="34" charset="0"/>
                <a:cs typeface="Arial" pitchFamily="34" charset="0"/>
              </a:rPr>
              <a:t>In systems with established UHC: to inform decisions ‘at the margin’: what extra services to provide and at what cost</a:t>
            </a:r>
          </a:p>
          <a:p>
            <a:pPr algn="l"/>
            <a:endParaRPr lang="en-GB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GB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GB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GB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200" b="0" smtClean="0">
                <a:solidFill>
                  <a:schemeClr val="tx1"/>
                </a:solidFill>
              </a:rPr>
              <a:t>World Health Organization</a:t>
            </a:r>
          </a:p>
        </p:txBody>
      </p:sp>
      <p:sp>
        <p:nvSpPr>
          <p:cNvPr id="2355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9CA25F7-26E1-4EB5-A769-168BDAF7B61E}" type="datetime3">
              <a:rPr lang="en-US" sz="1200" b="0" smtClean="0">
                <a:solidFill>
                  <a:schemeClr val="tx1"/>
                </a:solidFill>
              </a:rPr>
              <a:pPr eaLnBrk="1" hangingPunct="1"/>
              <a:t>18 September 2018</a:t>
            </a:fld>
            <a:endParaRPr lang="en-US" sz="1200" b="0" smtClean="0">
              <a:solidFill>
                <a:schemeClr val="tx1"/>
              </a:solidFill>
            </a:endParaRPr>
          </a:p>
        </p:txBody>
      </p:sp>
      <p:sp>
        <p:nvSpPr>
          <p:cNvPr id="2355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900" b="1">
                <a:solidFill>
                  <a:srgbClr val="00006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D334A9E-E811-493B-9F33-2DBAA05BB140}" type="slidenum">
              <a:rPr lang="en-US" sz="1200" b="0" smtClean="0">
                <a:solidFill>
                  <a:schemeClr val="tx1"/>
                </a:solidFill>
              </a:rPr>
              <a:pPr eaLnBrk="1" hangingPunct="1"/>
              <a:t>13</a:t>
            </a:fld>
            <a:endParaRPr lang="en-US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93988" y="509588"/>
            <a:ext cx="4518025" cy="2547937"/>
          </a:xfrm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14E1BF2-C132-4CCC-8ACD-7F7C82131DE8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3988" y="509588"/>
            <a:ext cx="4518025" cy="2547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6B115-A6EA-41C2-9029-47E3109B1DE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008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449C4-0747-4826-8616-0D3E48ACAE6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4973303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E6A55C-BF94-4F07-BB45-FAFA15443A7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1036630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49413" y="274638"/>
            <a:ext cx="2812425" cy="5668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2138" y="274638"/>
            <a:ext cx="8234578" cy="5668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9159E-AFEF-435A-BC3D-3076B936D69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8443918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138" y="274638"/>
            <a:ext cx="1064160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2138" y="1524000"/>
            <a:ext cx="11249700" cy="4419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8092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55295" y="6245225"/>
            <a:ext cx="3851249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15984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fld id="{B749034D-59E1-40D5-9C50-0BE17FFE536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24139260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B9751-83E9-4839-A505-15BA68B2629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673099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7B8576-2BC2-48A8-9FC6-E4F7B204D8F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8059256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138" y="1524000"/>
            <a:ext cx="5523501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38337" y="1524000"/>
            <a:ext cx="5523501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3EE87-9C05-4F4A-8162-3AE179541E4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0020643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FD6BCD-D395-49D0-AA93-0D3B920382D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5987124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262A87-0C37-4643-B9F9-4906FE5AEDE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0323862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D4A0A-0B0E-4AD8-8FDF-AD981B8505F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60939508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BFD5D2-83DF-4BC3-8E3F-1D2A810B2B3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79451173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C734B8-5FFB-4F71-A4A3-DA7CF34AEA6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7389514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2138" y="274638"/>
            <a:ext cx="1064160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8092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5295" y="6245225"/>
            <a:ext cx="3851249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984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160DD39-3215-4B92-B937-D875B7A3C978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-38100" y="6043318"/>
            <a:ext cx="12161838" cy="842962"/>
          </a:xfrm>
          <a:prstGeom prst="rect">
            <a:avLst/>
          </a:prstGeom>
          <a:solidFill>
            <a:srgbClr val="1E7FB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altLang="en-US" sz="1200" dirty="0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138" y="1524000"/>
            <a:ext cx="112497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3DE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709441" y="1"/>
            <a:ext cx="175249" cy="158432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043" name="Picture 19" descr="EMRM-042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8000" contrast="-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773" y="5972176"/>
            <a:ext cx="263506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2939111" y="6520976"/>
            <a:ext cx="6587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1045" name="Picture 21" descr="LogoE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03926"/>
            <a:ext cx="2939111" cy="85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11453567" y="6429080"/>
            <a:ext cx="70944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fld id="{E904AC04-EB4D-4D05-954C-EBA57948D678}" type="slidenum">
              <a:rPr lang="en-US" altLang="en-US" sz="1400" b="1" baseline="0">
                <a:solidFill>
                  <a:schemeClr val="bg1"/>
                </a:solidFill>
                <a:cs typeface="Arial" charset="0"/>
              </a:rPr>
              <a:pPr algn="r"/>
              <a:t>‹#›</a:t>
            </a:fld>
            <a:endParaRPr lang="en-US" altLang="en-US" sz="1400" b="1" baseline="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3184942" y="6172411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MENA HPF 2</a:t>
            </a:r>
            <a:r>
              <a:rPr lang="en-US" sz="1800" b="1" baseline="30000" dirty="0" smtClean="0">
                <a:solidFill>
                  <a:schemeClr val="bg1"/>
                </a:solidFill>
              </a:rPr>
              <a:t>nd</a:t>
            </a:r>
            <a:r>
              <a:rPr lang="en-US" sz="1800" b="1" dirty="0" smtClean="0">
                <a:solidFill>
                  <a:schemeClr val="bg1"/>
                </a:solidFill>
              </a:rPr>
              <a:t> Meeting on HTA </a:t>
            </a:r>
            <a:endParaRPr lang="en-US" sz="1800" b="1" baseline="0" dirty="0" smtClean="0">
              <a:solidFill>
                <a:schemeClr val="bg1"/>
              </a:solidFill>
            </a:endParaRPr>
          </a:p>
          <a:p>
            <a:pPr algn="ctr"/>
            <a:r>
              <a:rPr lang="en-US" sz="1800" b="1" baseline="0" dirty="0" smtClean="0">
                <a:solidFill>
                  <a:schemeClr val="bg1"/>
                </a:solidFill>
              </a:rPr>
              <a:t>Dubai, September 2018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04119" y="228600"/>
            <a:ext cx="10439400" cy="1905000"/>
          </a:xfrm>
        </p:spPr>
        <p:txBody>
          <a:bodyPr/>
          <a:lstStyle/>
          <a:p>
            <a:r>
              <a:rPr lang="en-US" sz="4800" dirty="0" smtClean="0">
                <a:solidFill>
                  <a:srgbClr val="FF0000"/>
                </a:solidFill>
              </a:rPr>
              <a:t>Integrating HTA into </a:t>
            </a:r>
            <a:br>
              <a:rPr lang="en-US" sz="4800" dirty="0" smtClean="0">
                <a:solidFill>
                  <a:srgbClr val="FF0000"/>
                </a:solidFill>
              </a:rPr>
            </a:br>
            <a:r>
              <a:rPr lang="en-US" sz="4800" dirty="0" smtClean="0">
                <a:solidFill>
                  <a:srgbClr val="FF0000"/>
                </a:solidFill>
              </a:rPr>
              <a:t>Public Health Policies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5081" y="3047999"/>
            <a:ext cx="12161838" cy="297180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Adham R Ismail, MSc, MBA, PhD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Team Leader, Essential Medicines and Technologies Team (EMT) 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Regional Adviser, Health Technology and Biomedical Devices (HMD)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Department of Health Systems Development (HSD)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Eastern Mediterranean Regional office (EMRO)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World Health Organization (WHO)</a:t>
            </a:r>
          </a:p>
          <a:p>
            <a:pPr>
              <a:lnSpc>
                <a:spcPct val="80000"/>
              </a:lnSpc>
            </a:pPr>
            <a:endParaRPr lang="en-US" sz="2400" b="1" dirty="0"/>
          </a:p>
          <a:p>
            <a:pPr algn="r">
              <a:lnSpc>
                <a:spcPct val="80000"/>
              </a:lnSpc>
            </a:pPr>
            <a:r>
              <a:rPr lang="en-US" sz="2400" b="1" dirty="0" smtClean="0"/>
              <a:t>Cairo, 2015</a:t>
            </a:r>
            <a:endParaRPr lang="en-US" sz="2400" b="1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6015038"/>
            <a:ext cx="12161838" cy="842962"/>
          </a:xfrm>
          <a:prstGeom prst="rect">
            <a:avLst/>
          </a:prstGeom>
          <a:solidFill>
            <a:srgbClr val="1E7FB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sz="1200" dirty="0">
              <a:solidFill>
                <a:srgbClr val="000000"/>
              </a:solidFill>
            </a:endParaRPr>
          </a:p>
        </p:txBody>
      </p:sp>
      <p:pic>
        <p:nvPicPr>
          <p:cNvPr id="2059" name="Picture 11" descr="EMRM-04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8000" contrast="-56000"/>
          </a:blip>
          <a:srcRect/>
          <a:stretch>
            <a:fillRect/>
          </a:stretch>
        </p:blipFill>
        <p:spPr bwMode="auto">
          <a:xfrm>
            <a:off x="9526773" y="6018214"/>
            <a:ext cx="2635065" cy="839787"/>
          </a:xfrm>
          <a:prstGeom prst="rect">
            <a:avLst/>
          </a:prstGeom>
          <a:noFill/>
        </p:spPr>
      </p:pic>
      <p:sp>
        <p:nvSpPr>
          <p:cNvPr id="2060" name="Line 12"/>
          <p:cNvSpPr>
            <a:spLocks noChangeShapeType="1"/>
          </p:cNvSpPr>
          <p:nvPr/>
        </p:nvSpPr>
        <p:spPr bwMode="auto">
          <a:xfrm>
            <a:off x="2939111" y="6477000"/>
            <a:ext cx="6587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061" name="Picture 13" descr="Logo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0"/>
          </a:blip>
          <a:srcRect/>
          <a:stretch>
            <a:fillRect/>
          </a:stretch>
        </p:blipFill>
        <p:spPr bwMode="auto">
          <a:xfrm>
            <a:off x="0" y="6019801"/>
            <a:ext cx="2939111" cy="701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307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4077" y="1921714"/>
            <a:ext cx="4251013" cy="4226708"/>
          </a:xfrm>
          <a:noFill/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71500" indent="-571500">
              <a:buFont typeface="+mj-lt"/>
              <a:buAutoNum type="arabicPeriod"/>
              <a:defRPr/>
            </a:pPr>
            <a:r>
              <a:rPr lang="en-US" altLang="en-US" sz="2000" dirty="0" smtClean="0"/>
              <a:t>Prioritize PH needs</a:t>
            </a:r>
          </a:p>
          <a:p>
            <a:pPr marL="571500" indent="-571500">
              <a:buFont typeface="+mj-lt"/>
              <a:buAutoNum type="arabicPeriod"/>
              <a:defRPr/>
            </a:pPr>
            <a:r>
              <a:rPr lang="en-US" altLang="en-US" sz="2000" dirty="0" smtClean="0"/>
              <a:t>Identify </a:t>
            </a:r>
            <a:r>
              <a:rPr lang="en-US" altLang="en-US" sz="2000" dirty="0"/>
              <a:t>relationships with other HS </a:t>
            </a:r>
            <a:r>
              <a:rPr lang="en-US" altLang="en-US" sz="2000" dirty="0" smtClean="0"/>
              <a:t>building blocks</a:t>
            </a:r>
          </a:p>
          <a:p>
            <a:pPr marL="571500" indent="-571500">
              <a:buFont typeface="+mj-lt"/>
              <a:buAutoNum type="arabicPeriod"/>
              <a:defRPr/>
            </a:pPr>
            <a:r>
              <a:rPr lang="en-US" altLang="en-US" sz="2000" dirty="0" smtClean="0"/>
              <a:t>Develop </a:t>
            </a:r>
            <a:r>
              <a:rPr lang="en-US" altLang="en-US" sz="2000" dirty="0"/>
              <a:t>major </a:t>
            </a:r>
            <a:r>
              <a:rPr lang="en-US" altLang="en-US" sz="2000" dirty="0" smtClean="0"/>
              <a:t>areas </a:t>
            </a:r>
            <a:r>
              <a:rPr lang="en-US" altLang="en-US" sz="2000" dirty="0"/>
              <a:t>of </a:t>
            </a:r>
            <a:r>
              <a:rPr lang="en-US" altLang="en-US" sz="2000" dirty="0" smtClean="0"/>
              <a:t>work</a:t>
            </a:r>
            <a:endParaRPr lang="en-US" altLang="en-US" sz="2000" dirty="0"/>
          </a:p>
          <a:p>
            <a:pPr marL="571500" indent="-571500">
              <a:buFont typeface="+mj-lt"/>
              <a:buAutoNum type="arabicPeriod"/>
              <a:defRPr/>
            </a:pPr>
            <a:r>
              <a:rPr lang="en-US" altLang="en-US" sz="2000" dirty="0"/>
              <a:t>Prepare </a:t>
            </a:r>
            <a:r>
              <a:rPr lang="en-US" altLang="en-US" sz="2000" dirty="0" smtClean="0"/>
              <a:t>human &amp; financial </a:t>
            </a:r>
            <a:r>
              <a:rPr lang="en-US" altLang="en-US" sz="2000" dirty="0"/>
              <a:t>resources </a:t>
            </a:r>
            <a:r>
              <a:rPr lang="en-US" altLang="en-US" sz="2000" dirty="0" smtClean="0"/>
              <a:t>(also </a:t>
            </a:r>
            <a:r>
              <a:rPr lang="en-US" altLang="en-US" sz="2000" dirty="0"/>
              <a:t>QA </a:t>
            </a:r>
            <a:r>
              <a:rPr lang="en-US" altLang="en-US" sz="2000" dirty="0" err="1" smtClean="0"/>
              <a:t>programmes</a:t>
            </a:r>
            <a:r>
              <a:rPr lang="en-US" altLang="en-US" sz="2000" dirty="0" smtClean="0"/>
              <a:t>)</a:t>
            </a:r>
          </a:p>
          <a:p>
            <a:pPr marL="571500" indent="-571500">
              <a:buFont typeface="+mj-lt"/>
              <a:buAutoNum type="arabicPeriod"/>
              <a:defRPr/>
            </a:pPr>
            <a:r>
              <a:rPr lang="en-US" altLang="en-US" sz="2000" dirty="0" smtClean="0"/>
              <a:t>Develop </a:t>
            </a:r>
            <a:r>
              <a:rPr lang="en-US" altLang="en-US" sz="2000" dirty="0"/>
              <a:t>an organizational </a:t>
            </a:r>
            <a:r>
              <a:rPr lang="en-US" altLang="en-US" sz="2000" dirty="0" smtClean="0"/>
              <a:t>structure</a:t>
            </a:r>
          </a:p>
          <a:p>
            <a:pPr marL="571500" indent="-571500">
              <a:buFont typeface="+mj-lt"/>
              <a:buAutoNum type="arabicPeriod"/>
              <a:defRPr/>
            </a:pPr>
            <a:r>
              <a:rPr lang="en-US" altLang="en-US" sz="2000" dirty="0" smtClean="0"/>
              <a:t>Identify TORs </a:t>
            </a:r>
            <a:r>
              <a:rPr lang="en-US" altLang="en-US" sz="2000" dirty="0"/>
              <a:t>for </a:t>
            </a:r>
            <a:r>
              <a:rPr lang="en-US" altLang="en-US" sz="2000" dirty="0" smtClean="0"/>
              <a:t>different </a:t>
            </a:r>
            <a:r>
              <a:rPr lang="en-US" altLang="en-US" sz="2000" dirty="0"/>
              <a:t>p</a:t>
            </a:r>
            <a:r>
              <a:rPr lang="en-US" altLang="en-US" sz="2000" dirty="0" smtClean="0"/>
              <a:t>rocesses</a:t>
            </a:r>
          </a:p>
          <a:p>
            <a:pPr marL="571500" indent="-571500">
              <a:buFont typeface="+mj-lt"/>
              <a:buAutoNum type="arabicPeriod"/>
              <a:defRPr/>
            </a:pPr>
            <a:r>
              <a:rPr lang="en-US" altLang="en-US" sz="2000" dirty="0" smtClean="0"/>
              <a:t>Develop </a:t>
            </a:r>
            <a:r>
              <a:rPr lang="en-US" altLang="en-US" sz="2000" dirty="0"/>
              <a:t>core set of </a:t>
            </a:r>
            <a:r>
              <a:rPr lang="en-US" altLang="en-US" sz="2000" dirty="0" smtClean="0"/>
              <a:t>indicators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899319" y="-11170"/>
            <a:ext cx="112625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1042988" rtl="0" eaLnBrk="0" hangingPunct="0">
              <a:spcBef>
                <a:spcPct val="80000"/>
              </a:spcBef>
              <a:buClr>
                <a:srgbClr val="1E7FB8"/>
              </a:buClr>
              <a:buFont typeface="Wingdings" pitchFamily="2" charset="2"/>
              <a:buChar char="l"/>
              <a:defRPr sz="2800">
                <a:solidFill>
                  <a:srgbClr val="000066"/>
                </a:solidFill>
                <a:latin typeface="Arial" charset="0"/>
                <a:cs typeface="Arial" charset="0"/>
              </a:defRPr>
            </a:lvl1pPr>
            <a:lvl2pPr marL="742950" indent="-285750" defTabSz="1042988" rtl="0" eaLnBrk="0" hangingPunct="0">
              <a:spcBef>
                <a:spcPct val="20000"/>
              </a:spcBef>
              <a:buClr>
                <a:srgbClr val="1E7FB8"/>
              </a:buClr>
              <a:buFont typeface="Arial" charset="0"/>
              <a:buChar char="–"/>
              <a:defRPr sz="24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marL="1143000" indent="-228600" defTabSz="1042988" rtl="0" eaLnBrk="0" hangingPunct="0">
              <a:spcBef>
                <a:spcPct val="20000"/>
              </a:spcBef>
              <a:buClr>
                <a:srgbClr val="1E7FB8"/>
              </a:buClr>
              <a:buChar char="•"/>
              <a:defRPr sz="2400">
                <a:solidFill>
                  <a:srgbClr val="000066"/>
                </a:solidFill>
                <a:latin typeface="Arial Narrow" pitchFamily="34" charset="0"/>
                <a:cs typeface="Arial" charset="0"/>
              </a:defRPr>
            </a:lvl3pPr>
            <a:lvl4pPr marL="1600200" indent="-228600" defTabSz="1042988" rtl="0" eaLnBrk="0" hangingPunct="0">
              <a:spcBef>
                <a:spcPct val="20000"/>
              </a:spcBef>
              <a:buClr>
                <a:srgbClr val="1E7FB8"/>
              </a:buClr>
              <a:buChar char="–"/>
              <a:defRPr sz="2400">
                <a:solidFill>
                  <a:srgbClr val="000066"/>
                </a:solidFill>
                <a:latin typeface="Arial Narrow" pitchFamily="34" charset="0"/>
                <a:cs typeface="Arial" charset="0"/>
              </a:defRPr>
            </a:lvl4pPr>
            <a:lvl5pPr marL="2057400" indent="-228600" algn="r" defTabSz="1042988" eaLnBrk="0" hangingPunct="0">
              <a:spcBef>
                <a:spcPct val="20000"/>
              </a:spcBef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25146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29718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34290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38862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4000" dirty="0" smtClean="0">
                <a:latin typeface="+mj-lt"/>
                <a:ea typeface="+mj-ea"/>
                <a:cs typeface="+mj-cs"/>
              </a:rPr>
              <a:t>Integrating HTA into Public Health Practice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430" y="2856203"/>
            <a:ext cx="2872193" cy="2750009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429407" y="2167883"/>
            <a:ext cx="3551400" cy="46166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1042988" rtl="0" eaLnBrk="0" hangingPunct="0">
              <a:spcBef>
                <a:spcPct val="80000"/>
              </a:spcBef>
              <a:buClr>
                <a:srgbClr val="1E7FB8"/>
              </a:buClr>
              <a:buFont typeface="Wingdings" pitchFamily="2" charset="2"/>
              <a:buChar char="l"/>
              <a:defRPr sz="2800">
                <a:solidFill>
                  <a:srgbClr val="000066"/>
                </a:solidFill>
                <a:latin typeface="Arial" charset="0"/>
                <a:cs typeface="Arial" charset="0"/>
              </a:defRPr>
            </a:lvl1pPr>
            <a:lvl2pPr marL="742950" indent="-285750" defTabSz="1042988" rtl="0" eaLnBrk="0" hangingPunct="0">
              <a:spcBef>
                <a:spcPct val="20000"/>
              </a:spcBef>
              <a:buClr>
                <a:srgbClr val="1E7FB8"/>
              </a:buClr>
              <a:buFont typeface="Arial" charset="0"/>
              <a:buChar char="–"/>
              <a:defRPr sz="24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marL="1143000" indent="-228600" defTabSz="1042988" rtl="0" eaLnBrk="0" hangingPunct="0">
              <a:spcBef>
                <a:spcPct val="20000"/>
              </a:spcBef>
              <a:buClr>
                <a:srgbClr val="1E7FB8"/>
              </a:buClr>
              <a:buChar char="•"/>
              <a:defRPr sz="2400">
                <a:solidFill>
                  <a:srgbClr val="000066"/>
                </a:solidFill>
                <a:latin typeface="Arial Narrow" pitchFamily="34" charset="0"/>
                <a:cs typeface="Arial" charset="0"/>
              </a:defRPr>
            </a:lvl3pPr>
            <a:lvl4pPr marL="1600200" indent="-228600" defTabSz="1042988" rtl="0" eaLnBrk="0" hangingPunct="0">
              <a:spcBef>
                <a:spcPct val="20000"/>
              </a:spcBef>
              <a:buClr>
                <a:srgbClr val="1E7FB8"/>
              </a:buClr>
              <a:buChar char="–"/>
              <a:defRPr sz="2400">
                <a:solidFill>
                  <a:srgbClr val="000066"/>
                </a:solidFill>
                <a:latin typeface="Arial Narrow" pitchFamily="34" charset="0"/>
                <a:cs typeface="Arial" charset="0"/>
              </a:defRPr>
            </a:lvl4pPr>
            <a:lvl5pPr marL="2057400" indent="-228600" algn="r" defTabSz="1042988" eaLnBrk="0" hangingPunct="0">
              <a:spcBef>
                <a:spcPct val="20000"/>
              </a:spcBef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25146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29718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34290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38862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5 HT Components</a:t>
            </a:r>
            <a:endParaRPr lang="en-US" altLang="en-US" sz="2400" i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8142965" y="2456092"/>
            <a:ext cx="2881658" cy="40011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1042988" rtl="0" eaLnBrk="0" hangingPunct="0">
              <a:spcBef>
                <a:spcPct val="80000"/>
              </a:spcBef>
              <a:buClr>
                <a:srgbClr val="1E7FB8"/>
              </a:buClr>
              <a:buFont typeface="Wingdings" pitchFamily="2" charset="2"/>
              <a:buChar char="l"/>
              <a:defRPr sz="2800">
                <a:solidFill>
                  <a:srgbClr val="000066"/>
                </a:solidFill>
                <a:latin typeface="Arial" charset="0"/>
                <a:cs typeface="Arial" charset="0"/>
              </a:defRPr>
            </a:lvl1pPr>
            <a:lvl2pPr marL="742950" indent="-285750" defTabSz="1042988" rtl="0" eaLnBrk="0" hangingPunct="0">
              <a:spcBef>
                <a:spcPct val="20000"/>
              </a:spcBef>
              <a:buClr>
                <a:srgbClr val="1E7FB8"/>
              </a:buClr>
              <a:buFont typeface="Arial" charset="0"/>
              <a:buChar char="–"/>
              <a:defRPr sz="24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marL="1143000" indent="-228600" defTabSz="1042988" rtl="0" eaLnBrk="0" hangingPunct="0">
              <a:spcBef>
                <a:spcPct val="20000"/>
              </a:spcBef>
              <a:buClr>
                <a:srgbClr val="1E7FB8"/>
              </a:buClr>
              <a:buChar char="•"/>
              <a:defRPr sz="2400">
                <a:solidFill>
                  <a:srgbClr val="000066"/>
                </a:solidFill>
                <a:latin typeface="Arial Narrow" pitchFamily="34" charset="0"/>
                <a:cs typeface="Arial" charset="0"/>
              </a:defRPr>
            </a:lvl3pPr>
            <a:lvl4pPr marL="1600200" indent="-228600" defTabSz="1042988" rtl="0" eaLnBrk="0" hangingPunct="0">
              <a:spcBef>
                <a:spcPct val="20000"/>
              </a:spcBef>
              <a:buClr>
                <a:srgbClr val="1E7FB8"/>
              </a:buClr>
              <a:buChar char="–"/>
              <a:defRPr sz="2400">
                <a:solidFill>
                  <a:srgbClr val="000066"/>
                </a:solidFill>
                <a:latin typeface="Arial Narrow" pitchFamily="34" charset="0"/>
                <a:cs typeface="Arial" charset="0"/>
              </a:defRPr>
            </a:lvl4pPr>
            <a:lvl5pPr marL="2057400" indent="-228600" algn="r" defTabSz="1042988" eaLnBrk="0" hangingPunct="0">
              <a:spcBef>
                <a:spcPct val="20000"/>
              </a:spcBef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25146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29718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34290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38862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000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6 HS Building Blocks</a:t>
            </a:r>
            <a:endParaRPr lang="en-US" altLang="en-US" sz="2000" i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1" y="1412120"/>
            <a:ext cx="4279165" cy="52322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1042988" rtl="0" eaLnBrk="0" hangingPunct="0">
              <a:spcBef>
                <a:spcPct val="80000"/>
              </a:spcBef>
              <a:buClr>
                <a:srgbClr val="1E7FB8"/>
              </a:buClr>
              <a:buFont typeface="Wingdings" pitchFamily="2" charset="2"/>
              <a:buChar char="l"/>
              <a:defRPr sz="2800">
                <a:solidFill>
                  <a:srgbClr val="000066"/>
                </a:solidFill>
                <a:latin typeface="Arial" charset="0"/>
                <a:cs typeface="Arial" charset="0"/>
              </a:defRPr>
            </a:lvl1pPr>
            <a:lvl2pPr marL="742950" indent="-285750" defTabSz="1042988" rtl="0" eaLnBrk="0" hangingPunct="0">
              <a:spcBef>
                <a:spcPct val="20000"/>
              </a:spcBef>
              <a:buClr>
                <a:srgbClr val="1E7FB8"/>
              </a:buClr>
              <a:buFont typeface="Arial" charset="0"/>
              <a:buChar char="–"/>
              <a:defRPr sz="24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marL="1143000" indent="-228600" defTabSz="1042988" rtl="0" eaLnBrk="0" hangingPunct="0">
              <a:spcBef>
                <a:spcPct val="20000"/>
              </a:spcBef>
              <a:buClr>
                <a:srgbClr val="1E7FB8"/>
              </a:buClr>
              <a:buChar char="•"/>
              <a:defRPr sz="2400">
                <a:solidFill>
                  <a:srgbClr val="000066"/>
                </a:solidFill>
                <a:latin typeface="Arial Narrow" pitchFamily="34" charset="0"/>
                <a:cs typeface="Arial" charset="0"/>
              </a:defRPr>
            </a:lvl3pPr>
            <a:lvl4pPr marL="1600200" indent="-228600" defTabSz="1042988" rtl="0" eaLnBrk="0" hangingPunct="0">
              <a:spcBef>
                <a:spcPct val="20000"/>
              </a:spcBef>
              <a:buClr>
                <a:srgbClr val="1E7FB8"/>
              </a:buClr>
              <a:buChar char="–"/>
              <a:defRPr sz="2400">
                <a:solidFill>
                  <a:srgbClr val="000066"/>
                </a:solidFill>
                <a:latin typeface="Arial Narrow" pitchFamily="34" charset="0"/>
                <a:cs typeface="Arial" charset="0"/>
              </a:defRPr>
            </a:lvl4pPr>
            <a:lvl5pPr marL="2057400" indent="-228600" algn="r" defTabSz="1042988" eaLnBrk="0" hangingPunct="0">
              <a:spcBef>
                <a:spcPct val="20000"/>
              </a:spcBef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25146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29718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34290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38862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HTA Institution</a:t>
            </a:r>
            <a:endParaRPr lang="en-US" altLang="en-US" i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Curved Down Arrow 6"/>
          <p:cNvSpPr/>
          <p:nvPr/>
        </p:nvSpPr>
        <p:spPr>
          <a:xfrm rot="2333577">
            <a:off x="4302147" y="1528077"/>
            <a:ext cx="961531" cy="423077"/>
          </a:xfrm>
          <a:prstGeom prst="curved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urved Down Arrow 16"/>
          <p:cNvSpPr/>
          <p:nvPr/>
        </p:nvSpPr>
        <p:spPr>
          <a:xfrm rot="1157595">
            <a:off x="7985167" y="1775953"/>
            <a:ext cx="1013439" cy="463247"/>
          </a:xfrm>
          <a:prstGeom prst="curved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14119" y="1595946"/>
            <a:ext cx="269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improve Access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839489" y="1983217"/>
            <a:ext cx="368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improve HS</a:t>
            </a:r>
            <a:endParaRPr lang="en-US" b="1" dirty="0"/>
          </a:p>
        </p:txBody>
      </p:sp>
      <p:sp>
        <p:nvSpPr>
          <p:cNvPr id="20" name="Curved Down Arrow 19"/>
          <p:cNvSpPr/>
          <p:nvPr/>
        </p:nvSpPr>
        <p:spPr>
          <a:xfrm rot="2663246">
            <a:off x="11059099" y="2325647"/>
            <a:ext cx="924605" cy="452896"/>
          </a:xfrm>
          <a:prstGeom prst="curved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337010" y="1721267"/>
            <a:ext cx="1956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achieve UHC</a:t>
            </a:r>
            <a:endParaRPr lang="en-US" b="1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581" y="3335856"/>
            <a:ext cx="971259" cy="1529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11190580" y="2997302"/>
            <a:ext cx="971258" cy="338554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1042988" rtl="0" eaLnBrk="0" hangingPunct="0">
              <a:spcBef>
                <a:spcPct val="80000"/>
              </a:spcBef>
              <a:buClr>
                <a:srgbClr val="1E7FB8"/>
              </a:buClr>
              <a:buFont typeface="Wingdings" pitchFamily="2" charset="2"/>
              <a:buChar char="l"/>
              <a:defRPr sz="2800">
                <a:solidFill>
                  <a:srgbClr val="000066"/>
                </a:solidFill>
                <a:latin typeface="Arial" charset="0"/>
                <a:cs typeface="Arial" charset="0"/>
              </a:defRPr>
            </a:lvl1pPr>
            <a:lvl2pPr marL="742950" indent="-285750" defTabSz="1042988" rtl="0" eaLnBrk="0" hangingPunct="0">
              <a:spcBef>
                <a:spcPct val="20000"/>
              </a:spcBef>
              <a:buClr>
                <a:srgbClr val="1E7FB8"/>
              </a:buClr>
              <a:buFont typeface="Arial" charset="0"/>
              <a:buChar char="–"/>
              <a:defRPr sz="2400">
                <a:solidFill>
                  <a:srgbClr val="000066"/>
                </a:solidFill>
                <a:latin typeface="Arial" charset="0"/>
                <a:cs typeface="Arial" charset="0"/>
              </a:defRPr>
            </a:lvl2pPr>
            <a:lvl3pPr marL="1143000" indent="-228600" defTabSz="1042988" rtl="0" eaLnBrk="0" hangingPunct="0">
              <a:spcBef>
                <a:spcPct val="20000"/>
              </a:spcBef>
              <a:buClr>
                <a:srgbClr val="1E7FB8"/>
              </a:buClr>
              <a:buChar char="•"/>
              <a:defRPr sz="2400">
                <a:solidFill>
                  <a:srgbClr val="000066"/>
                </a:solidFill>
                <a:latin typeface="Arial Narrow" pitchFamily="34" charset="0"/>
                <a:cs typeface="Arial" charset="0"/>
              </a:defRPr>
            </a:lvl3pPr>
            <a:lvl4pPr marL="1600200" indent="-228600" defTabSz="1042988" rtl="0" eaLnBrk="0" hangingPunct="0">
              <a:spcBef>
                <a:spcPct val="20000"/>
              </a:spcBef>
              <a:buClr>
                <a:srgbClr val="1E7FB8"/>
              </a:buClr>
              <a:buChar char="–"/>
              <a:defRPr sz="2400">
                <a:solidFill>
                  <a:srgbClr val="000066"/>
                </a:solidFill>
                <a:latin typeface="Arial Narrow" pitchFamily="34" charset="0"/>
                <a:cs typeface="Arial" charset="0"/>
              </a:defRPr>
            </a:lvl4pPr>
            <a:lvl5pPr marL="2057400" indent="-228600" algn="r" defTabSz="1042988" eaLnBrk="0" hangingPunct="0">
              <a:spcBef>
                <a:spcPct val="20000"/>
              </a:spcBef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5pPr>
            <a:lvl6pPr marL="25146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6pPr>
            <a:lvl7pPr marL="29718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7pPr>
            <a:lvl8pPr marL="34290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8pPr>
            <a:lvl9pPr marL="3886200" indent="-228600" algn="r" defTabSz="1042988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rgbClr val="000066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600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SDG 3.8</a:t>
            </a:r>
            <a:endParaRPr lang="en-US" altLang="en-US" sz="1600" i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407" y="2654948"/>
            <a:ext cx="3544688" cy="32378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Curved Down Arrow 17"/>
          <p:cNvSpPr/>
          <p:nvPr/>
        </p:nvSpPr>
        <p:spPr>
          <a:xfrm rot="8616573">
            <a:off x="10547486" y="5209953"/>
            <a:ext cx="924605" cy="452896"/>
          </a:xfrm>
          <a:prstGeom prst="curved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urved Down Arrow 21"/>
          <p:cNvSpPr/>
          <p:nvPr/>
        </p:nvSpPr>
        <p:spPr>
          <a:xfrm rot="10347329">
            <a:off x="7550372" y="5657927"/>
            <a:ext cx="870030" cy="526946"/>
          </a:xfrm>
          <a:prstGeom prst="curved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urved Down Arrow 22"/>
          <p:cNvSpPr/>
          <p:nvPr/>
        </p:nvSpPr>
        <p:spPr>
          <a:xfrm rot="8616573">
            <a:off x="4045318" y="5772682"/>
            <a:ext cx="924605" cy="452896"/>
          </a:xfrm>
          <a:prstGeom prst="curved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13519" y="914400"/>
            <a:ext cx="4062385" cy="5791200"/>
          </a:xfrm>
          <a:prstGeom prst="ellipse">
            <a:avLst/>
          </a:prstGeom>
          <a:noFill/>
          <a:ln w="508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205107" y="3524186"/>
            <a:ext cx="1396838" cy="2778240"/>
          </a:xfrm>
          <a:prstGeom prst="ellipse">
            <a:avLst/>
          </a:prstGeom>
          <a:noFill/>
          <a:ln w="508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stCxn id="24" idx="0"/>
          </p:cNvCxnSpPr>
          <p:nvPr/>
        </p:nvCxnSpPr>
        <p:spPr>
          <a:xfrm flipH="1" flipV="1">
            <a:off x="2651919" y="914400"/>
            <a:ext cx="4251607" cy="2609786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4" idx="4"/>
            <a:endCxn id="3" idx="4"/>
          </p:cNvCxnSpPr>
          <p:nvPr/>
        </p:nvCxnSpPr>
        <p:spPr>
          <a:xfrm flipH="1">
            <a:off x="2244712" y="6302426"/>
            <a:ext cx="4658814" cy="403174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0554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140" y="19050"/>
            <a:ext cx="10641607" cy="971550"/>
          </a:xfrm>
        </p:spPr>
        <p:txBody>
          <a:bodyPr/>
          <a:lstStyle/>
          <a:p>
            <a:r>
              <a:rPr lang="en-US" sz="3900" dirty="0" smtClean="0"/>
              <a:t>Integration Steps:</a:t>
            </a:r>
            <a:br>
              <a:rPr lang="en-US" sz="3900" dirty="0" smtClean="0"/>
            </a:br>
            <a:r>
              <a:rPr lang="en-US" sz="3200" i="1" dirty="0" smtClean="0">
                <a:solidFill>
                  <a:srgbClr val="FF0000"/>
                </a:solidFill>
              </a:rPr>
              <a:t>1. Formulate HTA team &amp; its roles</a:t>
            </a:r>
            <a:endParaRPr lang="en-US" sz="3200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0228" y="1143000"/>
            <a:ext cx="11301610" cy="5029200"/>
          </a:xfrm>
        </p:spPr>
        <p:txBody>
          <a:bodyPr>
            <a:normAutofit fontScale="92500" lnSpcReduction="20000"/>
          </a:bodyPr>
          <a:lstStyle/>
          <a:p>
            <a:pPr marL="337928" lvl="1" indent="-337928">
              <a:buFontTx/>
              <a:buChar char="•"/>
            </a:pPr>
            <a:r>
              <a:rPr lang="en-US" sz="3200" dirty="0" smtClean="0"/>
              <a:t>The role of HTA in PH is prominent when there is:</a:t>
            </a:r>
          </a:p>
          <a:p>
            <a:pPr marL="737978" lvl="2" indent="-337928"/>
            <a:r>
              <a:rPr lang="en-US" dirty="0" smtClean="0"/>
              <a:t>An increased </a:t>
            </a:r>
            <a:r>
              <a:rPr lang="en-US" dirty="0"/>
              <a:t>pressure on </a:t>
            </a:r>
            <a:r>
              <a:rPr lang="en-US" dirty="0" smtClean="0"/>
              <a:t>public funding</a:t>
            </a:r>
            <a:endParaRPr lang="en-US" dirty="0"/>
          </a:p>
          <a:p>
            <a:pPr marL="737978" lvl="2" indent="-337928"/>
            <a:r>
              <a:rPr lang="en-US" dirty="0"/>
              <a:t>Scarcity of heath resources</a:t>
            </a:r>
          </a:p>
          <a:p>
            <a:pPr marL="737978" lvl="2" indent="-337928"/>
            <a:r>
              <a:rPr lang="en-US" dirty="0" smtClean="0"/>
              <a:t>Release of  new HT in markets.</a:t>
            </a:r>
          </a:p>
          <a:p>
            <a:pPr marL="337928" lvl="1" indent="-337928">
              <a:buFontTx/>
              <a:buChar char="•"/>
            </a:pPr>
            <a:r>
              <a:rPr lang="en-US" sz="3200" dirty="0" smtClean="0"/>
              <a:t>HTA teams </a:t>
            </a:r>
            <a:r>
              <a:rPr lang="en-US" sz="3200" dirty="0" smtClean="0"/>
              <a:t>composing </a:t>
            </a:r>
            <a:r>
              <a:rPr lang="en-US" sz="3200" dirty="0" smtClean="0"/>
              <a:t>of </a:t>
            </a:r>
            <a:r>
              <a:rPr lang="en-US" sz="3200" dirty="0" smtClean="0">
                <a:solidFill>
                  <a:srgbClr val="0070C0"/>
                </a:solidFill>
              </a:rPr>
              <a:t>different backgrounds </a:t>
            </a:r>
            <a:r>
              <a:rPr lang="en-US" sz="3200" dirty="0" smtClean="0"/>
              <a:t>(</a:t>
            </a:r>
            <a:r>
              <a:rPr lang="en-US" sz="3200" i="1" dirty="0" smtClean="0"/>
              <a:t>clinicians, PH specialists, pharmacists, biomedical engineers, statisticians, etc</a:t>
            </a:r>
            <a:r>
              <a:rPr lang="en-US" sz="3200" i="1" dirty="0" smtClean="0"/>
              <a:t>.</a:t>
            </a:r>
            <a:r>
              <a:rPr lang="en-US" sz="3200" dirty="0" smtClean="0"/>
              <a:t>) should be formed to answer these PH needs.</a:t>
            </a:r>
            <a:endParaRPr lang="en-US" sz="3200" dirty="0" smtClean="0"/>
          </a:p>
          <a:p>
            <a:pPr marL="337928" lvl="1" indent="-337928">
              <a:buFontTx/>
              <a:buChar char="•"/>
            </a:pPr>
            <a:r>
              <a:rPr lang="en-US" sz="3200" dirty="0"/>
              <a:t>R</a:t>
            </a:r>
            <a:r>
              <a:rPr lang="en-US" sz="3200" dirty="0" smtClean="0"/>
              <a:t>oles and responsibilities </a:t>
            </a:r>
            <a:r>
              <a:rPr lang="en-US" sz="3200" dirty="0" smtClean="0"/>
              <a:t>include:</a:t>
            </a:r>
            <a:endParaRPr lang="en-US" sz="3200" dirty="0" smtClean="0"/>
          </a:p>
          <a:p>
            <a:pPr marL="732176" lvl="2" indent="-337928"/>
            <a:r>
              <a:rPr lang="en-US" dirty="0" smtClean="0"/>
              <a:t>Active </a:t>
            </a:r>
            <a:r>
              <a:rPr lang="en-US" dirty="0" smtClean="0">
                <a:solidFill>
                  <a:srgbClr val="0070C0"/>
                </a:solidFill>
              </a:rPr>
              <a:t>engagement of </a:t>
            </a:r>
            <a:r>
              <a:rPr lang="en-US" dirty="0">
                <a:solidFill>
                  <a:srgbClr val="0070C0"/>
                </a:solidFill>
              </a:rPr>
              <a:t>all key stakeholders </a:t>
            </a:r>
            <a:r>
              <a:rPr lang="en-US" dirty="0" smtClean="0"/>
              <a:t>groups.</a:t>
            </a:r>
          </a:p>
          <a:p>
            <a:pPr marL="732176" lvl="2" indent="-337928"/>
            <a:r>
              <a:rPr lang="en-US" dirty="0" smtClean="0">
                <a:solidFill>
                  <a:srgbClr val="0070C0"/>
                </a:solidFill>
              </a:rPr>
              <a:t>Revision of evidence </a:t>
            </a:r>
            <a:r>
              <a:rPr lang="en-US" dirty="0" smtClean="0"/>
              <a:t>related to selected technologies.</a:t>
            </a:r>
          </a:p>
          <a:p>
            <a:pPr marL="732176" lvl="2" indent="-337928"/>
            <a:r>
              <a:rPr lang="en-US" dirty="0" smtClean="0">
                <a:solidFill>
                  <a:srgbClr val="0070C0"/>
                </a:solidFill>
              </a:rPr>
              <a:t>Conduction of </a:t>
            </a:r>
            <a:r>
              <a:rPr lang="en-US" dirty="0" smtClean="0"/>
              <a:t>assessment </a:t>
            </a:r>
            <a:r>
              <a:rPr lang="en-US" dirty="0" smtClean="0">
                <a:solidFill>
                  <a:srgbClr val="0070C0"/>
                </a:solidFill>
              </a:rPr>
              <a:t>studies and surveys </a:t>
            </a:r>
            <a:r>
              <a:rPr lang="en-US" dirty="0" smtClean="0"/>
              <a:t>(if needed).</a:t>
            </a:r>
          </a:p>
          <a:p>
            <a:pPr marL="732176" lvl="2" indent="-337928"/>
            <a:r>
              <a:rPr lang="en-US" dirty="0" smtClean="0">
                <a:solidFill>
                  <a:srgbClr val="0070C0"/>
                </a:solidFill>
              </a:rPr>
              <a:t>Consultations with </a:t>
            </a:r>
            <a:r>
              <a:rPr lang="en-US" dirty="0" smtClean="0"/>
              <a:t>external </a:t>
            </a:r>
            <a:r>
              <a:rPr lang="en-US" dirty="0" smtClean="0">
                <a:solidFill>
                  <a:srgbClr val="0070C0"/>
                </a:solidFill>
              </a:rPr>
              <a:t>experts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(if needed)</a:t>
            </a:r>
          </a:p>
          <a:p>
            <a:pPr marL="732176" lvl="2" indent="-337928"/>
            <a:r>
              <a:rPr lang="en-US" dirty="0" smtClean="0">
                <a:solidFill>
                  <a:srgbClr val="0070C0"/>
                </a:solidFill>
              </a:rPr>
              <a:t>Communication of findings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appropriately to decision makers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55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120" y="31845"/>
            <a:ext cx="11338718" cy="1034955"/>
          </a:xfrm>
        </p:spPr>
        <p:txBody>
          <a:bodyPr/>
          <a:lstStyle/>
          <a:p>
            <a:r>
              <a:rPr lang="en-US" dirty="0"/>
              <a:t>Integration </a:t>
            </a:r>
            <a:r>
              <a:rPr lang="en-US" dirty="0" smtClean="0"/>
              <a:t>Steps</a:t>
            </a:r>
            <a:r>
              <a:rPr lang="en-US" dirty="0"/>
              <a:t>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i="1" dirty="0" smtClean="0">
                <a:solidFill>
                  <a:srgbClr val="FF0000"/>
                </a:solidFill>
              </a:rPr>
              <a:t>2. Establish HTA-based committees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648" y="1143000"/>
            <a:ext cx="11336148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HTA-based committees are established to apply the framework and prioritize HT. They are responsible for:</a:t>
            </a:r>
            <a:endParaRPr lang="en-US" dirty="0"/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A</a:t>
            </a:r>
            <a:r>
              <a:rPr lang="en-US" sz="2400" dirty="0" smtClean="0">
                <a:solidFill>
                  <a:srgbClr val="0070C0"/>
                </a:solidFill>
              </a:rPr>
              <a:t>ctual implementation </a:t>
            </a:r>
            <a:r>
              <a:rPr lang="en-US" sz="2400" dirty="0" smtClean="0"/>
              <a:t>of the HTA process using available evidence, literature reviews, surveys, expert consultations, peer reviews, etc.</a:t>
            </a:r>
            <a:endParaRPr lang="en-US" sz="2400" dirty="0"/>
          </a:p>
          <a:p>
            <a:pPr lvl="1"/>
            <a:r>
              <a:rPr lang="en-US" sz="2400" dirty="0" smtClean="0">
                <a:solidFill>
                  <a:srgbClr val="0070C0"/>
                </a:solidFill>
              </a:rPr>
              <a:t>Appraisal and Dissemination </a:t>
            </a:r>
            <a:r>
              <a:rPr lang="en-US" sz="2400" dirty="0" smtClean="0"/>
              <a:t>of results to policy and decision makers</a:t>
            </a:r>
            <a:endParaRPr lang="en-US" sz="2400" dirty="0"/>
          </a:p>
          <a:p>
            <a:r>
              <a:rPr lang="en-US" dirty="0" smtClean="0"/>
              <a:t>The </a:t>
            </a:r>
            <a:r>
              <a:rPr lang="en-US" dirty="0"/>
              <a:t>committee is composed of representatives </a:t>
            </a:r>
            <a:r>
              <a:rPr lang="en-US" dirty="0" smtClean="0"/>
              <a:t>from</a:t>
            </a:r>
          </a:p>
          <a:p>
            <a:pPr lvl="1"/>
            <a:r>
              <a:rPr lang="en-US" sz="2400" dirty="0" smtClean="0"/>
              <a:t>Ministry </a:t>
            </a:r>
            <a:r>
              <a:rPr lang="en-US" sz="2400" dirty="0"/>
              <a:t>of </a:t>
            </a:r>
            <a:r>
              <a:rPr lang="en-US" sz="2400" dirty="0" smtClean="0"/>
              <a:t>Health and other </a:t>
            </a:r>
            <a:r>
              <a:rPr lang="en-US" sz="2400" dirty="0" smtClean="0">
                <a:solidFill>
                  <a:srgbClr val="0070C0"/>
                </a:solidFill>
              </a:rPr>
              <a:t>Governmental entities</a:t>
            </a:r>
            <a:endParaRPr lang="en-US" sz="2400" dirty="0">
              <a:solidFill>
                <a:srgbClr val="0070C0"/>
              </a:solidFill>
            </a:endParaRPr>
          </a:p>
          <a:p>
            <a:pPr lvl="1"/>
            <a:r>
              <a:rPr lang="en-US" sz="2400" dirty="0" smtClean="0"/>
              <a:t>National Social Insurance or other </a:t>
            </a:r>
            <a:r>
              <a:rPr lang="en-US" sz="2400" dirty="0" smtClean="0">
                <a:solidFill>
                  <a:srgbClr val="0070C0"/>
                </a:solidFill>
              </a:rPr>
              <a:t>financial entities </a:t>
            </a:r>
          </a:p>
          <a:p>
            <a:pPr lvl="1"/>
            <a:r>
              <a:rPr lang="en-US" sz="2400" dirty="0" smtClean="0"/>
              <a:t>Universities and other </a:t>
            </a:r>
            <a:r>
              <a:rPr lang="en-US" sz="2400" dirty="0" smtClean="0">
                <a:solidFill>
                  <a:srgbClr val="0070C0"/>
                </a:solidFill>
              </a:rPr>
              <a:t>educational institutions</a:t>
            </a:r>
          </a:p>
          <a:p>
            <a:pPr lvl="1"/>
            <a:r>
              <a:rPr lang="en-US" sz="2400" dirty="0" smtClean="0">
                <a:solidFill>
                  <a:srgbClr val="0070C0"/>
                </a:solidFill>
              </a:rPr>
              <a:t>P</a:t>
            </a:r>
            <a:r>
              <a:rPr lang="en-US" sz="2400" dirty="0" smtClean="0">
                <a:solidFill>
                  <a:srgbClr val="0070C0"/>
                </a:solidFill>
              </a:rPr>
              <a:t>atient associations </a:t>
            </a:r>
            <a:r>
              <a:rPr lang="en-US" sz="2400" dirty="0" smtClean="0"/>
              <a:t>and</a:t>
            </a:r>
            <a:r>
              <a:rPr lang="en-US" sz="2400" dirty="0" smtClean="0">
                <a:solidFill>
                  <a:srgbClr val="0070C0"/>
                </a:solidFill>
              </a:rPr>
              <a:t> NGOs. </a:t>
            </a:r>
            <a:endParaRPr lang="en-US" sz="2400" dirty="0" smtClean="0">
              <a:solidFill>
                <a:srgbClr val="0070C0"/>
              </a:solidFill>
            </a:endParaRPr>
          </a:p>
          <a:p>
            <a:pPr lvl="1"/>
            <a:r>
              <a:rPr lang="en-US" sz="2400" dirty="0" smtClean="0"/>
              <a:t>Other </a:t>
            </a:r>
            <a:r>
              <a:rPr lang="en-US" sz="2400" dirty="0" smtClean="0">
                <a:solidFill>
                  <a:srgbClr val="0070C0"/>
                </a:solidFill>
              </a:rPr>
              <a:t>stakeholders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18687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912138" y="0"/>
            <a:ext cx="11249700" cy="1143000"/>
          </a:xfrm>
        </p:spPr>
        <p:txBody>
          <a:bodyPr/>
          <a:lstStyle/>
          <a:p>
            <a:r>
              <a:rPr lang="en-US" sz="3600" dirty="0"/>
              <a:t>Integration S</a:t>
            </a:r>
            <a:r>
              <a:rPr lang="en-US" sz="3600" dirty="0" smtClean="0"/>
              <a:t>teps: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i="1" dirty="0" smtClean="0">
                <a:solidFill>
                  <a:srgbClr val="FF0000"/>
                </a:solidFill>
              </a:rPr>
              <a:t>3. Define HTA activities suitable for each </a:t>
            </a:r>
            <a:r>
              <a:rPr lang="en-US" sz="3600" i="1" dirty="0" smtClean="0">
                <a:solidFill>
                  <a:srgbClr val="FF0000"/>
                </a:solidFill>
              </a:rPr>
              <a:t>HS</a:t>
            </a:r>
            <a:endParaRPr lang="en-GB" sz="3600" dirty="0" smtClean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725480278"/>
              </p:ext>
            </p:extLst>
          </p:nvPr>
        </p:nvGraphicFramePr>
        <p:xfrm>
          <a:off x="1127919" y="990600"/>
          <a:ext cx="11033920" cy="4593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244" name="Smiley Face 3"/>
          <p:cNvSpPr>
            <a:spLocks noChangeArrowheads="1"/>
          </p:cNvSpPr>
          <p:nvPr/>
        </p:nvSpPr>
        <p:spPr bwMode="auto">
          <a:xfrm>
            <a:off x="10955765" y="1773894"/>
            <a:ext cx="1039967" cy="519351"/>
          </a:xfrm>
          <a:prstGeom prst="smileyFace">
            <a:avLst>
              <a:gd name="adj" fmla="val 4653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1042988"/>
            <a:endParaRPr lang="en-GB"/>
          </a:p>
        </p:txBody>
      </p:sp>
      <p:grpSp>
        <p:nvGrpSpPr>
          <p:cNvPr id="10245" name="Group 6"/>
          <p:cNvGrpSpPr>
            <a:grpSpLocks/>
          </p:cNvGrpSpPr>
          <p:nvPr/>
        </p:nvGrpSpPr>
        <p:grpSpPr bwMode="auto">
          <a:xfrm>
            <a:off x="5299139" y="2293680"/>
            <a:ext cx="1563562" cy="2270641"/>
            <a:chOff x="2901475" y="2100064"/>
            <a:chExt cx="1375884" cy="2504037"/>
          </a:xfrm>
        </p:grpSpPr>
        <p:sp>
          <p:nvSpPr>
            <p:cNvPr id="8" name="Rectangle 7"/>
            <p:cNvSpPr/>
            <p:nvPr/>
          </p:nvSpPr>
          <p:spPr>
            <a:xfrm>
              <a:off x="2901475" y="2100064"/>
              <a:ext cx="1375884" cy="250403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ctangle 8"/>
            <p:cNvSpPr/>
            <p:nvPr/>
          </p:nvSpPr>
          <p:spPr>
            <a:xfrm>
              <a:off x="2901475" y="2100064"/>
              <a:ext cx="1375884" cy="2504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81319" tIns="0" rIns="0" bIns="0" spcCol="1270"/>
            <a:lstStyle/>
            <a:p>
              <a:pPr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/>
            </a:p>
          </p:txBody>
        </p:sp>
      </p:grpSp>
      <p:sp>
        <p:nvSpPr>
          <p:cNvPr id="10246" name="Smiley Face 4"/>
          <p:cNvSpPr>
            <a:spLocks noChangeArrowheads="1"/>
          </p:cNvSpPr>
          <p:nvPr/>
        </p:nvSpPr>
        <p:spPr bwMode="auto">
          <a:xfrm>
            <a:off x="10719245" y="1634229"/>
            <a:ext cx="1039967" cy="519351"/>
          </a:xfrm>
          <a:prstGeom prst="smileyFace">
            <a:avLst>
              <a:gd name="adj" fmla="val 4653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1042988"/>
            <a:endParaRPr lang="en-GB"/>
          </a:p>
        </p:txBody>
      </p:sp>
      <p:grpSp>
        <p:nvGrpSpPr>
          <p:cNvPr id="10247" name="Group 10"/>
          <p:cNvGrpSpPr>
            <a:grpSpLocks/>
          </p:cNvGrpSpPr>
          <p:nvPr/>
        </p:nvGrpSpPr>
        <p:grpSpPr bwMode="auto">
          <a:xfrm>
            <a:off x="5472467" y="2431905"/>
            <a:ext cx="1563562" cy="2270641"/>
            <a:chOff x="2901475" y="2100064"/>
            <a:chExt cx="1375884" cy="2504037"/>
          </a:xfrm>
        </p:grpSpPr>
        <p:sp>
          <p:nvSpPr>
            <p:cNvPr id="12" name="Rectangle 11"/>
            <p:cNvSpPr/>
            <p:nvPr/>
          </p:nvSpPr>
          <p:spPr>
            <a:xfrm>
              <a:off x="2901475" y="2100064"/>
              <a:ext cx="1375884" cy="250403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2901475" y="2100064"/>
              <a:ext cx="1375884" cy="2504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81319" tIns="0" rIns="0" bIns="0" spcCol="1270"/>
            <a:lstStyle/>
            <a:p>
              <a:pPr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/>
            </a:p>
          </p:txBody>
        </p:sp>
      </p:grpSp>
      <p:grpSp>
        <p:nvGrpSpPr>
          <p:cNvPr id="10248" name="Group 13"/>
          <p:cNvGrpSpPr>
            <a:grpSpLocks/>
          </p:cNvGrpSpPr>
          <p:nvPr/>
        </p:nvGrpSpPr>
        <p:grpSpPr bwMode="auto">
          <a:xfrm>
            <a:off x="5645795" y="2570131"/>
            <a:ext cx="1563562" cy="2270641"/>
            <a:chOff x="2901475" y="2100064"/>
            <a:chExt cx="1375884" cy="2504037"/>
          </a:xfrm>
        </p:grpSpPr>
        <p:sp>
          <p:nvSpPr>
            <p:cNvPr id="15" name="Rectangle 14"/>
            <p:cNvSpPr/>
            <p:nvPr/>
          </p:nvSpPr>
          <p:spPr>
            <a:xfrm>
              <a:off x="2901475" y="2100064"/>
              <a:ext cx="1375884" cy="250403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2901475" y="2100064"/>
              <a:ext cx="1375884" cy="2504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81319" tIns="0" rIns="0" bIns="0" spcCol="1270"/>
            <a:lstStyle/>
            <a:p>
              <a:pPr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/>
            </a:p>
          </p:txBody>
        </p:sp>
      </p:grpSp>
      <p:sp>
        <p:nvSpPr>
          <p:cNvPr id="10249" name="Oval 5"/>
          <p:cNvSpPr>
            <a:spLocks noChangeArrowheads="1"/>
          </p:cNvSpPr>
          <p:nvPr/>
        </p:nvSpPr>
        <p:spPr bwMode="auto">
          <a:xfrm>
            <a:off x="6776037" y="3186386"/>
            <a:ext cx="1039967" cy="51935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1042988"/>
            <a:endParaRPr lang="en-GB"/>
          </a:p>
        </p:txBody>
      </p:sp>
      <p:sp>
        <p:nvSpPr>
          <p:cNvPr id="10250" name="Up Arrow 9"/>
          <p:cNvSpPr>
            <a:spLocks noChangeArrowheads="1"/>
          </p:cNvSpPr>
          <p:nvPr/>
        </p:nvSpPr>
        <p:spPr bwMode="auto">
          <a:xfrm flipH="1">
            <a:off x="1236767" y="1567996"/>
            <a:ext cx="287074" cy="440769"/>
          </a:xfrm>
          <a:prstGeom prst="upArrow">
            <a:avLst>
              <a:gd name="adj1" fmla="val 50000"/>
              <a:gd name="adj2" fmla="val 5011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1042988"/>
            <a:endParaRPr lang="en-GB"/>
          </a:p>
        </p:txBody>
      </p:sp>
      <p:sp>
        <p:nvSpPr>
          <p:cNvPr id="17" name="Up Arrow 16"/>
          <p:cNvSpPr/>
          <p:nvPr/>
        </p:nvSpPr>
        <p:spPr bwMode="auto">
          <a:xfrm>
            <a:off x="30759" y="2008765"/>
            <a:ext cx="1222772" cy="3464276"/>
          </a:xfrm>
          <a:prstGeom prst="upArrow">
            <a:avLst/>
          </a:prstGeom>
          <a:ln/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vert">
            <a:spAutoFit/>
          </a:bodyPr>
          <a:lstStyle/>
          <a:p>
            <a:pPr defTabSz="1042988">
              <a:defRPr/>
            </a:pPr>
            <a:r>
              <a:rPr lang="en-GB" sz="2800" dirty="0">
                <a:latin typeface="Arial" charset="0"/>
                <a:cs typeface="Arial" charset="0"/>
              </a:rPr>
              <a:t>Health Systems</a:t>
            </a:r>
          </a:p>
        </p:txBody>
      </p:sp>
      <p:sp>
        <p:nvSpPr>
          <p:cNvPr id="10252" name="Right Arrow 17"/>
          <p:cNvSpPr>
            <a:spLocks noChangeArrowheads="1"/>
          </p:cNvSpPr>
          <p:nvPr/>
        </p:nvSpPr>
        <p:spPr bwMode="auto">
          <a:xfrm>
            <a:off x="1236768" y="5486400"/>
            <a:ext cx="10758964" cy="672525"/>
          </a:xfrm>
          <a:prstGeom prst="rightArrow">
            <a:avLst>
              <a:gd name="adj1" fmla="val 50000"/>
              <a:gd name="adj2" fmla="val 49956"/>
            </a:avLst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600"/>
              <a:t>Continuum of HTA Activities</a:t>
            </a:r>
          </a:p>
        </p:txBody>
      </p:sp>
    </p:spTree>
    <p:extLst>
      <p:ext uri="{BB962C8B-B14F-4D97-AF65-F5344CB8AC3E}">
        <p14:creationId xmlns:p14="http://schemas.microsoft.com/office/powerpoint/2010/main" val="366208882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871376" y="0"/>
            <a:ext cx="9629143" cy="1143000"/>
          </a:xfrm>
        </p:spPr>
        <p:txBody>
          <a:bodyPr/>
          <a:lstStyle/>
          <a:p>
            <a:r>
              <a:rPr lang="en-US" sz="4000" dirty="0"/>
              <a:t>Integration </a:t>
            </a:r>
            <a:r>
              <a:rPr lang="en-US" sz="4000" dirty="0" smtClean="0"/>
              <a:t>Steps: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3200" i="1" dirty="0" smtClean="0">
                <a:solidFill>
                  <a:srgbClr val="FF0000"/>
                </a:solidFill>
              </a:rPr>
              <a:t>4. Define scope of HTA services  </a:t>
            </a:r>
            <a:endParaRPr lang="en-GB" sz="32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05411501"/>
              </p:ext>
            </p:extLst>
          </p:nvPr>
        </p:nvGraphicFramePr>
        <p:xfrm>
          <a:off x="997152" y="1174430"/>
          <a:ext cx="1099858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4" name="Smiley Face 3"/>
          <p:cNvSpPr>
            <a:spLocks noChangeArrowheads="1"/>
          </p:cNvSpPr>
          <p:nvPr/>
        </p:nvSpPr>
        <p:spPr bwMode="auto">
          <a:xfrm>
            <a:off x="10955765" y="1773894"/>
            <a:ext cx="1039967" cy="519305"/>
          </a:xfrm>
          <a:prstGeom prst="smileyFace">
            <a:avLst>
              <a:gd name="adj" fmla="val 4653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8" tIns="45704" rIns="91408" bIns="45704">
            <a:spAutoFit/>
          </a:bodyPr>
          <a:lstStyle/>
          <a:p>
            <a:pPr defTabSz="1042620"/>
            <a:endParaRPr lang="en-GB"/>
          </a:p>
        </p:txBody>
      </p:sp>
      <p:grpSp>
        <p:nvGrpSpPr>
          <p:cNvPr id="10245" name="Group 6"/>
          <p:cNvGrpSpPr>
            <a:grpSpLocks/>
          </p:cNvGrpSpPr>
          <p:nvPr/>
        </p:nvGrpSpPr>
        <p:grpSpPr bwMode="auto">
          <a:xfrm>
            <a:off x="5299139" y="2293682"/>
            <a:ext cx="1563563" cy="2270641"/>
            <a:chOff x="2901475" y="2100064"/>
            <a:chExt cx="1375884" cy="2504037"/>
          </a:xfrm>
        </p:grpSpPr>
        <p:sp>
          <p:nvSpPr>
            <p:cNvPr id="8" name="Rectangle 7"/>
            <p:cNvSpPr/>
            <p:nvPr/>
          </p:nvSpPr>
          <p:spPr>
            <a:xfrm>
              <a:off x="2901475" y="2100064"/>
              <a:ext cx="1375884" cy="250403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ctangle 8"/>
            <p:cNvSpPr/>
            <p:nvPr/>
          </p:nvSpPr>
          <p:spPr>
            <a:xfrm>
              <a:off x="2901475" y="2100064"/>
              <a:ext cx="1375884" cy="2504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81319" tIns="0" rIns="0" bIns="0" spcCol="1270"/>
            <a:lstStyle/>
            <a:p>
              <a:pPr defTabSz="173293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10246" name="Smiley Face 4"/>
          <p:cNvSpPr>
            <a:spLocks noChangeArrowheads="1"/>
          </p:cNvSpPr>
          <p:nvPr/>
        </p:nvSpPr>
        <p:spPr bwMode="auto">
          <a:xfrm>
            <a:off x="10719245" y="1634230"/>
            <a:ext cx="1039967" cy="519305"/>
          </a:xfrm>
          <a:prstGeom prst="smileyFace">
            <a:avLst>
              <a:gd name="adj" fmla="val 4653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8" tIns="45704" rIns="91408" bIns="45704">
            <a:spAutoFit/>
          </a:bodyPr>
          <a:lstStyle/>
          <a:p>
            <a:pPr defTabSz="1042620"/>
            <a:endParaRPr lang="en-GB"/>
          </a:p>
        </p:txBody>
      </p:sp>
      <p:grpSp>
        <p:nvGrpSpPr>
          <p:cNvPr id="10247" name="Group 10"/>
          <p:cNvGrpSpPr>
            <a:grpSpLocks/>
          </p:cNvGrpSpPr>
          <p:nvPr/>
        </p:nvGrpSpPr>
        <p:grpSpPr bwMode="auto">
          <a:xfrm>
            <a:off x="5472466" y="2431907"/>
            <a:ext cx="1563563" cy="2270641"/>
            <a:chOff x="2901475" y="2100064"/>
            <a:chExt cx="1375884" cy="2504037"/>
          </a:xfrm>
        </p:grpSpPr>
        <p:sp>
          <p:nvSpPr>
            <p:cNvPr id="12" name="Rectangle 11"/>
            <p:cNvSpPr/>
            <p:nvPr/>
          </p:nvSpPr>
          <p:spPr>
            <a:xfrm>
              <a:off x="2901475" y="2100064"/>
              <a:ext cx="1375884" cy="250403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2901475" y="2100064"/>
              <a:ext cx="1375884" cy="2504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81319" tIns="0" rIns="0" bIns="0" spcCol="1270"/>
            <a:lstStyle/>
            <a:p>
              <a:pPr defTabSz="173293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0248" name="Group 13"/>
          <p:cNvGrpSpPr>
            <a:grpSpLocks/>
          </p:cNvGrpSpPr>
          <p:nvPr/>
        </p:nvGrpSpPr>
        <p:grpSpPr bwMode="auto">
          <a:xfrm>
            <a:off x="5645793" y="2570133"/>
            <a:ext cx="1563563" cy="2270641"/>
            <a:chOff x="2901475" y="2100064"/>
            <a:chExt cx="1375884" cy="2504037"/>
          </a:xfrm>
        </p:grpSpPr>
        <p:sp>
          <p:nvSpPr>
            <p:cNvPr id="15" name="Rectangle 14"/>
            <p:cNvSpPr/>
            <p:nvPr/>
          </p:nvSpPr>
          <p:spPr>
            <a:xfrm>
              <a:off x="2901475" y="2100064"/>
              <a:ext cx="1375884" cy="250403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2901475" y="2100064"/>
              <a:ext cx="1375884" cy="2504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81319" tIns="0" rIns="0" bIns="0" spcCol="1270"/>
            <a:lstStyle/>
            <a:p>
              <a:pPr defTabSz="173293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10249" name="Oval 5"/>
          <p:cNvSpPr>
            <a:spLocks noChangeArrowheads="1"/>
          </p:cNvSpPr>
          <p:nvPr/>
        </p:nvSpPr>
        <p:spPr bwMode="auto">
          <a:xfrm>
            <a:off x="6776037" y="3186387"/>
            <a:ext cx="1039967" cy="51930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8" tIns="45704" rIns="91408" bIns="45704">
            <a:spAutoFit/>
          </a:bodyPr>
          <a:lstStyle/>
          <a:p>
            <a:pPr defTabSz="1042620"/>
            <a:endParaRPr lang="en-GB"/>
          </a:p>
        </p:txBody>
      </p:sp>
      <p:sp>
        <p:nvSpPr>
          <p:cNvPr id="10250" name="Up Arrow 9"/>
          <p:cNvSpPr>
            <a:spLocks noChangeArrowheads="1"/>
          </p:cNvSpPr>
          <p:nvPr/>
        </p:nvSpPr>
        <p:spPr bwMode="auto">
          <a:xfrm flipH="1">
            <a:off x="1236769" y="1567997"/>
            <a:ext cx="287074" cy="440731"/>
          </a:xfrm>
          <a:prstGeom prst="upArrow">
            <a:avLst>
              <a:gd name="adj1" fmla="val 50000"/>
              <a:gd name="adj2" fmla="val 5011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8" tIns="45704" rIns="91408" bIns="45704">
            <a:spAutoFit/>
          </a:bodyPr>
          <a:lstStyle/>
          <a:p>
            <a:pPr defTabSz="1042620"/>
            <a:endParaRPr lang="en-GB"/>
          </a:p>
        </p:txBody>
      </p:sp>
      <p:sp>
        <p:nvSpPr>
          <p:cNvPr id="10252" name="Right Arrow 17"/>
          <p:cNvSpPr>
            <a:spLocks noChangeArrowheads="1"/>
          </p:cNvSpPr>
          <p:nvPr/>
        </p:nvSpPr>
        <p:spPr bwMode="auto">
          <a:xfrm>
            <a:off x="975519" y="5531170"/>
            <a:ext cx="11020213" cy="672460"/>
          </a:xfrm>
          <a:prstGeom prst="rightArrow">
            <a:avLst>
              <a:gd name="adj1" fmla="val 50000"/>
              <a:gd name="adj2" fmla="val 49956"/>
            </a:avLst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08" tIns="45704" rIns="91408" bIns="45704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sz="1600" dirty="0"/>
              <a:t>Coverage and resources,  define  continuum of HTA activities. </a:t>
            </a:r>
          </a:p>
        </p:txBody>
      </p:sp>
      <p:sp>
        <p:nvSpPr>
          <p:cNvPr id="20" name="Up Arrow 19"/>
          <p:cNvSpPr/>
          <p:nvPr/>
        </p:nvSpPr>
        <p:spPr bwMode="auto">
          <a:xfrm>
            <a:off x="-135803" y="1797008"/>
            <a:ext cx="1253213" cy="3723664"/>
          </a:xfrm>
          <a:prstGeom prst="upArrow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" wrap="square" lIns="91408" tIns="45704" rIns="91408" bIns="45704">
            <a:spAutoFit/>
          </a:bodyPr>
          <a:lstStyle/>
          <a:p>
            <a:pPr defTabSz="1042620">
              <a:defRPr/>
            </a:pPr>
            <a:r>
              <a:rPr lang="en-GB" sz="2900" dirty="0"/>
              <a:t>Health Systems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1738453" y="1324489"/>
            <a:ext cx="9737296" cy="37259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Right Arrow 4"/>
          <p:cNvSpPr/>
          <p:nvPr/>
        </p:nvSpPr>
        <p:spPr bwMode="auto">
          <a:xfrm>
            <a:off x="1380306" y="1324489"/>
            <a:ext cx="10095442" cy="1375618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900" b="1" i="0" u="none" strike="noStrike" cap="none" normalizeH="0" baseline="0" smtClean="0">
              <a:ln>
                <a:noFill/>
              </a:ln>
              <a:solidFill>
                <a:srgbClr val="000066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201450" y="383731"/>
            <a:ext cx="1831920" cy="1064542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81063778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18" y="0"/>
            <a:ext cx="11262519" cy="1143000"/>
          </a:xfrm>
        </p:spPr>
        <p:txBody>
          <a:bodyPr/>
          <a:lstStyle/>
          <a:p>
            <a:r>
              <a:rPr lang="en-US" sz="4000" dirty="0"/>
              <a:t>Integration </a:t>
            </a:r>
            <a:r>
              <a:rPr lang="en-US" sz="4000" dirty="0" smtClean="0"/>
              <a:t>Steps: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3200" i="1" dirty="0" smtClean="0">
                <a:solidFill>
                  <a:srgbClr val="FF0000"/>
                </a:solidFill>
              </a:rPr>
              <a:t>5. Develop a system to link HTA to policy development</a:t>
            </a:r>
            <a:endParaRPr lang="en-US" sz="3200" dirty="0"/>
          </a:p>
        </p:txBody>
      </p:sp>
      <p:graphicFrame>
        <p:nvGraphicFramePr>
          <p:cNvPr id="30" name="Diagramme 3"/>
          <p:cNvGraphicFramePr/>
          <p:nvPr>
            <p:extLst>
              <p:ext uri="{D42A27DB-BD31-4B8C-83A1-F6EECF244321}">
                <p14:modId xmlns:p14="http://schemas.microsoft.com/office/powerpoint/2010/main" val="3989594556"/>
              </p:ext>
            </p:extLst>
          </p:nvPr>
        </p:nvGraphicFramePr>
        <p:xfrm>
          <a:off x="137319" y="1295400"/>
          <a:ext cx="11887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560960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899318" y="0"/>
            <a:ext cx="11262519" cy="990600"/>
          </a:xfrm>
        </p:spPr>
        <p:txBody>
          <a:bodyPr/>
          <a:lstStyle/>
          <a:p>
            <a:r>
              <a:rPr lang="en-US" sz="4000" dirty="0"/>
              <a:t>Integration </a:t>
            </a:r>
            <a:r>
              <a:rPr lang="en-US" sz="4000" dirty="0" smtClean="0"/>
              <a:t>Steps: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3200" i="1" dirty="0" smtClean="0">
                <a:solidFill>
                  <a:srgbClr val="FF0000"/>
                </a:solidFill>
              </a:rPr>
              <a:t>6. </a:t>
            </a:r>
            <a:r>
              <a:rPr lang="en-US" altLang="en-US" sz="3200" i="1" dirty="0">
                <a:solidFill>
                  <a:srgbClr val="FF0000"/>
                </a:solidFill>
              </a:rPr>
              <a:t>The Value-Based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97" y="1295400"/>
            <a:ext cx="7352141" cy="4724400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altLang="en-US" dirty="0"/>
              <a:t>A value-based priority-setting framework </a:t>
            </a:r>
            <a:r>
              <a:rPr lang="en-US" altLang="en-US" dirty="0" smtClean="0"/>
              <a:t>(</a:t>
            </a:r>
            <a:r>
              <a:rPr lang="en-US" altLang="en-US" dirty="0"/>
              <a:t>not a simple cost per QALY) </a:t>
            </a:r>
            <a:r>
              <a:rPr lang="en-US" altLang="en-US" dirty="0" smtClean="0"/>
              <a:t>is used to  ensure </a:t>
            </a:r>
            <a:r>
              <a:rPr lang="en-US" altLang="en-US" dirty="0"/>
              <a:t>full </a:t>
            </a:r>
            <a:r>
              <a:rPr lang="en-US" altLang="en-US" dirty="0" smtClean="0"/>
              <a:t>benefits.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Multiple-Criteria</a:t>
            </a:r>
            <a:r>
              <a:rPr lang="fr-FR" dirty="0" smtClean="0"/>
              <a:t> </a:t>
            </a:r>
            <a:r>
              <a:rPr lang="en-US" dirty="0" smtClean="0"/>
              <a:t>Decision Analysis </a:t>
            </a:r>
            <a:r>
              <a:rPr lang="fr-FR" dirty="0" smtClean="0"/>
              <a:t>(</a:t>
            </a:r>
            <a:r>
              <a:rPr lang="fr-FR" dirty="0"/>
              <a:t>MCDA) </a:t>
            </a:r>
            <a:r>
              <a:rPr lang="fr-FR" dirty="0" smtClean="0"/>
              <a:t>techniques </a:t>
            </a:r>
            <a:r>
              <a:rPr lang="en-US" dirty="0" smtClean="0"/>
              <a:t>are used </a:t>
            </a:r>
            <a:r>
              <a:rPr lang="en-US" dirty="0"/>
              <a:t>for selection of appropriate HT based on</a:t>
            </a:r>
            <a:r>
              <a:rPr lang="en-US" altLang="en-US" dirty="0"/>
              <a:t>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Severity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burden </a:t>
            </a:r>
            <a:r>
              <a:rPr lang="en-US" dirty="0">
                <a:solidFill>
                  <a:srgbClr val="FF0000"/>
                </a:solidFill>
              </a:rPr>
              <a:t>of </a:t>
            </a:r>
            <a:r>
              <a:rPr lang="en-US" dirty="0" smtClean="0">
                <a:solidFill>
                  <a:srgbClr val="FF0000"/>
                </a:solidFill>
              </a:rPr>
              <a:t>disease</a:t>
            </a:r>
            <a:endParaRPr lang="en-US" dirty="0">
              <a:solidFill>
                <a:srgbClr val="FF0000"/>
              </a:solidFill>
            </a:endParaRPr>
          </a:p>
          <a:p>
            <a:pPr lvl="1">
              <a:lnSpc>
                <a:spcPct val="120000"/>
              </a:lnSpc>
            </a:pPr>
            <a:r>
              <a:rPr lang="en-US" dirty="0"/>
              <a:t>Impact on </a:t>
            </a:r>
            <a:r>
              <a:rPr lang="en-US" dirty="0" smtClean="0">
                <a:solidFill>
                  <a:srgbClr val="FF0000"/>
                </a:solidFill>
              </a:rPr>
              <a:t>public health </a:t>
            </a:r>
            <a:r>
              <a:rPr lang="en-US" dirty="0" smtClean="0"/>
              <a:t>and</a:t>
            </a:r>
            <a:r>
              <a:rPr lang="en-US" dirty="0" smtClean="0">
                <a:solidFill>
                  <a:srgbClr val="FF0000"/>
                </a:solidFill>
              </a:rPr>
              <a:t> vulnerable populations</a:t>
            </a:r>
            <a:endParaRPr lang="en-US" dirty="0">
              <a:solidFill>
                <a:srgbClr val="FF0000"/>
              </a:solidFill>
            </a:endParaRP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Urgency </a:t>
            </a:r>
            <a:r>
              <a:rPr lang="en-US" dirty="0"/>
              <a:t>of </a:t>
            </a:r>
            <a:r>
              <a:rPr lang="en-US" dirty="0" smtClean="0"/>
              <a:t>condition and </a:t>
            </a:r>
            <a:r>
              <a:rPr lang="en-US" dirty="0" smtClean="0">
                <a:solidFill>
                  <a:srgbClr val="FF0000"/>
                </a:solidFill>
              </a:rPr>
              <a:t>ease </a:t>
            </a:r>
            <a:r>
              <a:rPr lang="en-US" dirty="0">
                <a:solidFill>
                  <a:srgbClr val="FF0000"/>
                </a:solidFill>
              </a:rPr>
              <a:t>of implementation</a:t>
            </a:r>
          </a:p>
          <a:p>
            <a:pPr lvl="1">
              <a:lnSpc>
                <a:spcPct val="120000"/>
              </a:lnSpc>
            </a:pPr>
            <a:r>
              <a:rPr lang="en-US" dirty="0" smtClean="0">
                <a:solidFill>
                  <a:srgbClr val="FF0000"/>
                </a:solidFill>
              </a:rPr>
              <a:t>Economic and Budget </a:t>
            </a:r>
            <a:r>
              <a:rPr lang="en-US" dirty="0" smtClean="0"/>
              <a:t>impact analysis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 smtClean="0">
                <a:solidFill>
                  <a:srgbClr val="FF0000"/>
                </a:solidFill>
              </a:rPr>
              <a:t>Equity / </a:t>
            </a:r>
            <a:r>
              <a:rPr lang="en-US" dirty="0">
                <a:solidFill>
                  <a:srgbClr val="FF0000"/>
                </a:solidFill>
              </a:rPr>
              <a:t>equal </a:t>
            </a:r>
            <a:r>
              <a:rPr lang="en-US" dirty="0"/>
              <a:t>opportunity</a:t>
            </a:r>
          </a:p>
          <a:p>
            <a:pPr lvl="1">
              <a:lnSpc>
                <a:spcPct val="120000"/>
              </a:lnSpc>
            </a:pPr>
            <a:r>
              <a:rPr lang="en-US" dirty="0" smtClean="0">
                <a:solidFill>
                  <a:srgbClr val="FF0000"/>
                </a:solidFill>
              </a:rPr>
              <a:t>5 </a:t>
            </a:r>
            <a:r>
              <a:rPr lang="en-US" dirty="0">
                <a:solidFill>
                  <a:srgbClr val="FF0000"/>
                </a:solidFill>
              </a:rPr>
              <a:t>A’s </a:t>
            </a:r>
            <a:r>
              <a:rPr lang="en-US" dirty="0"/>
              <a:t>(</a:t>
            </a:r>
            <a:r>
              <a:rPr lang="en-US" dirty="0" smtClean="0"/>
              <a:t>Appropriateness/Accessibility/Affordability/Accountability/Availability)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844" y="2209800"/>
            <a:ext cx="4800600" cy="22860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7223920" y="2209800"/>
            <a:ext cx="1524000" cy="22860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2280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19" y="-3412"/>
            <a:ext cx="11262519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Integration </a:t>
            </a:r>
            <a:r>
              <a:rPr lang="en-US" dirty="0" smtClean="0"/>
              <a:t>Steps:</a:t>
            </a:r>
            <a:r>
              <a:rPr lang="en-US" dirty="0"/>
              <a:t/>
            </a:r>
            <a:br>
              <a:rPr lang="en-US" dirty="0"/>
            </a:br>
            <a:r>
              <a:rPr lang="en-US" sz="3600" i="1" dirty="0" smtClean="0">
                <a:solidFill>
                  <a:srgbClr val="FF0000"/>
                </a:solidFill>
              </a:rPr>
              <a:t>7a.  The HT portfolio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219200"/>
            <a:ext cx="7604918" cy="4876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341313" indent="-341313"/>
            <a:r>
              <a:rPr lang="en-US" sz="2400" dirty="0" smtClean="0"/>
              <a:t>The </a:t>
            </a:r>
            <a:r>
              <a:rPr lang="en-US" sz="2400" dirty="0" smtClean="0"/>
              <a:t>portfolio should include information on:</a:t>
            </a:r>
          </a:p>
          <a:p>
            <a:pPr lvl="1">
              <a:lnSpc>
                <a:spcPct val="120000"/>
              </a:lnSpc>
            </a:pPr>
            <a:r>
              <a:rPr lang="en-US" sz="2000" u="sng" dirty="0" smtClean="0">
                <a:solidFill>
                  <a:srgbClr val="FF0000"/>
                </a:solidFill>
              </a:rPr>
              <a:t>Technology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Effectiveness, validity of evidence, safety &amp; cost.</a:t>
            </a:r>
          </a:p>
          <a:p>
            <a:pPr lvl="1">
              <a:lnSpc>
                <a:spcPct val="120000"/>
              </a:lnSpc>
            </a:pPr>
            <a:r>
              <a:rPr lang="en-US" sz="2000" u="sng" dirty="0" smtClean="0">
                <a:solidFill>
                  <a:srgbClr val="FF0000"/>
                </a:solidFill>
              </a:rPr>
              <a:t>Health problem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n-US" sz="2000" dirty="0" smtClean="0"/>
              <a:t>Severity of disease &amp; cost of illness.</a:t>
            </a:r>
          </a:p>
          <a:p>
            <a:pPr lvl="1">
              <a:lnSpc>
                <a:spcPct val="120000"/>
              </a:lnSpc>
            </a:pPr>
            <a:r>
              <a:rPr lang="en-US" sz="2000" u="sng" dirty="0" smtClean="0">
                <a:solidFill>
                  <a:srgbClr val="FF0000"/>
                </a:solidFill>
              </a:rPr>
              <a:t>Beneficiaries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n-US" sz="2000" dirty="0" smtClean="0"/>
              <a:t>Size, poverty and social status &amp; geographical distribution.</a:t>
            </a:r>
          </a:p>
          <a:p>
            <a:pPr lvl="1">
              <a:lnSpc>
                <a:spcPct val="120000"/>
              </a:lnSpc>
            </a:pPr>
            <a:r>
              <a:rPr lang="en-US" sz="2000" u="sng" dirty="0" smtClean="0">
                <a:solidFill>
                  <a:srgbClr val="FF0000"/>
                </a:solidFill>
              </a:rPr>
              <a:t>Market</a:t>
            </a:r>
            <a:r>
              <a:rPr lang="en-US" sz="2000" dirty="0">
                <a:solidFill>
                  <a:srgbClr val="FF0000"/>
                </a:solidFill>
              </a:rPr>
              <a:t>: </a:t>
            </a:r>
            <a:r>
              <a:rPr lang="en-US" sz="2000" dirty="0"/>
              <a:t>B</a:t>
            </a:r>
            <a:r>
              <a:rPr lang="en-US" sz="2000" dirty="0" smtClean="0"/>
              <a:t>rand quality, importer/AR/Distributor quality, &amp; potential </a:t>
            </a:r>
            <a:r>
              <a:rPr lang="en-US" sz="2000" dirty="0"/>
              <a:t>for </a:t>
            </a:r>
            <a:r>
              <a:rPr lang="en-US" sz="2000" dirty="0" smtClean="0"/>
              <a:t> misuse </a:t>
            </a:r>
          </a:p>
          <a:p>
            <a:pPr lvl="1">
              <a:lnSpc>
                <a:spcPct val="120000"/>
              </a:lnSpc>
            </a:pPr>
            <a:r>
              <a:rPr lang="en-US" sz="2000" u="sng" dirty="0" smtClean="0">
                <a:solidFill>
                  <a:srgbClr val="FF0000"/>
                </a:solidFill>
              </a:rPr>
              <a:t>Health System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n-US" sz="2000" dirty="0" smtClean="0"/>
              <a:t>PH priority &amp; Availability of required resources</a:t>
            </a:r>
          </a:p>
          <a:p>
            <a:pPr lvl="1">
              <a:lnSpc>
                <a:spcPct val="120000"/>
              </a:lnSpc>
            </a:pPr>
            <a:r>
              <a:rPr lang="en-US" sz="2000" u="sng" dirty="0" smtClean="0">
                <a:solidFill>
                  <a:srgbClr val="FF0000"/>
                </a:solidFill>
              </a:rPr>
              <a:t>Budget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113" y="2218899"/>
            <a:ext cx="4623725" cy="2286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595519" y="2172269"/>
            <a:ext cx="1524000" cy="22860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0552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490" y="-30707"/>
            <a:ext cx="11249700" cy="1143000"/>
          </a:xfrm>
        </p:spPr>
        <p:txBody>
          <a:bodyPr/>
          <a:lstStyle/>
          <a:p>
            <a:r>
              <a:rPr lang="en-US" sz="4000" dirty="0"/>
              <a:t>Integration </a:t>
            </a:r>
            <a:r>
              <a:rPr lang="en-US" sz="4000" dirty="0" smtClean="0"/>
              <a:t>Steps: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3200" i="1" dirty="0" smtClean="0">
                <a:solidFill>
                  <a:srgbClr val="FF0000"/>
                </a:solidFill>
              </a:rPr>
              <a:t>7b. Example of a HT portfolio</a:t>
            </a:r>
            <a:endParaRPr lang="en-US" sz="4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1101738"/>
              </p:ext>
            </p:extLst>
          </p:nvPr>
        </p:nvGraphicFramePr>
        <p:xfrm>
          <a:off x="9940" y="1447794"/>
          <a:ext cx="12151897" cy="4513148"/>
        </p:xfrm>
        <a:graphic>
          <a:graphicData uri="http://schemas.openxmlformats.org/drawingml/2006/table">
            <a:tbl>
              <a:tblPr/>
              <a:tblGrid>
                <a:gridCol w="3187714"/>
                <a:gridCol w="1394203"/>
                <a:gridCol w="1892495"/>
                <a:gridCol w="1892495"/>
                <a:gridCol w="1892495"/>
                <a:gridCol w="1892495"/>
              </a:tblGrid>
              <a:tr h="343296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general description of technology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71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Arial"/>
                        </a:rPr>
                        <a:t>name of technology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endParaRPr lang="en-US" dirty="0"/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latin typeface="Calibri"/>
                      </a:endParaRPr>
                    </a:p>
                  </a:txBody>
                  <a:tcPr marL="39616" marR="39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701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Arial"/>
                        </a:rPr>
                        <a:t>Type of technology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drug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surgery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diagnostic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nutritional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Arial"/>
                        </a:rPr>
                        <a:t>Complementary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17">
                <a:tc vMerge="1">
                  <a:txBody>
                    <a:bodyPr/>
                    <a:lstStyle/>
                    <a:p>
                      <a:pPr algn="ctr"/>
                      <a:endParaRPr lang="en-US" sz="1100" dirty="0">
                        <a:latin typeface="Calibri"/>
                      </a:endParaRPr>
                    </a:p>
                  </a:txBody>
                  <a:tcPr marL="39616" marR="39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implant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procedure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biotechnology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nanotechnology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Information technology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level of technology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medium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high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Arial"/>
                        </a:rPr>
                        <a:t>life cycle of technology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entrance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development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steady state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decline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Arial"/>
                        </a:rPr>
                        <a:t>Intellectual Property of Technology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active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Arial"/>
                        </a:rPr>
                        <a:t>near expiration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Arial"/>
                        </a:rPr>
                        <a:t>Expired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472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Importance of technology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7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Frequency of use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</a:t>
                      </a:r>
                      <a:r>
                        <a:rPr lang="en-US" sz="1400"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medium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high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 high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Arial"/>
                        </a:rPr>
                        <a:t>Importance of Health problem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</a:t>
                      </a:r>
                      <a:r>
                        <a:rPr lang="en-US" sz="1400"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medium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high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 high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Efficiency in Investigational environment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</a:t>
                      </a:r>
                      <a:r>
                        <a:rPr lang="en-US" sz="1400"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medium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high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 high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Evidence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</a:t>
                      </a:r>
                      <a:r>
                        <a:rPr lang="en-US" sz="1400"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medium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high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 high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Effectiveness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</a:t>
                      </a:r>
                      <a:r>
                        <a:rPr lang="en-US" sz="1400"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medium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high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 high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Safety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</a:t>
                      </a:r>
                      <a:r>
                        <a:rPr lang="en-US" sz="1400"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medium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high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 high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Strategic Importance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</a:t>
                      </a:r>
                      <a:r>
                        <a:rPr lang="en-US" sz="1400"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medium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high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very high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restriction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Arial"/>
                        </a:rPr>
                        <a:t>Very</a:t>
                      </a:r>
                      <a:r>
                        <a:rPr lang="en-US" sz="1400" dirty="0">
                          <a:latin typeface="Arial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400" dirty="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low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medium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Arial"/>
                        </a:rPr>
                        <a:t>high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Arial"/>
                        </a:rPr>
                        <a:t>very high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171501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18" y="0"/>
            <a:ext cx="11262519" cy="1143000"/>
          </a:xfrm>
        </p:spPr>
        <p:txBody>
          <a:bodyPr/>
          <a:lstStyle/>
          <a:p>
            <a:r>
              <a:rPr lang="en-US" sz="4000" dirty="0"/>
              <a:t>Integration </a:t>
            </a:r>
            <a:r>
              <a:rPr lang="en-US" sz="4000" dirty="0" smtClean="0"/>
              <a:t>Steps: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3200" i="1" dirty="0" smtClean="0">
                <a:solidFill>
                  <a:srgbClr val="FF0000"/>
                </a:solidFill>
              </a:rPr>
              <a:t>8a. The decision making mechanism</a:t>
            </a:r>
            <a:endParaRPr lang="en-US" sz="3200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" y="1182806"/>
            <a:ext cx="7833519" cy="48369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920" y="2209800"/>
            <a:ext cx="4800600" cy="2286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9357519" y="2208663"/>
            <a:ext cx="1524000" cy="22860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8302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867"/>
            <a:ext cx="121467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3794919" y="0"/>
            <a:ext cx="76200" cy="685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909719" y="127000"/>
            <a:ext cx="76200" cy="685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057400"/>
            <a:ext cx="121618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-15081" y="4572000"/>
            <a:ext cx="121618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8290719" y="3962400"/>
            <a:ext cx="7620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357519" y="48006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ernard MT Condensed" panose="02050806060905020404" pitchFamily="18" charset="0"/>
              </a:rPr>
              <a:t>18</a:t>
            </a:r>
            <a:endParaRPr lang="en-US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6406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00719" cy="1219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4000" dirty="0"/>
              <a:t>Integration </a:t>
            </a:r>
            <a:r>
              <a:rPr lang="en-US" sz="4000" dirty="0" smtClean="0"/>
              <a:t>Steps: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i="1" dirty="0" smtClean="0">
                <a:solidFill>
                  <a:srgbClr val="FF0000"/>
                </a:solidFill>
              </a:rPr>
              <a:t>8b. Example of a decision-making system sheet</a:t>
            </a:r>
            <a:endParaRPr lang="en-US" sz="4800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6246722"/>
              </p:ext>
            </p:extLst>
          </p:nvPr>
        </p:nvGraphicFramePr>
        <p:xfrm>
          <a:off x="-1" y="1269942"/>
          <a:ext cx="12161839" cy="5588057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15509"/>
                <a:gridCol w="4577545"/>
                <a:gridCol w="6668785"/>
              </a:tblGrid>
              <a:tr h="4298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Code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HTA related policies appropriateness rating  Technology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47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/>
                        <a:t>1-1-1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This Technology is authorized for investigational purposes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/>
                        <a:t>0</a:t>
                      </a:r>
                      <a:r>
                        <a:rPr lang="en-US" sz="1100" baseline="0" dirty="0" smtClean="0"/>
                        <a:t>       10         20         30        40      50      60     70     80     90      100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</a:tr>
              <a:tr h="6447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/>
                        <a:t>1-2-1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This Technology is not authorized for entering healthcare</a:t>
                      </a:r>
                      <a:r>
                        <a:rPr lang="en-US" sz="1400" baseline="0" dirty="0" smtClean="0"/>
                        <a:t> market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0</a:t>
                      </a:r>
                      <a:r>
                        <a:rPr lang="en-US" sz="1100" baseline="0" dirty="0" smtClean="0"/>
                        <a:t>       10         20       30            40      50      60     70     80     90      100</a:t>
                      </a:r>
                      <a:endParaRPr lang="en-US" sz="1100" dirty="0" smtClean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</a:tr>
              <a:tr h="6447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/>
                        <a:t>1-2-2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This Technology is authorized for entering healthcare</a:t>
                      </a:r>
                      <a:r>
                        <a:rPr lang="en-US" sz="1400" baseline="0" dirty="0" smtClean="0"/>
                        <a:t> market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0</a:t>
                      </a:r>
                      <a:r>
                        <a:rPr lang="en-US" sz="1400" baseline="0" dirty="0" smtClean="0"/>
                        <a:t>    10      20    30       40      50     60     70     80     90      100</a:t>
                      </a:r>
                      <a:endParaRPr lang="en-US" sz="1400" dirty="0" smtClean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</a:tr>
              <a:tr h="12895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/>
                        <a:t>1-2-3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This Technology is authorized for entering healthcare</a:t>
                      </a:r>
                      <a:r>
                        <a:rPr lang="en-US" sz="1400" baseline="0" dirty="0" smtClean="0"/>
                        <a:t> market in condition of providing necessary human resource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0</a:t>
                      </a:r>
                      <a:r>
                        <a:rPr lang="en-US" sz="1100" baseline="0" dirty="0" smtClean="0"/>
                        <a:t>       10         20         30          40      50      60     70     80     90      100</a:t>
                      </a:r>
                      <a:endParaRPr lang="en-US" sz="1100" dirty="0" smtClean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</a:tr>
              <a:tr h="12895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/>
                        <a:t>1-2-4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This Technology is authorized for entering healthcare</a:t>
                      </a:r>
                      <a:r>
                        <a:rPr lang="en-US" sz="1400" baseline="0" dirty="0" smtClean="0"/>
                        <a:t> market in condition of setting up supervision system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0</a:t>
                      </a:r>
                      <a:r>
                        <a:rPr lang="en-US" sz="1400" baseline="0" dirty="0" smtClean="0"/>
                        <a:t>     10     20     30        40      50      60    70     80     90    100</a:t>
                      </a:r>
                      <a:endParaRPr lang="en-US"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</a:tr>
              <a:tr h="6447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/>
                        <a:t>1-3-1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This Technology is authorized for Importation</a:t>
                      </a: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0</a:t>
                      </a:r>
                      <a:r>
                        <a:rPr lang="en-US" sz="1100" baseline="0" dirty="0" smtClean="0"/>
                        <a:t>       10         20         30        40      50      60     70     80     90      100</a:t>
                      </a:r>
                      <a:endParaRPr lang="en-US" sz="1100" dirty="0" smtClean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3630" marR="53630" marT="0" marB="0" anchor="ctr"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9503594" y="1828800"/>
            <a:ext cx="383093" cy="28803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379474" y="2377641"/>
            <a:ext cx="383093" cy="28803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559600" y="3104543"/>
            <a:ext cx="383093" cy="28803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8434769" y="4100759"/>
            <a:ext cx="383093" cy="28803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607759" y="5383825"/>
            <a:ext cx="383093" cy="28803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778327" y="6237312"/>
            <a:ext cx="383093" cy="28803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05615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2334"/>
            <a:ext cx="9738519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74140"/>
            <a:ext cx="12161837" cy="1143000"/>
          </a:xfrm>
          <a:solidFill>
            <a:schemeClr val="bg1"/>
          </a:solidFill>
        </p:spPr>
        <p:txBody>
          <a:bodyPr/>
          <a:lstStyle/>
          <a:p>
            <a:r>
              <a:rPr lang="en-US" sz="2400" i="1" dirty="0" smtClean="0">
                <a:solidFill>
                  <a:srgbClr val="FF0000"/>
                </a:solidFill>
              </a:rPr>
              <a:t>(HTAs of 12 new technologies made by different HTA agencies in 2009)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12139" y="12510"/>
            <a:ext cx="11249699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4000" dirty="0" smtClean="0"/>
              <a:t>Integration Steps: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i="1" dirty="0" smtClean="0">
                <a:solidFill>
                  <a:srgbClr val="FF0000"/>
                </a:solidFill>
              </a:rPr>
              <a:t>9. Typical decisions and their variance across countries</a:t>
            </a:r>
            <a:endParaRPr lang="en-US" sz="1200" i="1" kern="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002" y="1371600"/>
            <a:ext cx="4800600" cy="2286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0881518" y="1505234"/>
            <a:ext cx="1323241" cy="22860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937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19" y="9525"/>
            <a:ext cx="10641608" cy="981075"/>
          </a:xfrm>
        </p:spPr>
        <p:txBody>
          <a:bodyPr/>
          <a:lstStyle/>
          <a:p>
            <a:r>
              <a:rPr lang="en-US" sz="4000" dirty="0"/>
              <a:t>Integration </a:t>
            </a:r>
            <a:r>
              <a:rPr lang="en-US" sz="4000" dirty="0" smtClean="0"/>
              <a:t>Steps: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i="1" dirty="0" smtClean="0">
                <a:solidFill>
                  <a:srgbClr val="FF0000"/>
                </a:solidFill>
              </a:rPr>
              <a:t>10. The HT policy profiles and impact on PH governance</a:t>
            </a:r>
            <a:endParaRPr lang="en-US" sz="1200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319" y="1219200"/>
            <a:ext cx="4961724" cy="4800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Influence </a:t>
            </a:r>
            <a:r>
              <a:rPr lang="en-US" sz="2800" dirty="0"/>
              <a:t>of HTA on </a:t>
            </a:r>
            <a:r>
              <a:rPr lang="en-US" sz="2800" dirty="0" smtClean="0"/>
              <a:t>PH governance </a:t>
            </a:r>
            <a:r>
              <a:rPr lang="en-US" sz="2800" dirty="0"/>
              <a:t>can be </a:t>
            </a:r>
            <a:r>
              <a:rPr lang="en-US" sz="2800" dirty="0" smtClean="0"/>
              <a:t>measured </a:t>
            </a:r>
            <a:r>
              <a:rPr lang="en-US" sz="2800" dirty="0"/>
              <a:t>at 2 main </a:t>
            </a:r>
            <a:r>
              <a:rPr lang="en-US" sz="2800" dirty="0" smtClean="0"/>
              <a:t>levels:</a:t>
            </a:r>
            <a:endParaRPr lang="en-US" sz="2800" dirty="0"/>
          </a:p>
          <a:p>
            <a:pPr lvl="1"/>
            <a:r>
              <a:rPr lang="en-US" sz="2400" u="sng" dirty="0"/>
              <a:t>Policy Implementation </a:t>
            </a:r>
            <a:r>
              <a:rPr lang="en-US" sz="2400" u="sng" dirty="0" smtClean="0"/>
              <a:t>Level</a:t>
            </a:r>
          </a:p>
          <a:p>
            <a:pPr lvl="2"/>
            <a:r>
              <a:rPr lang="en-US" sz="2000" dirty="0" smtClean="0">
                <a:solidFill>
                  <a:srgbClr val="FF0000"/>
                </a:solidFill>
              </a:rPr>
              <a:t>CPG</a:t>
            </a:r>
          </a:p>
          <a:p>
            <a:pPr lvl="2"/>
            <a:r>
              <a:rPr lang="en-US" sz="2000" dirty="0" smtClean="0">
                <a:solidFill>
                  <a:srgbClr val="FF0000"/>
                </a:solidFill>
              </a:rPr>
              <a:t>Design of basic packages</a:t>
            </a:r>
          </a:p>
          <a:p>
            <a:pPr lvl="2"/>
            <a:r>
              <a:rPr lang="en-US" sz="2000" dirty="0" smtClean="0">
                <a:solidFill>
                  <a:srgbClr val="FF0000"/>
                </a:solidFill>
              </a:rPr>
              <a:t>Service Delivery</a:t>
            </a:r>
          </a:p>
          <a:p>
            <a:pPr lvl="2"/>
            <a:r>
              <a:rPr lang="en-US" sz="2000" dirty="0" smtClean="0">
                <a:solidFill>
                  <a:srgbClr val="FF0000"/>
                </a:solidFill>
              </a:rPr>
              <a:t>Reform or provider payment systems, including HI schemes</a:t>
            </a:r>
            <a:endParaRPr lang="en-US" sz="2000" dirty="0">
              <a:solidFill>
                <a:srgbClr val="FF0000"/>
              </a:solidFill>
            </a:endParaRPr>
          </a:p>
          <a:p>
            <a:pPr lvl="1"/>
            <a:r>
              <a:rPr lang="en-US" sz="2400" u="sng" dirty="0" smtClean="0"/>
              <a:t>Individual HT Level</a:t>
            </a:r>
          </a:p>
          <a:p>
            <a:pPr lvl="2"/>
            <a:r>
              <a:rPr lang="en-US" sz="2000" dirty="0" smtClean="0">
                <a:solidFill>
                  <a:srgbClr val="FF0000"/>
                </a:solidFill>
              </a:rPr>
              <a:t>Registration</a:t>
            </a:r>
          </a:p>
          <a:p>
            <a:pPr lvl="2"/>
            <a:r>
              <a:rPr lang="en-US" sz="2000" dirty="0" smtClean="0">
                <a:solidFill>
                  <a:srgbClr val="FF0000"/>
                </a:solidFill>
              </a:rPr>
              <a:t>Reimbursement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043" y="1295400"/>
            <a:ext cx="6300795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8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blog.iajgs2014.org/wp-content/uploads/2014/08/Thank-You-300x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919" y="1219200"/>
            <a:ext cx="3818072" cy="29718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119" y="152400"/>
            <a:ext cx="6766719" cy="5862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814331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69"/>
            <a:ext cx="12224809" cy="685824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21050815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2138" y="0"/>
            <a:ext cx="10641608" cy="1143000"/>
          </a:xfrm>
        </p:spPr>
        <p:txBody>
          <a:bodyPr/>
          <a:lstStyle/>
          <a:p>
            <a:r>
              <a:rPr lang="en-US" altLang="en-US" sz="4000" dirty="0" smtClean="0"/>
              <a:t>Current Operating Context:</a:t>
            </a:r>
            <a:br>
              <a:rPr lang="en-US" altLang="en-US" sz="4000" dirty="0" smtClean="0"/>
            </a:br>
            <a:r>
              <a:rPr lang="en-US" altLang="en-US" sz="3200" i="1" dirty="0" smtClean="0">
                <a:solidFill>
                  <a:srgbClr val="FF0000"/>
                </a:solidFill>
              </a:rPr>
              <a:t>The </a:t>
            </a:r>
            <a:r>
              <a:rPr lang="en-US" altLang="en-US" sz="3200" i="1" dirty="0">
                <a:solidFill>
                  <a:srgbClr val="FF0000"/>
                </a:solidFill>
              </a:rPr>
              <a:t>need </a:t>
            </a:r>
            <a:r>
              <a:rPr lang="en-US" altLang="en-US" sz="3200" i="1" dirty="0" smtClean="0">
                <a:solidFill>
                  <a:srgbClr val="FF0000"/>
                </a:solidFill>
              </a:rPr>
              <a:t>to Manage HT</a:t>
            </a:r>
            <a:endParaRPr lang="en-US" altLang="en-US" sz="3200" i="1" dirty="0">
              <a:solidFill>
                <a:srgbClr val="FF0000"/>
              </a:solidFill>
            </a:endParaRP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138" y="1219200"/>
            <a:ext cx="11249700" cy="487680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sz="4000" dirty="0" smtClean="0"/>
              <a:t>In a </a:t>
            </a:r>
            <a:r>
              <a:rPr lang="en-US" altLang="en-US" sz="4000" dirty="0" smtClean="0">
                <a:solidFill>
                  <a:srgbClr val="0070C0"/>
                </a:solidFill>
              </a:rPr>
              <a:t>supply-driven market</a:t>
            </a:r>
            <a:r>
              <a:rPr lang="en-US" altLang="en-US" sz="4000" dirty="0" smtClean="0"/>
              <a:t>, suppliers can be expected to target the region</a:t>
            </a:r>
          </a:p>
          <a:p>
            <a:pPr>
              <a:lnSpc>
                <a:spcPct val="80000"/>
              </a:lnSpc>
            </a:pPr>
            <a:r>
              <a:rPr lang="en-GB" altLang="en-US" sz="4000" dirty="0" smtClean="0"/>
              <a:t>It will be difficult to contain the burgeoning costs without proper </a:t>
            </a:r>
            <a:r>
              <a:rPr lang="en-GB" altLang="en-US" sz="4000" dirty="0" smtClean="0">
                <a:solidFill>
                  <a:srgbClr val="0070C0"/>
                </a:solidFill>
              </a:rPr>
              <a:t>management of demand</a:t>
            </a:r>
            <a:r>
              <a:rPr lang="en-GB" altLang="en-US" sz="4000" dirty="0" smtClean="0"/>
              <a:t>, through: </a:t>
            </a:r>
          </a:p>
          <a:p>
            <a:pPr lvl="1">
              <a:lnSpc>
                <a:spcPct val="80000"/>
              </a:lnSpc>
            </a:pPr>
            <a:r>
              <a:rPr lang="en-GB" altLang="en-US" sz="3600" dirty="0" smtClean="0"/>
              <a:t>Strengthening NRAs</a:t>
            </a:r>
          </a:p>
          <a:p>
            <a:pPr lvl="1">
              <a:lnSpc>
                <a:spcPct val="80000"/>
              </a:lnSpc>
            </a:pPr>
            <a:r>
              <a:rPr lang="en-US" altLang="en-US" sz="3600" i="1" dirty="0" smtClean="0">
                <a:solidFill>
                  <a:srgbClr val="0070C0"/>
                </a:solidFill>
              </a:rPr>
              <a:t>Establishment of HTA to support decision making</a:t>
            </a:r>
          </a:p>
          <a:p>
            <a:pPr lvl="1">
              <a:lnSpc>
                <a:spcPct val="80000"/>
              </a:lnSpc>
            </a:pPr>
            <a:r>
              <a:rPr lang="en-US" altLang="en-US" sz="3600" dirty="0" smtClean="0"/>
              <a:t>Proper HT Management plans (from needs assessment to waste disposal)</a:t>
            </a:r>
            <a:endParaRPr lang="en-GB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26485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2139" y="1"/>
            <a:ext cx="11249700" cy="859971"/>
          </a:xfrm>
        </p:spPr>
        <p:txBody>
          <a:bodyPr>
            <a:normAutofit/>
          </a:bodyPr>
          <a:lstStyle/>
          <a:p>
            <a:r>
              <a:rPr lang="en-US" sz="3900" dirty="0"/>
              <a:t>HTA Reasoning 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8760479" y="4598059"/>
            <a:ext cx="3445854" cy="1219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114" tIns="45057" rIns="90114" bIns="45057" anchor="ctr"/>
          <a:lstStyle/>
          <a:p>
            <a:endParaRPr lang="ar-EG"/>
          </a:p>
        </p:txBody>
      </p:sp>
      <p:grpSp>
        <p:nvGrpSpPr>
          <p:cNvPr id="30725" name="Group 5"/>
          <p:cNvGrpSpPr>
            <a:grpSpLocks/>
          </p:cNvGrpSpPr>
          <p:nvPr/>
        </p:nvGrpSpPr>
        <p:grpSpPr bwMode="auto">
          <a:xfrm>
            <a:off x="5171051" y="4044021"/>
            <a:ext cx="2966559" cy="1657350"/>
            <a:chOff x="2109" y="2478"/>
            <a:chExt cx="1542" cy="1225"/>
          </a:xfrm>
        </p:grpSpPr>
        <p:sp>
          <p:nvSpPr>
            <p:cNvPr id="30755" name="Oval 6"/>
            <p:cNvSpPr>
              <a:spLocks noChangeArrowheads="1"/>
            </p:cNvSpPr>
            <p:nvPr/>
          </p:nvSpPr>
          <p:spPr bwMode="auto">
            <a:xfrm>
              <a:off x="2109" y="2478"/>
              <a:ext cx="1542" cy="122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30756" name="Text Box 7"/>
            <p:cNvSpPr txBox="1">
              <a:spLocks noChangeArrowheads="1"/>
            </p:cNvSpPr>
            <p:nvPr/>
          </p:nvSpPr>
          <p:spPr bwMode="auto">
            <a:xfrm>
              <a:off x="2648" y="2876"/>
              <a:ext cx="455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fr-CA" sz="1900" b="1" dirty="0">
                  <a:latin typeface="Arial Unicode MS" pitchFamily="34" charset="-128"/>
                </a:rPr>
                <a:t>Safety</a:t>
              </a:r>
            </a:p>
          </p:txBody>
        </p:sp>
      </p:grpSp>
      <p:grpSp>
        <p:nvGrpSpPr>
          <p:cNvPr id="30726" name="Group 8"/>
          <p:cNvGrpSpPr>
            <a:grpSpLocks/>
          </p:cNvGrpSpPr>
          <p:nvPr/>
        </p:nvGrpSpPr>
        <p:grpSpPr bwMode="auto">
          <a:xfrm>
            <a:off x="3061733" y="1019834"/>
            <a:ext cx="7660267" cy="4679950"/>
            <a:chOff x="657" y="1298"/>
            <a:chExt cx="3628" cy="2948"/>
          </a:xfrm>
        </p:grpSpPr>
        <p:grpSp>
          <p:nvGrpSpPr>
            <p:cNvPr id="30751" name="Group 9"/>
            <p:cNvGrpSpPr>
              <a:grpSpLocks/>
            </p:cNvGrpSpPr>
            <p:nvPr/>
          </p:nvGrpSpPr>
          <p:grpSpPr bwMode="auto">
            <a:xfrm>
              <a:off x="657" y="1298"/>
              <a:ext cx="3628" cy="2948"/>
              <a:chOff x="2109" y="2478"/>
              <a:chExt cx="1542" cy="1225"/>
            </a:xfrm>
          </p:grpSpPr>
          <p:sp>
            <p:nvSpPr>
              <p:cNvPr id="30753" name="Oval 10"/>
              <p:cNvSpPr>
                <a:spLocks noChangeArrowheads="1"/>
              </p:cNvSpPr>
              <p:nvPr/>
            </p:nvSpPr>
            <p:spPr bwMode="auto">
              <a:xfrm>
                <a:off x="2109" y="2478"/>
                <a:ext cx="1542" cy="1225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30754" name="Text Box 11"/>
              <p:cNvSpPr txBox="1">
                <a:spLocks noChangeArrowheads="1"/>
              </p:cNvSpPr>
              <p:nvPr/>
            </p:nvSpPr>
            <p:spPr bwMode="auto">
              <a:xfrm>
                <a:off x="2857" y="2841"/>
                <a:ext cx="37" cy="1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endParaRPr lang="ar-EG" sz="2400" b="1">
                  <a:latin typeface="Arial Unicode MS" pitchFamily="34" charset="-128"/>
                </a:endParaRPr>
              </a:p>
            </p:txBody>
          </p:sp>
        </p:grpSp>
        <p:sp>
          <p:nvSpPr>
            <p:cNvPr id="30752" name="Text Box 12"/>
            <p:cNvSpPr txBox="1">
              <a:spLocks noChangeArrowheads="1"/>
            </p:cNvSpPr>
            <p:nvPr/>
          </p:nvSpPr>
          <p:spPr bwMode="auto">
            <a:xfrm>
              <a:off x="2069" y="1509"/>
              <a:ext cx="879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900" b="1" dirty="0">
                  <a:solidFill>
                    <a:srgbClr val="CC0000"/>
                  </a:solidFill>
                  <a:latin typeface="Arial Unicode MS" pitchFamily="34" charset="-128"/>
                </a:rPr>
                <a:t>Implementation</a:t>
              </a:r>
            </a:p>
          </p:txBody>
        </p:sp>
      </p:grpSp>
      <p:sp>
        <p:nvSpPr>
          <p:cNvPr id="30727" name="Line 13"/>
          <p:cNvSpPr>
            <a:spLocks noChangeShapeType="1"/>
          </p:cNvSpPr>
          <p:nvPr/>
        </p:nvSpPr>
        <p:spPr bwMode="auto">
          <a:xfrm>
            <a:off x="11296306" y="3467759"/>
            <a:ext cx="0" cy="2089150"/>
          </a:xfrm>
          <a:prstGeom prst="line">
            <a:avLst/>
          </a:prstGeom>
          <a:noFill/>
          <a:ln w="47625">
            <a:solidFill>
              <a:srgbClr val="FF66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114" tIns="45057" rIns="90114" bIns="45057"/>
          <a:lstStyle/>
          <a:p>
            <a:endParaRPr lang="en-US" dirty="0"/>
          </a:p>
        </p:txBody>
      </p:sp>
      <p:sp>
        <p:nvSpPr>
          <p:cNvPr id="30728" name="Text Box 14"/>
          <p:cNvSpPr txBox="1">
            <a:spLocks noChangeArrowheads="1"/>
          </p:cNvSpPr>
          <p:nvPr/>
        </p:nvSpPr>
        <p:spPr bwMode="auto">
          <a:xfrm rot="16200000">
            <a:off x="10228426" y="4497410"/>
            <a:ext cx="1284854" cy="36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114" tIns="45057" rIns="90114" bIns="450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 smtClean="0">
                <a:latin typeface="Arial Unicode MS" pitchFamily="34" charset="-128"/>
              </a:rPr>
              <a:t>Regulation</a:t>
            </a:r>
            <a:endParaRPr lang="en-US" b="1" dirty="0">
              <a:latin typeface="Arial Unicode MS" pitchFamily="34" charset="-128"/>
            </a:endParaRPr>
          </a:p>
        </p:txBody>
      </p:sp>
      <p:sp>
        <p:nvSpPr>
          <p:cNvPr id="30729" name="Line 15"/>
          <p:cNvSpPr>
            <a:spLocks noChangeShapeType="1"/>
          </p:cNvSpPr>
          <p:nvPr/>
        </p:nvSpPr>
        <p:spPr bwMode="auto">
          <a:xfrm>
            <a:off x="11488447" y="1092862"/>
            <a:ext cx="0" cy="3167063"/>
          </a:xfrm>
          <a:prstGeom prst="line">
            <a:avLst/>
          </a:prstGeom>
          <a:noFill/>
          <a:ln w="47625">
            <a:solidFill>
              <a:srgbClr val="FF66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114" tIns="45057" rIns="90114" bIns="45057"/>
          <a:lstStyle/>
          <a:p>
            <a:endParaRPr lang="en-US" dirty="0"/>
          </a:p>
        </p:txBody>
      </p:sp>
      <p:sp>
        <p:nvSpPr>
          <p:cNvPr id="30730" name="Text Box 16"/>
          <p:cNvSpPr txBox="1">
            <a:spLocks noChangeArrowheads="1"/>
          </p:cNvSpPr>
          <p:nvPr/>
        </p:nvSpPr>
        <p:spPr bwMode="auto">
          <a:xfrm rot="16200000">
            <a:off x="10011694" y="2389209"/>
            <a:ext cx="3426466" cy="36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114" tIns="45057" rIns="90114" bIns="450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CA" b="1" dirty="0">
                <a:latin typeface="Arial Unicode MS" pitchFamily="34" charset="-128"/>
              </a:rPr>
              <a:t>Health Technology Assessment</a:t>
            </a:r>
          </a:p>
        </p:txBody>
      </p:sp>
      <p:grpSp>
        <p:nvGrpSpPr>
          <p:cNvPr id="30731" name="Group 17"/>
          <p:cNvGrpSpPr>
            <a:grpSpLocks/>
          </p:cNvGrpSpPr>
          <p:nvPr/>
        </p:nvGrpSpPr>
        <p:grpSpPr bwMode="auto">
          <a:xfrm>
            <a:off x="756050" y="2675600"/>
            <a:ext cx="8338036" cy="3025775"/>
            <a:chOff x="337" y="2341"/>
            <a:chExt cx="3949" cy="1906"/>
          </a:xfrm>
        </p:grpSpPr>
        <p:grpSp>
          <p:nvGrpSpPr>
            <p:cNvPr id="30745" name="Group 18"/>
            <p:cNvGrpSpPr>
              <a:grpSpLocks/>
            </p:cNvGrpSpPr>
            <p:nvPr/>
          </p:nvGrpSpPr>
          <p:grpSpPr bwMode="auto">
            <a:xfrm>
              <a:off x="2064" y="2341"/>
              <a:ext cx="2222" cy="1906"/>
              <a:chOff x="1292" y="2341"/>
              <a:chExt cx="2222" cy="1906"/>
            </a:xfrm>
          </p:grpSpPr>
          <p:grpSp>
            <p:nvGrpSpPr>
              <p:cNvPr id="30747" name="Group 19"/>
              <p:cNvGrpSpPr>
                <a:grpSpLocks/>
              </p:cNvGrpSpPr>
              <p:nvPr/>
            </p:nvGrpSpPr>
            <p:grpSpPr bwMode="auto">
              <a:xfrm>
                <a:off x="1292" y="2341"/>
                <a:ext cx="2222" cy="1906"/>
                <a:chOff x="2109" y="2478"/>
                <a:chExt cx="1542" cy="1225"/>
              </a:xfrm>
            </p:grpSpPr>
            <p:sp>
              <p:nvSpPr>
                <p:cNvPr id="30749" name="Oval 20"/>
                <p:cNvSpPr>
                  <a:spLocks noChangeArrowheads="1"/>
                </p:cNvSpPr>
                <p:nvPr/>
              </p:nvSpPr>
              <p:spPr bwMode="auto">
                <a:xfrm>
                  <a:off x="2109" y="2478"/>
                  <a:ext cx="1542" cy="1225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ar-EG"/>
                </a:p>
              </p:txBody>
            </p:sp>
            <p:sp>
              <p:nvSpPr>
                <p:cNvPr id="30750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845" y="2841"/>
                  <a:ext cx="61" cy="1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endParaRPr lang="ar-EG" sz="2400" b="1">
                    <a:latin typeface="Arial Unicode MS" pitchFamily="34" charset="-128"/>
                  </a:endParaRPr>
                </a:p>
              </p:txBody>
            </p:sp>
          </p:grpSp>
          <p:sp>
            <p:nvSpPr>
              <p:cNvPr id="30748" name="Text Box 22"/>
              <p:cNvSpPr txBox="1">
                <a:spLocks noChangeArrowheads="1"/>
              </p:cNvSpPr>
              <p:nvPr/>
            </p:nvSpPr>
            <p:spPr bwMode="auto">
              <a:xfrm>
                <a:off x="2027" y="2462"/>
                <a:ext cx="775" cy="2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en-US" sz="1900" b="1" dirty="0">
                    <a:solidFill>
                      <a:srgbClr val="0066FF"/>
                    </a:solidFill>
                    <a:latin typeface="Arial Unicode MS" pitchFamily="34" charset="-128"/>
                  </a:rPr>
                  <a:t>Effectiveness</a:t>
                </a:r>
              </a:p>
            </p:txBody>
          </p:sp>
        </p:grpSp>
        <p:sp>
          <p:nvSpPr>
            <p:cNvPr id="30746" name="Text Box 23"/>
            <p:cNvSpPr txBox="1">
              <a:spLocks noChangeArrowheads="1"/>
            </p:cNvSpPr>
            <p:nvPr/>
          </p:nvSpPr>
          <p:spPr bwMode="auto">
            <a:xfrm>
              <a:off x="337" y="2519"/>
              <a:ext cx="1134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900" b="1" i="1" dirty="0">
                  <a:solidFill>
                    <a:srgbClr val="0066FF"/>
                  </a:solidFill>
                  <a:latin typeface="Arial Unicode MS" pitchFamily="34" charset="-128"/>
                </a:rPr>
                <a:t>Can it  </a:t>
              </a:r>
              <a:r>
                <a:rPr lang="en-US" sz="1900" b="1" i="1" dirty="0" smtClean="0">
                  <a:solidFill>
                    <a:srgbClr val="0066FF"/>
                  </a:solidFill>
                  <a:latin typeface="Arial Unicode MS" pitchFamily="34" charset="-128"/>
                </a:rPr>
                <a:t>work in my country?</a:t>
              </a:r>
              <a:endParaRPr lang="en-US" sz="1900" b="1" i="1" dirty="0">
                <a:solidFill>
                  <a:srgbClr val="0066FF"/>
                </a:solidFill>
                <a:latin typeface="Arial Unicode MS" pitchFamily="34" charset="-128"/>
              </a:endParaRPr>
            </a:p>
          </p:txBody>
        </p:sp>
      </p:grpSp>
      <p:grpSp>
        <p:nvGrpSpPr>
          <p:cNvPr id="30732" name="Group 24"/>
          <p:cNvGrpSpPr>
            <a:grpSpLocks/>
          </p:cNvGrpSpPr>
          <p:nvPr/>
        </p:nvGrpSpPr>
        <p:grpSpPr bwMode="auto">
          <a:xfrm>
            <a:off x="711706" y="3396321"/>
            <a:ext cx="8000212" cy="2305050"/>
            <a:chOff x="316" y="2795"/>
            <a:chExt cx="3789" cy="1452"/>
          </a:xfrm>
        </p:grpSpPr>
        <p:grpSp>
          <p:nvGrpSpPr>
            <p:cNvPr id="30740" name="Group 25"/>
            <p:cNvGrpSpPr>
              <a:grpSpLocks/>
            </p:cNvGrpSpPr>
            <p:nvPr/>
          </p:nvGrpSpPr>
          <p:grpSpPr bwMode="auto">
            <a:xfrm>
              <a:off x="2200" y="2795"/>
              <a:ext cx="1905" cy="1452"/>
              <a:chOff x="2109" y="2478"/>
              <a:chExt cx="1542" cy="1225"/>
            </a:xfrm>
          </p:grpSpPr>
          <p:sp>
            <p:nvSpPr>
              <p:cNvPr id="30743" name="Oval 26"/>
              <p:cNvSpPr>
                <a:spLocks noChangeArrowheads="1"/>
              </p:cNvSpPr>
              <p:nvPr/>
            </p:nvSpPr>
            <p:spPr bwMode="auto">
              <a:xfrm>
                <a:off x="2109" y="2478"/>
                <a:ext cx="1542" cy="1225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30744" name="Text Box 27"/>
              <p:cNvSpPr txBox="1">
                <a:spLocks noChangeArrowheads="1"/>
              </p:cNvSpPr>
              <p:nvPr/>
            </p:nvSpPr>
            <p:spPr bwMode="auto">
              <a:xfrm>
                <a:off x="2840" y="2841"/>
                <a:ext cx="71" cy="2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endParaRPr lang="ar-EG" sz="2400" b="1">
                  <a:latin typeface="Arial Unicode MS" pitchFamily="34" charset="-128"/>
                </a:endParaRPr>
              </a:p>
            </p:txBody>
          </p:sp>
        </p:grpSp>
        <p:sp>
          <p:nvSpPr>
            <p:cNvPr id="30741" name="Text Box 28"/>
            <p:cNvSpPr txBox="1">
              <a:spLocks noChangeArrowheads="1"/>
            </p:cNvSpPr>
            <p:nvPr/>
          </p:nvSpPr>
          <p:spPr bwMode="auto">
            <a:xfrm>
              <a:off x="2893" y="2886"/>
              <a:ext cx="491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900" b="1" dirty="0">
                  <a:latin typeface="Arial Unicode MS" pitchFamily="34" charset="-128"/>
                </a:rPr>
                <a:t>Efficacy</a:t>
              </a:r>
            </a:p>
          </p:txBody>
        </p:sp>
        <p:sp>
          <p:nvSpPr>
            <p:cNvPr id="30742" name="Text Box 29"/>
            <p:cNvSpPr txBox="1">
              <a:spLocks noChangeArrowheads="1"/>
            </p:cNvSpPr>
            <p:nvPr/>
          </p:nvSpPr>
          <p:spPr bwMode="auto">
            <a:xfrm>
              <a:off x="316" y="3300"/>
              <a:ext cx="1177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900" b="1" i="1" dirty="0" smtClean="0">
                  <a:latin typeface="Arial Unicode MS" pitchFamily="34" charset="-128"/>
                </a:rPr>
                <a:t>Is it safe and of good quality?</a:t>
              </a:r>
              <a:endParaRPr lang="en-US" sz="1900" b="1" i="1" dirty="0">
                <a:latin typeface="Arial Unicode MS" pitchFamily="34" charset="-128"/>
              </a:endParaRPr>
            </a:p>
          </p:txBody>
        </p:sp>
      </p:grpSp>
      <p:grpSp>
        <p:nvGrpSpPr>
          <p:cNvPr id="30733" name="Group 30"/>
          <p:cNvGrpSpPr>
            <a:grpSpLocks/>
          </p:cNvGrpSpPr>
          <p:nvPr/>
        </p:nvGrpSpPr>
        <p:grpSpPr bwMode="auto">
          <a:xfrm>
            <a:off x="506901" y="1956463"/>
            <a:ext cx="9165718" cy="3744913"/>
            <a:chOff x="219" y="1888"/>
            <a:chExt cx="4341" cy="2359"/>
          </a:xfrm>
        </p:grpSpPr>
        <p:grpSp>
          <p:nvGrpSpPr>
            <p:cNvPr id="30735" name="Group 31"/>
            <p:cNvGrpSpPr>
              <a:grpSpLocks/>
            </p:cNvGrpSpPr>
            <p:nvPr/>
          </p:nvGrpSpPr>
          <p:grpSpPr bwMode="auto">
            <a:xfrm>
              <a:off x="1838" y="1888"/>
              <a:ext cx="2722" cy="2359"/>
              <a:chOff x="2109" y="2478"/>
              <a:chExt cx="1542" cy="1225"/>
            </a:xfrm>
          </p:grpSpPr>
          <p:sp>
            <p:nvSpPr>
              <p:cNvPr id="30738" name="Oval 32"/>
              <p:cNvSpPr>
                <a:spLocks noChangeArrowheads="1"/>
              </p:cNvSpPr>
              <p:nvPr/>
            </p:nvSpPr>
            <p:spPr bwMode="auto">
              <a:xfrm>
                <a:off x="2109" y="2478"/>
                <a:ext cx="1542" cy="1225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30739" name="Text Box 33"/>
              <p:cNvSpPr txBox="1">
                <a:spLocks noChangeArrowheads="1"/>
              </p:cNvSpPr>
              <p:nvPr/>
            </p:nvSpPr>
            <p:spPr bwMode="auto">
              <a:xfrm>
                <a:off x="2852" y="2841"/>
                <a:ext cx="50" cy="1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endParaRPr lang="ar-EG" sz="2400" b="1">
                  <a:latin typeface="Arial Unicode MS" pitchFamily="34" charset="-128"/>
                </a:endParaRPr>
              </a:p>
            </p:txBody>
          </p:sp>
        </p:grpSp>
        <p:sp>
          <p:nvSpPr>
            <p:cNvPr id="30736" name="Text Box 34"/>
            <p:cNvSpPr txBox="1">
              <a:spLocks noChangeArrowheads="1"/>
            </p:cNvSpPr>
            <p:nvPr/>
          </p:nvSpPr>
          <p:spPr bwMode="auto">
            <a:xfrm>
              <a:off x="2732" y="2054"/>
              <a:ext cx="931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900" b="1" dirty="0">
                  <a:solidFill>
                    <a:srgbClr val="CC00CC"/>
                  </a:solidFill>
                  <a:latin typeface="Arial Unicode MS" pitchFamily="34" charset="-128"/>
                </a:rPr>
                <a:t>Appropriateness</a:t>
              </a:r>
            </a:p>
          </p:txBody>
        </p:sp>
        <p:sp>
          <p:nvSpPr>
            <p:cNvPr id="30737" name="Text Box 35"/>
            <p:cNvSpPr txBox="1">
              <a:spLocks noChangeArrowheads="1"/>
            </p:cNvSpPr>
            <p:nvPr/>
          </p:nvSpPr>
          <p:spPr bwMode="auto">
            <a:xfrm>
              <a:off x="219" y="1892"/>
              <a:ext cx="1458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1900" b="1" i="1" dirty="0" smtClean="0">
                  <a:solidFill>
                    <a:srgbClr val="CC00CC"/>
                  </a:solidFill>
                  <a:latin typeface="Arial Unicode MS" pitchFamily="34" charset="-128"/>
                </a:rPr>
                <a:t>Do we really need it?</a:t>
              </a:r>
              <a:endParaRPr lang="en-US" sz="1900" b="1" i="1" dirty="0">
                <a:solidFill>
                  <a:srgbClr val="CC00CC"/>
                </a:solidFill>
                <a:latin typeface="Arial Unicode MS" pitchFamily="34" charset="-128"/>
              </a:endParaRPr>
            </a:p>
          </p:txBody>
        </p:sp>
      </p:grpSp>
      <p:sp>
        <p:nvSpPr>
          <p:cNvPr id="30734" name="Text Box 36"/>
          <p:cNvSpPr txBox="1">
            <a:spLocks noChangeArrowheads="1"/>
          </p:cNvSpPr>
          <p:nvPr/>
        </p:nvSpPr>
        <p:spPr bwMode="auto">
          <a:xfrm>
            <a:off x="806690" y="998653"/>
            <a:ext cx="3882951" cy="383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114" tIns="45057" rIns="90114" bIns="450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900" b="1" i="1" dirty="0">
                <a:solidFill>
                  <a:srgbClr val="CC0000"/>
                </a:solidFill>
                <a:latin typeface="Arial Unicode MS" pitchFamily="34" charset="-128"/>
              </a:rPr>
              <a:t>How </a:t>
            </a:r>
            <a:r>
              <a:rPr lang="en-US" sz="1900" b="1" i="1" dirty="0" smtClean="0">
                <a:solidFill>
                  <a:srgbClr val="CC0000"/>
                </a:solidFill>
                <a:latin typeface="Arial Unicode MS" pitchFamily="34" charset="-128"/>
              </a:rPr>
              <a:t>can we use it effectively?</a:t>
            </a:r>
            <a:endParaRPr lang="en-US" sz="1900" b="1" i="1" dirty="0">
              <a:solidFill>
                <a:srgbClr val="CC0000"/>
              </a:solidFill>
              <a:latin typeface="Arial Unicode MS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8EA3-FA9D-4CA1-BAA1-56F41404209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2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8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7" grpId="0" animBg="1"/>
      <p:bldP spid="30728" grpId="0"/>
      <p:bldP spid="30729" grpId="0" animBg="1"/>
      <p:bldP spid="30730" grpId="0"/>
      <p:bldP spid="307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61839" cy="6150589"/>
            <a:chOff x="0" y="0"/>
            <a:chExt cx="12161839" cy="6150589"/>
          </a:xfrm>
        </p:grpSpPr>
        <p:pic>
          <p:nvPicPr>
            <p:cNvPr id="3075" name="Picture 3" descr="C:\Users\Adham\AppData\Local\Microsoft\Windows\INetCache\IE\0UYMEBFV\737umbrella[1].jpg"/>
            <p:cNvPicPr>
              <a:picLocks noChangeAspect="1" noChangeArrowheads="1"/>
            </p:cNvPicPr>
            <p:nvPr/>
          </p:nvPicPr>
          <p:blipFill>
            <a:blip r:embed="rId3" cstate="print"/>
            <a:srcRect l="2500" t="18168" r="4167" b="6593"/>
            <a:stretch>
              <a:fillRect/>
            </a:stretch>
          </p:blipFill>
          <p:spPr bwMode="auto">
            <a:xfrm>
              <a:off x="0" y="0"/>
              <a:ext cx="12161838" cy="5715001"/>
            </a:xfrm>
            <a:prstGeom prst="rect">
              <a:avLst/>
            </a:prstGeom>
            <a:noFill/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61" t="32467" r="3053" b="2751"/>
            <a:stretch/>
          </p:blipFill>
          <p:spPr bwMode="auto">
            <a:xfrm>
              <a:off x="4998327" y="2514601"/>
              <a:ext cx="7163512" cy="3200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2432368" y="914401"/>
              <a:ext cx="7222945" cy="874766"/>
            </a:xfrm>
            <a:prstGeom prst="rect">
              <a:avLst/>
            </a:prstGeom>
            <a:noFill/>
          </p:spPr>
          <p:txBody>
            <a:bodyPr wrap="square" lIns="104306" tIns="52153" rIns="104306" bIns="52153" rtlCol="0">
              <a:spAutoFit/>
            </a:bodyPr>
            <a:lstStyle/>
            <a:p>
              <a:pPr algn="ctr"/>
              <a:r>
                <a:rPr lang="en-US" sz="500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HT Policies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304046" y="2667000"/>
              <a:ext cx="3547202" cy="3048000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104306" tIns="52153" rIns="104306" bIns="52153" rtlCol="0" anchor="t"/>
            <a:lstStyle/>
            <a:p>
              <a:pPr algn="ctr"/>
              <a:r>
                <a:rPr lang="en-US" sz="2700" dirty="0">
                  <a:latin typeface="Arial Narrow" pitchFamily="34" charset="0"/>
                </a:rPr>
                <a:t>Health technology </a:t>
              </a:r>
            </a:p>
            <a:p>
              <a:pPr algn="ctr"/>
              <a:r>
                <a:rPr lang="en-US" sz="2700" dirty="0">
                  <a:latin typeface="Arial Narrow" pitchFamily="34" charset="0"/>
                </a:rPr>
                <a:t>Innovation </a:t>
              </a:r>
            </a:p>
            <a:p>
              <a:pPr algn="ctr"/>
              <a:endParaRPr lang="en-US" sz="2300" dirty="0">
                <a:latin typeface="Arial Narrow" pitchFamily="34" charset="0"/>
              </a:endParaRPr>
            </a:p>
            <a:p>
              <a:pPr algn="ctr">
                <a:spcBef>
                  <a:spcPts val="1369"/>
                </a:spcBef>
                <a:spcAft>
                  <a:spcPts val="1369"/>
                </a:spcAft>
              </a:pPr>
              <a:r>
                <a:rPr lang="en-US" sz="2300" dirty="0">
                  <a:latin typeface="Arial Narrow" pitchFamily="34" charset="0"/>
                </a:rPr>
                <a:t>Medical Processes (R&amp;D)</a:t>
              </a:r>
            </a:p>
            <a:p>
              <a:pPr algn="ctr">
                <a:spcBef>
                  <a:spcPts val="1369"/>
                </a:spcBef>
                <a:spcAft>
                  <a:spcPts val="1369"/>
                </a:spcAft>
              </a:pPr>
              <a:r>
                <a:rPr lang="en-US" sz="2300" dirty="0">
                  <a:latin typeface="Arial Narrow" pitchFamily="34" charset="0"/>
                </a:rPr>
                <a:t>Business Processes (Marketing, Financing, IT &amp;/or Operating)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917311" y="5691321"/>
              <a:ext cx="2926987" cy="459268"/>
            </a:xfrm>
            <a:prstGeom prst="rect">
              <a:avLst/>
            </a:prstGeom>
            <a:noFill/>
          </p:spPr>
          <p:txBody>
            <a:bodyPr wrap="square" lIns="104306" tIns="52153" rIns="104306" bIns="52153" rtlCol="0">
              <a:spAutoFit/>
            </a:bodyPr>
            <a:lstStyle/>
            <a:p>
              <a:pPr algn="ctr"/>
              <a:r>
                <a:rPr lang="en-US" sz="2300" dirty="0"/>
                <a:t>Valley of Death</a:t>
              </a:r>
            </a:p>
          </p:txBody>
        </p:sp>
        <p:sp>
          <p:nvSpPr>
            <p:cNvPr id="13" name="Up Arrow 12"/>
            <p:cNvSpPr/>
            <p:nvPr/>
          </p:nvSpPr>
          <p:spPr>
            <a:xfrm>
              <a:off x="4104620" y="5101098"/>
              <a:ext cx="810789" cy="609600"/>
            </a:xfrm>
            <a:prstGeom prst="up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Oval 1"/>
          <p:cNvSpPr/>
          <p:nvPr/>
        </p:nvSpPr>
        <p:spPr>
          <a:xfrm>
            <a:off x="7300119" y="1981200"/>
            <a:ext cx="2514600" cy="4343400"/>
          </a:xfrm>
          <a:prstGeom prst="ellipse">
            <a:avLst/>
          </a:prstGeom>
          <a:noFill/>
          <a:ln w="508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44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45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12161838" cy="753034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From National Plan to HT Policy</a:t>
            </a:r>
            <a:endParaRPr lang="en-US" altLang="en-US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5" r="18926"/>
          <a:stretch/>
        </p:blipFill>
        <p:spPr>
          <a:xfrm>
            <a:off x="0" y="823902"/>
            <a:ext cx="12260371" cy="5081598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8747919" y="2819400"/>
            <a:ext cx="990600" cy="54530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733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19" y="0"/>
            <a:ext cx="10641608" cy="1143000"/>
          </a:xfrm>
        </p:spPr>
        <p:txBody>
          <a:bodyPr/>
          <a:lstStyle/>
          <a:p>
            <a:r>
              <a:rPr lang="en-GB" dirty="0" smtClean="0"/>
              <a:t>From HT policies…. to Health outcomes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1780321"/>
              </p:ext>
            </p:extLst>
          </p:nvPr>
        </p:nvGraphicFramePr>
        <p:xfrm>
          <a:off x="0" y="1330423"/>
          <a:ext cx="12161838" cy="4690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>
            <a:off x="1966119" y="914400"/>
            <a:ext cx="8001000" cy="576064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04306" tIns="52153" rIns="104306" bIns="52153"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40913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127957"/>
            <a:ext cx="10945654" cy="696797"/>
          </a:xfrm>
        </p:spPr>
        <p:txBody>
          <a:bodyPr/>
          <a:lstStyle/>
          <a:p>
            <a:r>
              <a:rPr lang="en-US" dirty="0" smtClean="0"/>
              <a:t>MD National Policies</a:t>
            </a:r>
            <a:r>
              <a:rPr lang="en-US" dirty="0"/>
              <a:t> </a:t>
            </a:r>
            <a:r>
              <a:rPr lang="en-US" dirty="0" smtClean="0"/>
              <a:t>and Plans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9266"/>
          <a:stretch/>
        </p:blipFill>
        <p:spPr bwMode="auto">
          <a:xfrm>
            <a:off x="0" y="923366"/>
            <a:ext cx="12161838" cy="5934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5236347" y="3175000"/>
            <a:ext cx="2435183" cy="546100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74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PresentationMetadata xmlns:xsi=&quot;http://www.w3.org/2001/XMLSchema-instance&quot; xmlns:xsd=&quot;http://www.w3.org/2001/XMLSchema&quot;&gt;&#10;  &lt;TransitionType&gt;Direct&lt;/TransitionType&gt;&#10;  &lt;UniqueID&gt;0&lt;/UniqueID&gt;&#10;  &lt;ShowPreviews&gt;true&lt;/ShowPreviews&gt;&#10;  &lt;ShowReviews&gt;false&lt;/ShowReviews&gt;&#10;  &lt;ShowHeaderTitle&gt;true&lt;/ShowHeaderTitle&gt;&#10;  &lt;ShowHeaderNumber&gt;false&lt;/ShowHeaderNumber&gt;&#10;  &lt;SectionTemplate&gt;Template6&lt;/SectionTemplate&gt;&#10;  &lt;SectionTemplateColor&gt;&#10;    &lt;A&gt;255&lt;/A&gt;&#10;    &lt;R&gt;128&lt;/R&gt;&#10;    &lt;G&gt;128&lt;/G&gt;&#10;    &lt;B&gt;128&lt;/B&gt;&#10;    &lt;ScA&gt;1&lt;/ScA&gt;&#10;    &lt;ScR&gt;0.2158605&lt;/ScR&gt;&#10;    &lt;ScG&gt;0.2158605&lt;/ScG&gt;&#10;    &lt;ScB&gt;0.2158605&lt;/ScB&gt;&#10;  &lt;/SectionTemplateColor&gt;&#10;  &lt;SectionArrangement&gt;Simple&lt;/SectionArrangement&gt;&#10;&lt;/PresentationMetadata&gt;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8900</TotalTime>
  <Words>1401</Words>
  <Application>Microsoft Office PowerPoint</Application>
  <PresentationFormat>Custom</PresentationFormat>
  <Paragraphs>294</Paragraphs>
  <Slides>23</Slides>
  <Notes>6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Default Design</vt:lpstr>
      <vt:lpstr>Integrating HTA into  Public Health Policies</vt:lpstr>
      <vt:lpstr>PowerPoint Presentation</vt:lpstr>
      <vt:lpstr>PowerPoint Presentation</vt:lpstr>
      <vt:lpstr>Current Operating Context: The need to Manage HT</vt:lpstr>
      <vt:lpstr>HTA Reasoning </vt:lpstr>
      <vt:lpstr>PowerPoint Presentation</vt:lpstr>
      <vt:lpstr>From National Plan to HT Policy</vt:lpstr>
      <vt:lpstr>From HT policies…. to Health outcomes</vt:lpstr>
      <vt:lpstr>MD National Policies and Plans</vt:lpstr>
      <vt:lpstr>PowerPoint Presentation</vt:lpstr>
      <vt:lpstr>Integration Steps: 1. Formulate HTA team &amp; its roles</vt:lpstr>
      <vt:lpstr>Integration Steps:  2. Establish HTA-based committees</vt:lpstr>
      <vt:lpstr>Integration Steps: 3. Define HTA activities suitable for each HS</vt:lpstr>
      <vt:lpstr>Integration Steps: 4. Define scope of HTA services  </vt:lpstr>
      <vt:lpstr>Integration Steps: 5. Develop a system to link HTA to policy development</vt:lpstr>
      <vt:lpstr>Integration Steps: 6. The Value-Based Framework</vt:lpstr>
      <vt:lpstr>Integration Steps: 7a.  The HT portfolio</vt:lpstr>
      <vt:lpstr>Integration Steps: 7b. Example of a HT portfolio</vt:lpstr>
      <vt:lpstr>Integration Steps: 8a. The decision making mechanism</vt:lpstr>
      <vt:lpstr>Integration Steps: 8b. Example of a decision-making system sheet</vt:lpstr>
      <vt:lpstr>(HTAs of 12 new technologies made by different HTA agencies in 2009)</vt:lpstr>
      <vt:lpstr>Integration Steps: 10. The HT policy profiles and impact on PH governance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MENA Summit Cairo Oct 2010</dc:title>
  <dc:creator>Adham Ismail</dc:creator>
  <cp:lastModifiedBy>ISMAIL, Dr Adham   RA/HMD</cp:lastModifiedBy>
  <cp:revision>424</cp:revision>
  <cp:lastPrinted>2018-08-15T10:30:38Z</cp:lastPrinted>
  <dcterms:created xsi:type="dcterms:W3CDTF">2005-12-09T12:03:34Z</dcterms:created>
  <dcterms:modified xsi:type="dcterms:W3CDTF">2018-09-18T03:27:08Z</dcterms:modified>
</cp:coreProperties>
</file>