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3" r:id="rId4"/>
    <p:sldId id="257" r:id="rId5"/>
    <p:sldId id="258" r:id="rId6"/>
    <p:sldId id="266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490E-674E-C44A-ACF6-C6DF054BEBB2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79A7-1F4E-E942-B367-C8ED8078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8684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490E-674E-C44A-ACF6-C6DF054BEBB2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79A7-1F4E-E942-B367-C8ED8078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2738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490E-674E-C44A-ACF6-C6DF054BEBB2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79A7-1F4E-E942-B367-C8ED8078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8314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490E-674E-C44A-ACF6-C6DF054BEBB2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79A7-1F4E-E942-B367-C8ED8078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7085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490E-674E-C44A-ACF6-C6DF054BEBB2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79A7-1F4E-E942-B367-C8ED8078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0948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490E-674E-C44A-ACF6-C6DF054BEBB2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79A7-1F4E-E942-B367-C8ED8078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0346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490E-674E-C44A-ACF6-C6DF054BEBB2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79A7-1F4E-E942-B367-C8ED8078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0190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490E-674E-C44A-ACF6-C6DF054BEBB2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79A7-1F4E-E942-B367-C8ED8078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8096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490E-674E-C44A-ACF6-C6DF054BEBB2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79A7-1F4E-E942-B367-C8ED8078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8944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490E-674E-C44A-ACF6-C6DF054BEBB2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79A7-1F4E-E942-B367-C8ED8078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03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490E-674E-C44A-ACF6-C6DF054BEBB2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279A7-1F4E-E942-B367-C8ED8078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5347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B490E-674E-C44A-ACF6-C6DF054BEBB2}" type="datetimeFigureOut">
              <a:rPr lang="en-US" smtClean="0"/>
              <a:pPr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279A7-1F4E-E942-B367-C8ED80785E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833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2F5597"/>
                </a:solidFill>
              </a:rPr>
              <a:t>HTA: A Step Forward</a:t>
            </a:r>
            <a:br>
              <a:rPr lang="en-US" b="1" dirty="0" smtClean="0">
                <a:solidFill>
                  <a:srgbClr val="2F5597"/>
                </a:solidFill>
              </a:rPr>
            </a:br>
            <a:r>
              <a:rPr lang="en-US" b="1" dirty="0" smtClean="0">
                <a:solidFill>
                  <a:srgbClr val="2F5597"/>
                </a:solidFill>
              </a:rPr>
              <a:t>Second Regional Policy Forum</a:t>
            </a:r>
            <a:endParaRPr lang="en-US" b="1" dirty="0">
              <a:solidFill>
                <a:srgbClr val="2F5597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Maha El Rabbat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5455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2F5597"/>
                </a:solidFill>
              </a:rPr>
              <a:t>Objectives</a:t>
            </a:r>
            <a:endParaRPr lang="en-US" b="1" dirty="0">
              <a:solidFill>
                <a:srgbClr val="2F559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Contribute to the advancement of HTA in MENA region by:</a:t>
            </a:r>
          </a:p>
          <a:p>
            <a:r>
              <a:rPr lang="en-US" dirty="0" smtClean="0"/>
              <a:t>Exploring different and practical modalities   for the implementation of HTA</a:t>
            </a:r>
          </a:p>
          <a:p>
            <a:r>
              <a:rPr lang="en-US" dirty="0" smtClean="0"/>
              <a:t>Introducing  country experiences</a:t>
            </a:r>
          </a:p>
          <a:p>
            <a:r>
              <a:rPr lang="en-US" dirty="0" smtClean="0"/>
              <a:t>Providing a leadership platform for discussions about issues addressing HTA</a:t>
            </a:r>
            <a:endParaRPr lang="en-US" dirty="0"/>
          </a:p>
        </p:txBody>
      </p:sp>
      <p:pic>
        <p:nvPicPr>
          <p:cNvPr id="4" name="Picture 3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9144000" cy="1087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16011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2F5597"/>
                </a:solidFill>
              </a:rPr>
              <a:t>Themes</a:t>
            </a:r>
            <a:br>
              <a:rPr lang="en-US" b="1" dirty="0" smtClean="0">
                <a:solidFill>
                  <a:srgbClr val="2F5597"/>
                </a:solidFill>
              </a:rPr>
            </a:br>
            <a:endParaRPr lang="en-US" b="1" dirty="0">
              <a:solidFill>
                <a:srgbClr val="2F559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Preconditions for establishing HTA on national level</a:t>
            </a:r>
          </a:p>
          <a:p>
            <a:r>
              <a:rPr lang="en-US" dirty="0" smtClean="0"/>
              <a:t>Institutionalization of HTA and required structures</a:t>
            </a:r>
          </a:p>
          <a:p>
            <a:r>
              <a:rPr lang="en-US" dirty="0" smtClean="0"/>
              <a:t>Impact of HTA</a:t>
            </a:r>
          </a:p>
          <a:p>
            <a:r>
              <a:rPr lang="en-US" dirty="0" smtClean="0"/>
              <a:t>Effect of integrating HTA into health related public policies</a:t>
            </a:r>
          </a:p>
          <a:p>
            <a:r>
              <a:rPr lang="en-US" dirty="0" smtClean="0"/>
              <a:t>Frameworks for implementation </a:t>
            </a:r>
          </a:p>
          <a:p>
            <a:r>
              <a:rPr lang="en-US" dirty="0" smtClean="0"/>
              <a:t>Framing a way forward</a:t>
            </a:r>
            <a:endParaRPr lang="en-US" dirty="0"/>
          </a:p>
        </p:txBody>
      </p:sp>
      <p:pic>
        <p:nvPicPr>
          <p:cNvPr id="4" name="Picture 3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9144000" cy="1087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6770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2F5597"/>
                </a:solidFill>
              </a:rPr>
              <a:t>Approach</a:t>
            </a:r>
            <a:endParaRPr lang="en-US" b="1" dirty="0">
              <a:solidFill>
                <a:srgbClr val="2F559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 days: presentations, discussions, interactions</a:t>
            </a:r>
          </a:p>
          <a:p>
            <a:r>
              <a:rPr lang="en-US" dirty="0" smtClean="0"/>
              <a:t>Sessions are interactive </a:t>
            </a:r>
            <a:r>
              <a:rPr lang="pl-PL" dirty="0" smtClean="0"/>
              <a:t>with </a:t>
            </a:r>
            <a:r>
              <a:rPr lang="en-US" dirty="0" smtClean="0"/>
              <a:t>opportunities for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discussions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Please note that the issues </a:t>
            </a:r>
            <a:r>
              <a:rPr lang="pl-PL" dirty="0" smtClean="0"/>
              <a:t>we </a:t>
            </a:r>
            <a:r>
              <a:rPr lang="en-US" dirty="0" smtClean="0"/>
              <a:t>are addressing might be wide </a:t>
            </a:r>
            <a:r>
              <a:rPr lang="is-IS" dirty="0" smtClean="0"/>
              <a:t>ranging </a:t>
            </a:r>
            <a:r>
              <a:rPr lang="en-US" dirty="0" smtClean="0"/>
              <a:t>and that </a:t>
            </a:r>
            <a:r>
              <a:rPr lang="en-US" dirty="0" err="1" smtClean="0"/>
              <a:t>variabilities</a:t>
            </a:r>
            <a:r>
              <a:rPr lang="en-US" dirty="0" smtClean="0"/>
              <a:t> are present in and between countries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4927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2F5597"/>
                </a:solidFill>
              </a:rPr>
              <a:t>Acknowledgements </a:t>
            </a:r>
            <a:endParaRPr lang="en-US" b="1" dirty="0">
              <a:solidFill>
                <a:srgbClr val="2F5597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WHO/</a:t>
            </a:r>
            <a:r>
              <a:rPr lang="en-US" dirty="0" smtClean="0"/>
              <a:t>EMRO for their technical support</a:t>
            </a:r>
            <a:endParaRPr lang="en-US" dirty="0"/>
          </a:p>
          <a:p>
            <a:r>
              <a:rPr lang="de-DE" dirty="0" smtClean="0"/>
              <a:t>Roche </a:t>
            </a:r>
            <a:r>
              <a:rPr lang="en-US" dirty="0" smtClean="0"/>
              <a:t>for the grant fund in spirit of public interest</a:t>
            </a:r>
          </a:p>
          <a:p>
            <a:r>
              <a:rPr lang="en-US" dirty="0" smtClean="0"/>
              <a:t>Our guest speakers and p</a:t>
            </a:r>
            <a:r>
              <a:rPr lang="fr-FR" dirty="0" err="1" smtClean="0"/>
              <a:t>articipants</a:t>
            </a:r>
            <a:r>
              <a:rPr lang="en-US" dirty="0" smtClean="0"/>
              <a:t> </a:t>
            </a:r>
          </a:p>
          <a:p>
            <a:r>
              <a:rPr lang="en-US" dirty="0" smtClean="0"/>
              <a:t> Professional members of MENA HPF for their structured inputs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9144000" cy="1087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9835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2F5597"/>
                </a:solidFill>
              </a:rPr>
              <a:t>Folder</a:t>
            </a:r>
            <a:endParaRPr lang="en-US" sz="3200" b="1" dirty="0">
              <a:solidFill>
                <a:srgbClr val="2F5597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Questionnaire</a:t>
            </a:r>
          </a:p>
          <a:p>
            <a:r>
              <a:rPr lang="en-US" sz="2400" dirty="0" smtClean="0"/>
              <a:t>Evaluation sheet</a:t>
            </a:r>
            <a:endParaRPr lang="en-US" sz="2400" dirty="0"/>
          </a:p>
        </p:txBody>
      </p:sp>
      <p:pic>
        <p:nvPicPr>
          <p:cNvPr id="4" name="Picture 3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9144000" cy="1087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90040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2F5597"/>
                </a:solidFill>
              </a:rPr>
              <a:t>Thank you </a:t>
            </a:r>
            <a:endParaRPr lang="en-US" sz="2800" b="1" dirty="0">
              <a:solidFill>
                <a:srgbClr val="2F5597"/>
              </a:solidFill>
            </a:endParaRPr>
          </a:p>
        </p:txBody>
      </p:sp>
      <p:pic>
        <p:nvPicPr>
          <p:cNvPr id="4" name="Picture 3" descr="C:\Users\menahpf\Desktop\Desktop\MENA Health Policy Forum\About MENA HPF\Brand Identity\report foo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0606"/>
            <a:ext cx="9144000" cy="1087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3527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152</Words>
  <Application>Microsoft Macintosh PowerPoint</Application>
  <PresentationFormat>On-screen Show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HTA: A Step Forward Second Regional Policy Forum</vt:lpstr>
      <vt:lpstr>Objectives</vt:lpstr>
      <vt:lpstr>Themes </vt:lpstr>
      <vt:lpstr>Approach</vt:lpstr>
      <vt:lpstr>Acknowledgements </vt:lpstr>
      <vt:lpstr>Folder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HTA: A Step Forward Second Regional Policy Forum</dc:title>
  <dc:creator>Maha Rabbat</dc:creator>
  <cp:lastModifiedBy>menahpf</cp:lastModifiedBy>
  <cp:revision>6</cp:revision>
  <dcterms:created xsi:type="dcterms:W3CDTF">2018-09-16T20:31:46Z</dcterms:created>
  <dcterms:modified xsi:type="dcterms:W3CDTF">2018-09-23T06:17:28Z</dcterms:modified>
</cp:coreProperties>
</file>