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8"/>
  </p:notesMasterIdLst>
  <p:handoutMasterIdLst>
    <p:handoutMasterId r:id="rId19"/>
  </p:handoutMasterIdLst>
  <p:sldIdLst>
    <p:sldId id="256" r:id="rId2"/>
    <p:sldId id="271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72" r:id="rId14"/>
    <p:sldId id="292" r:id="rId15"/>
    <p:sldId id="291" r:id="rId16"/>
    <p:sldId id="28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4A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76471" autoAdjust="0"/>
  </p:normalViewPr>
  <p:slideViewPr>
    <p:cSldViewPr snapToGrid="0" snapToObjects="1">
      <p:cViewPr>
        <p:scale>
          <a:sx n="76" d="100"/>
          <a:sy n="76" d="100"/>
        </p:scale>
        <p:origin x="-1200" y="4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7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10.10.10.3\Pharmacoeconomics\economic%20evaluations%20St%20(Autosaved)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Total</a:t>
            </a:r>
          </a:p>
        </c:rich>
      </c:tx>
      <c:layout/>
      <c:overlay val="0"/>
    </c:title>
    <c:autoTitleDeleted val="0"/>
    <c:view3D>
      <c:rotX val="15"/>
      <c:rotY val="34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050087489063867"/>
          <c:y val="0.10385613655599575"/>
          <c:w val="0.68034655390298437"/>
          <c:h val="0.8073914061687690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'[economic evaluations St (Autosaved).xlsx]Sheet2 (2)'!$B$36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</c:dPt>
          <c:cat>
            <c:strRef>
              <c:f>'[economic evaluations St (Autosaved).xlsx]Sheet2 (2)'!$C$27</c:f>
              <c:strCache>
                <c:ptCount val="1"/>
                <c:pt idx="0">
                  <c:v>Adopting PEU Recommendations</c:v>
                </c:pt>
              </c:strCache>
            </c:strRef>
          </c:cat>
          <c:val>
            <c:numRef>
              <c:f>'[economic evaluations St (Autosaved).xlsx]Sheet2 (2)'!$C$36:$D$36</c:f>
              <c:numCache>
                <c:formatCode>General</c:formatCode>
                <c:ptCount val="2"/>
                <c:pt idx="0">
                  <c:v>262800663.04066518</c:v>
                </c:pt>
                <c:pt idx="1">
                  <c:v>347036787.93032169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9904256"/>
        <c:axId val="219906048"/>
        <c:axId val="0"/>
      </c:bar3DChart>
      <c:catAx>
        <c:axId val="219904256"/>
        <c:scaling>
          <c:orientation val="maxMin"/>
        </c:scaling>
        <c:delete val="0"/>
        <c:axPos val="b"/>
        <c:majorTickMark val="none"/>
        <c:minorTickMark val="none"/>
        <c:tickLblPos val="nextTo"/>
        <c:crossAx val="219906048"/>
        <c:crosses val="autoZero"/>
        <c:auto val="1"/>
        <c:lblAlgn val="ctr"/>
        <c:lblOffset val="100"/>
        <c:noMultiLvlLbl val="0"/>
      </c:catAx>
      <c:valAx>
        <c:axId val="219906048"/>
        <c:scaling>
          <c:orientation val="minMax"/>
        </c:scaling>
        <c:delete val="0"/>
        <c:axPos val="r"/>
        <c:majorGridlines/>
        <c:title>
          <c:tx>
            <c:rich>
              <a:bodyPr/>
              <a:lstStyle/>
              <a:p>
                <a:pPr algn="ctr" rtl="0">
                  <a:defRPr/>
                </a:pPr>
                <a:r>
                  <a:rPr lang="en-US"/>
                  <a:t>EGP</a:t>
                </a:r>
                <a:endParaRPr lang="ar-EG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1990425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b="1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34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569520997375328"/>
          <c:y val="6.4787345946157621E-2"/>
          <c:w val="0.63514642266938859"/>
          <c:h val="0.7632847175617666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'[economic evaluations St (Autosaved).xlsx]Sheet2 (2)'!$C$27</c:f>
              <c:strCache>
                <c:ptCount val="1"/>
                <c:pt idx="0">
                  <c:v>Adopting PEU Recommendations</c:v>
                </c:pt>
              </c:strCache>
            </c:strRef>
          </c:tx>
          <c:invertIfNegative val="0"/>
          <c:cat>
            <c:strRef>
              <c:f>'[economic evaluations St (Autosaved).xlsx]Sheet2 (2)'!$B$32:$B$34</c:f>
              <c:strCache>
                <c:ptCount val="3"/>
                <c:pt idx="0">
                  <c:v>orhhan diseases</c:v>
                </c:pt>
                <c:pt idx="1">
                  <c:v>multiple myeloma</c:v>
                </c:pt>
                <c:pt idx="2">
                  <c:v>cancer</c:v>
                </c:pt>
              </c:strCache>
            </c:strRef>
          </c:cat>
          <c:val>
            <c:numRef>
              <c:f>'[economic evaluations St (Autosaved).xlsx]Sheet2 (2)'!$C$32:$C$34</c:f>
              <c:numCache>
                <c:formatCode>General</c:formatCode>
                <c:ptCount val="3"/>
                <c:pt idx="0">
                  <c:v>35571.253434790691</c:v>
                </c:pt>
                <c:pt idx="1">
                  <c:v>115999.3136315835</c:v>
                </c:pt>
                <c:pt idx="2">
                  <c:v>350304.40762456221</c:v>
                </c:pt>
              </c:numCache>
            </c:numRef>
          </c:val>
        </c:ser>
        <c:ser>
          <c:idx val="1"/>
          <c:order val="1"/>
          <c:tx>
            <c:strRef>
              <c:f>'[economic evaluations St (Autosaved).xlsx]Sheet2 (2)'!$D$27</c:f>
              <c:strCache>
                <c:ptCount val="1"/>
                <c:pt idx="0">
                  <c:v>Pre PEU Recommendations</c:v>
                </c:pt>
              </c:strCache>
            </c:strRef>
          </c:tx>
          <c:invertIfNegative val="0"/>
          <c:cat>
            <c:strRef>
              <c:f>'[economic evaluations St (Autosaved).xlsx]Sheet2 (2)'!$B$32:$B$34</c:f>
              <c:strCache>
                <c:ptCount val="3"/>
                <c:pt idx="0">
                  <c:v>orhhan diseases</c:v>
                </c:pt>
                <c:pt idx="1">
                  <c:v>multiple myeloma</c:v>
                </c:pt>
                <c:pt idx="2">
                  <c:v>cancer</c:v>
                </c:pt>
              </c:strCache>
            </c:strRef>
          </c:cat>
          <c:val>
            <c:numRef>
              <c:f>'[economic evaluations St (Autosaved).xlsx]Sheet2 (2)'!$D$32:$D$34</c:f>
              <c:numCache>
                <c:formatCode>General</c:formatCode>
                <c:ptCount val="3"/>
                <c:pt idx="0">
                  <c:v>34473.439598042954</c:v>
                </c:pt>
                <c:pt idx="1">
                  <c:v>350949.82313189679</c:v>
                </c:pt>
                <c:pt idx="2">
                  <c:v>1085607.5766900147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72861696"/>
        <c:axId val="172863488"/>
        <c:axId val="0"/>
      </c:bar3DChart>
      <c:catAx>
        <c:axId val="172861696"/>
        <c:scaling>
          <c:orientation val="maxMin"/>
        </c:scaling>
        <c:delete val="0"/>
        <c:axPos val="b"/>
        <c:majorTickMark val="none"/>
        <c:minorTickMark val="none"/>
        <c:tickLblPos val="nextTo"/>
        <c:crossAx val="172863488"/>
        <c:crosses val="autoZero"/>
        <c:auto val="1"/>
        <c:lblAlgn val="ctr"/>
        <c:lblOffset val="100"/>
        <c:noMultiLvlLbl val="0"/>
      </c:catAx>
      <c:valAx>
        <c:axId val="172863488"/>
        <c:scaling>
          <c:orientation val="minMax"/>
        </c:scaling>
        <c:delete val="0"/>
        <c:axPos val="r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EGP</a:t>
                </a:r>
                <a:endParaRPr lang="ar-EG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7286169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0.42125</cdr:x>
      <cdr:y>0.31464</cdr:y>
    </cdr:from>
    <cdr:to>
      <cdr:x>0.54375</cdr:x>
      <cdr:y>0.40274</cdr:y>
    </cdr:to>
    <cdr:sp macro="" textlink="">
      <cdr:nvSpPr>
        <cdr:cNvPr id="3" name="TextBox 16"/>
        <cdr:cNvSpPr txBox="1"/>
      </cdr:nvSpPr>
      <cdr:spPr>
        <a:xfrm xmlns:a="http://schemas.openxmlformats.org/drawingml/2006/main">
          <a:off x="3466728" y="1800200"/>
          <a:ext cx="1008112" cy="504056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1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/>
            <a:t> </a:t>
          </a:r>
          <a:r>
            <a:rPr lang="en-US" sz="1200" b="1" i="0" u="none" strike="noStrike" dirty="0">
              <a:solidFill>
                <a:srgbClr val="FF0000"/>
              </a:solidFill>
              <a:effectLst/>
              <a:latin typeface="Arial"/>
            </a:rPr>
            <a:t>84,236,124</a:t>
          </a:r>
          <a:r>
            <a:rPr lang="ar-EG" sz="1200" b="1" dirty="0"/>
            <a:t> </a:t>
          </a:r>
          <a:r>
            <a:rPr kumimoji="0" lang="en-US" sz="12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rPr>
            <a:t>Million</a:t>
          </a:r>
          <a:endParaRPr lang="ar-EG" sz="1200" b="1" dirty="0"/>
        </a:p>
      </cdr:txBody>
    </cdr:sp>
  </cdr:relSizeAnchor>
  <cdr:relSizeAnchor xmlns:cdr="http://schemas.openxmlformats.org/drawingml/2006/chartDrawing">
    <cdr:from>
      <cdr:x>0.2725</cdr:x>
      <cdr:y>0.90616</cdr:y>
    </cdr:from>
    <cdr:to>
      <cdr:x>0.47592</cdr:x>
      <cdr:y>0.93133</cdr:y>
    </cdr:to>
    <cdr:sp macro="" textlink="">
      <cdr:nvSpPr>
        <cdr:cNvPr id="4" name="TextBox 16"/>
        <cdr:cNvSpPr txBox="1"/>
      </cdr:nvSpPr>
      <cdr:spPr>
        <a:xfrm xmlns:a="http://schemas.openxmlformats.org/drawingml/2006/main">
          <a:off x="2242592" y="5184576"/>
          <a:ext cx="1674001" cy="144015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1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050" b="0" dirty="0"/>
            <a:t>Pre PEU Recommendations</a:t>
          </a:r>
          <a:endParaRPr lang="ar-EG" sz="1050" b="0" dirty="0"/>
        </a:p>
      </cdr:txBody>
    </cdr:sp>
  </cdr:relSizeAnchor>
  <cdr:relSizeAnchor xmlns:cdr="http://schemas.openxmlformats.org/drawingml/2006/chartDrawing">
    <cdr:from>
      <cdr:x>0.47375</cdr:x>
      <cdr:y>0.18878</cdr:y>
    </cdr:from>
    <cdr:to>
      <cdr:x>0.5</cdr:x>
      <cdr:y>0.28947</cdr:y>
    </cdr:to>
    <cdr:sp macro="" textlink="">
      <cdr:nvSpPr>
        <cdr:cNvPr id="2" name="Down Arrow 1"/>
        <cdr:cNvSpPr/>
      </cdr:nvSpPr>
      <cdr:spPr>
        <a:xfrm xmlns:a="http://schemas.openxmlformats.org/drawingml/2006/main">
          <a:off x="3898776" y="1080120"/>
          <a:ext cx="216024" cy="576064"/>
        </a:xfrm>
        <a:prstGeom xmlns:a="http://schemas.openxmlformats.org/drawingml/2006/main" prst="downArrow">
          <a:avLst/>
        </a:prstGeom>
        <a:solidFill xmlns:a="http://schemas.openxmlformats.org/drawingml/2006/main">
          <a:srgbClr val="92D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ar-EG"/>
        </a:p>
      </cdr:txBody>
    </cdr:sp>
  </cdr:relSizeAnchor>
  <cdr:relSizeAnchor xmlns:cdr="http://schemas.openxmlformats.org/drawingml/2006/chartDrawing">
    <cdr:from>
      <cdr:x>0</cdr:x>
      <cdr:y>0</cdr:y>
    </cdr:from>
    <cdr:to>
      <cdr:x>0.30973</cdr:x>
      <cdr:y>0.17611</cdr:y>
    </cdr:to>
    <cdr:pic>
      <cdr:nvPicPr>
        <cdr:cNvPr id="5" name="Picture 4" descr="htaoffice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email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-228600" y="-221294"/>
          <a:ext cx="2667000" cy="1073542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0.38919</cdr:x>
      <cdr:y>0.47745</cdr:y>
    </cdr:from>
    <cdr:to>
      <cdr:x>0.50294</cdr:x>
      <cdr:y>0.55491</cdr:y>
    </cdr:to>
    <cdr:sp macro="" textlink="">
      <cdr:nvSpPr>
        <cdr:cNvPr id="2" name="TextBox 16"/>
        <cdr:cNvSpPr txBox="1"/>
      </cdr:nvSpPr>
      <cdr:spPr>
        <a:xfrm xmlns:a="http://schemas.openxmlformats.org/drawingml/2006/main">
          <a:off x="3312594" y="2924944"/>
          <a:ext cx="968176" cy="474532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1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 dirty="0" smtClean="0">
              <a:solidFill>
                <a:srgbClr val="FF0000"/>
              </a:solidFill>
            </a:rPr>
            <a:t>735303.1691 EGP</a:t>
          </a:r>
          <a:endParaRPr lang="en-US" sz="11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0.59625</cdr:x>
      <cdr:y>0.63261</cdr:y>
    </cdr:from>
    <cdr:to>
      <cdr:x>0.71</cdr:x>
      <cdr:y>0.71008</cdr:y>
    </cdr:to>
    <cdr:sp macro="" textlink="">
      <cdr:nvSpPr>
        <cdr:cNvPr id="3" name="TextBox 16"/>
        <cdr:cNvSpPr txBox="1"/>
      </cdr:nvSpPr>
      <cdr:spPr>
        <a:xfrm xmlns:a="http://schemas.openxmlformats.org/drawingml/2006/main">
          <a:off x="4906888" y="3528392"/>
          <a:ext cx="936104" cy="432048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1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b="1" dirty="0">
              <a:solidFill>
                <a:srgbClr val="FF0000"/>
              </a:solidFill>
            </a:rPr>
            <a:t>234950.5095</a:t>
          </a:r>
        </a:p>
        <a:p xmlns:a="http://schemas.openxmlformats.org/drawingml/2006/main">
          <a:pPr algn="ctr"/>
          <a:r>
            <a:rPr lang="en-US" sz="1100" b="1" dirty="0" smtClean="0">
              <a:solidFill>
                <a:srgbClr val="FF0000"/>
              </a:solidFill>
            </a:rPr>
            <a:t> EGP</a:t>
          </a:r>
          <a:endParaRPr lang="en-US" sz="11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0.71</cdr:x>
      <cdr:y>0.67135</cdr:y>
    </cdr:from>
    <cdr:to>
      <cdr:x>0.8325</cdr:x>
      <cdr:y>0.74881</cdr:y>
    </cdr:to>
    <cdr:sp macro="" textlink="">
      <cdr:nvSpPr>
        <cdr:cNvPr id="4" name="TextBox 16"/>
        <cdr:cNvSpPr txBox="1"/>
      </cdr:nvSpPr>
      <cdr:spPr>
        <a:xfrm xmlns:a="http://schemas.openxmlformats.org/drawingml/2006/main">
          <a:off x="5842992" y="3744416"/>
          <a:ext cx="1008112" cy="432048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1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b="1" dirty="0">
              <a:solidFill>
                <a:srgbClr val="FF0000"/>
              </a:solidFill>
            </a:rPr>
            <a:t>-1097.813837</a:t>
          </a:r>
        </a:p>
        <a:p xmlns:a="http://schemas.openxmlformats.org/drawingml/2006/main">
          <a:pPr algn="ctr"/>
          <a:r>
            <a:rPr lang="en-US" sz="1100" b="1" dirty="0" smtClean="0">
              <a:solidFill>
                <a:srgbClr val="FF0000"/>
              </a:solidFill>
            </a:rPr>
            <a:t> EGP</a:t>
          </a:r>
          <a:endParaRPr lang="en-US" sz="11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0.605</cdr:x>
      <cdr:y>0.52933</cdr:y>
    </cdr:from>
    <cdr:to>
      <cdr:x>0.63125</cdr:x>
      <cdr:y>0.63261</cdr:y>
    </cdr:to>
    <cdr:sp macro="" textlink="">
      <cdr:nvSpPr>
        <cdr:cNvPr id="5" name="Down Arrow 4"/>
        <cdr:cNvSpPr/>
      </cdr:nvSpPr>
      <cdr:spPr>
        <a:xfrm xmlns:a="http://schemas.openxmlformats.org/drawingml/2006/main">
          <a:off x="4978896" y="2952328"/>
          <a:ext cx="216024" cy="576064"/>
        </a:xfrm>
        <a:prstGeom xmlns:a="http://schemas.openxmlformats.org/drawingml/2006/main" prst="downArrow">
          <a:avLst/>
        </a:prstGeom>
        <a:solidFill xmlns:a="http://schemas.openxmlformats.org/drawingml/2006/main">
          <a:srgbClr val="92D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ar-EG"/>
        </a:p>
      </cdr:txBody>
    </cdr:sp>
  </cdr:relSizeAnchor>
  <cdr:relSizeAnchor xmlns:cdr="http://schemas.openxmlformats.org/drawingml/2006/chartDrawing">
    <cdr:from>
      <cdr:x>0.78875</cdr:x>
      <cdr:y>0.58097</cdr:y>
    </cdr:from>
    <cdr:to>
      <cdr:x>0.815</cdr:x>
      <cdr:y>0.67135</cdr:y>
    </cdr:to>
    <cdr:sp macro="" textlink="">
      <cdr:nvSpPr>
        <cdr:cNvPr id="6" name="Up Arrow 5"/>
        <cdr:cNvSpPr/>
      </cdr:nvSpPr>
      <cdr:spPr>
        <a:xfrm xmlns:a="http://schemas.openxmlformats.org/drawingml/2006/main">
          <a:off x="6491064" y="3240360"/>
          <a:ext cx="216024" cy="504056"/>
        </a:xfrm>
        <a:prstGeom xmlns:a="http://schemas.openxmlformats.org/drawingml/2006/main" prst="upArrow">
          <a:avLst/>
        </a:prstGeom>
        <a:solidFill xmlns:a="http://schemas.openxmlformats.org/drawingml/2006/main">
          <a:srgbClr val="92D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ar-EG"/>
        </a:p>
      </cdr:txBody>
    </cdr:sp>
  </cdr:relSizeAnchor>
  <cdr:relSizeAnchor xmlns:cdr="http://schemas.openxmlformats.org/drawingml/2006/chartDrawing">
    <cdr:from>
      <cdr:x>0</cdr:x>
      <cdr:y>0.02249</cdr:y>
    </cdr:from>
    <cdr:to>
      <cdr:x>0.32407</cdr:x>
      <cdr:y>0.21497</cdr:y>
    </cdr:to>
    <cdr:pic>
      <cdr:nvPicPr>
        <cdr:cNvPr id="7" name="Picture 6" descr="htaoffice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email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0" y="137787"/>
          <a:ext cx="2667000" cy="1179151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BDA385-9780-D54C-8CF5-928BF399B1DD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EDB065-6285-A343-9B9A-002BEF2F5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933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69C35-E345-4049-8C66-C47AFDF02CBA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DFCF96-20D2-43A6-A038-87E9EF9D9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288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All those challenges could be solved under the road map of UHC that Egypt committed to be achieved by 2030.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DFCF96-20D2-43A6-A038-87E9EF9D935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720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MENA logo-01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314" y="980554"/>
            <a:ext cx="6054922" cy="12392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22" name="Picture 21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38" y="6041319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Picture 15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38" y="6041318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38" y="6041318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7" name="Picture 16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38" y="6041318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pic>
        <p:nvPicPr>
          <p:cNvPr id="17" name="Picture 16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38" y="6041318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38585" y="6250163"/>
            <a:ext cx="7417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5"/>
            <a:ext cx="3044947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5" name="Picture 14" descr="MENA logo-01.jpg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504" y="6126163"/>
            <a:ext cx="2804296" cy="57397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Gihan.elsisi@htaoffice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56972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91897" y="605925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Subtitle 4"/>
          <p:cNvSpPr txBox="1">
            <a:spLocks noGrp="1"/>
          </p:cNvSpPr>
          <p:nvPr>
            <p:ph type="subTitle" idx="1"/>
          </p:nvPr>
        </p:nvSpPr>
        <p:spPr>
          <a:xfrm>
            <a:off x="319413" y="4459288"/>
            <a:ext cx="7622087" cy="2376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Gihan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Elsisi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MSc, PhD</a:t>
            </a:r>
          </a:p>
          <a:p>
            <a:pPr algn="l"/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Managing Director, HTA Office L.L.C</a:t>
            </a:r>
          </a:p>
          <a:p>
            <a:pPr algn="l"/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Principal,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Pharmacoeconomics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Committee,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MoH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Founder &amp; Former Head of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Pharmacoeconomic</a:t>
            </a:r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Unit, </a:t>
            </a:r>
            <a:r>
              <a:rPr lang="en-US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MoH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Lecturer, Faculty of Economics and Political Science, Cairo University</a:t>
            </a:r>
          </a:p>
          <a:p>
            <a:pPr algn="l"/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Lecturer of Economic Modeling &amp; Costing, Arab Academy for Science and Technology</a:t>
            </a:r>
          </a:p>
          <a:p>
            <a:pPr algn="l"/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Lecturer, Faculty of Pharmacy, Heliopolis University</a:t>
            </a:r>
          </a:p>
          <a:p>
            <a:pPr algn="l"/>
            <a:r>
              <a:rPr lang="en-US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Treasurer of ISPOR Egypt Chapter</a:t>
            </a:r>
          </a:p>
          <a:p>
            <a:pPr algn="l"/>
            <a:endParaRPr lang="en-US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aoffic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13" y="159207"/>
            <a:ext cx="2667000" cy="107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19411" y="2328167"/>
            <a:ext cx="882458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Challenges of HTA </a:t>
            </a:r>
          </a:p>
          <a:p>
            <a:pPr algn="ctr"/>
            <a:r>
              <a:rPr lang="en-US" sz="4000" b="1" cap="none" spc="0" dirty="0" smtClean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Implementation: the Case of Egypt</a:t>
            </a:r>
            <a:endParaRPr lang="en-US" sz="4000" b="1" cap="none" spc="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854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C8AD20-2803-4DA6-AF7D-C4FF664A0EBF}" type="slidenum">
              <a:rPr lang="ar-SA" smtClean="0"/>
              <a:pPr>
                <a:defRPr/>
              </a:pPr>
              <a:t>10</a:t>
            </a:fld>
            <a:endParaRPr lang="en-GB"/>
          </a:p>
        </p:txBody>
      </p:sp>
      <p:pic>
        <p:nvPicPr>
          <p:cNvPr id="5" name="Picture 2" descr="D:\IMG_497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14" y="100208"/>
            <a:ext cx="7467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988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7355174"/>
              </p:ext>
            </p:extLst>
          </p:nvPr>
        </p:nvGraphicFramePr>
        <p:xfrm>
          <a:off x="228600" y="221294"/>
          <a:ext cx="86106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6089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7630198"/>
              </p:ext>
            </p:extLst>
          </p:nvPr>
        </p:nvGraphicFramePr>
        <p:xfrm>
          <a:off x="175364" y="0"/>
          <a:ext cx="8511436" cy="6126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Down Arrow 2"/>
          <p:cNvSpPr/>
          <p:nvPr/>
        </p:nvSpPr>
        <p:spPr>
          <a:xfrm>
            <a:off x="3635896" y="2348880"/>
            <a:ext cx="216024" cy="576064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29419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91847"/>
            <a:ext cx="7408333" cy="443514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No </a:t>
            </a:r>
            <a:r>
              <a:rPr lang="en-US" b="1" dirty="0"/>
              <a:t>mandatory HTA legislations </a:t>
            </a:r>
            <a:r>
              <a:rPr lang="en-US" dirty="0"/>
              <a:t>that fosters the </a:t>
            </a:r>
            <a:r>
              <a:rPr lang="en-US" dirty="0" smtClean="0"/>
              <a:t>implementation </a:t>
            </a:r>
            <a:r>
              <a:rPr lang="en-US" dirty="0"/>
              <a:t>of cost-effectiveness studies.</a:t>
            </a:r>
          </a:p>
          <a:p>
            <a:endParaRPr lang="en-US" dirty="0"/>
          </a:p>
          <a:p>
            <a:r>
              <a:rPr lang="en-US" dirty="0" smtClean="0"/>
              <a:t>No </a:t>
            </a:r>
            <a:r>
              <a:rPr lang="en-US" b="1" dirty="0" smtClean="0"/>
              <a:t>localized </a:t>
            </a:r>
            <a:r>
              <a:rPr lang="en-US" b="1" dirty="0"/>
              <a:t>clinical data </a:t>
            </a:r>
            <a:r>
              <a:rPr lang="en-US" dirty="0" smtClean="0"/>
              <a:t>to improve </a:t>
            </a:r>
            <a:r>
              <a:rPr lang="en-US" dirty="0"/>
              <a:t>the validity and the implementation of </a:t>
            </a:r>
            <a:r>
              <a:rPr lang="en-US" dirty="0" smtClean="0"/>
              <a:t>cost-effectiveness studies.</a:t>
            </a:r>
          </a:p>
          <a:p>
            <a:endParaRPr lang="en-US" dirty="0"/>
          </a:p>
          <a:p>
            <a:r>
              <a:rPr lang="en-US" dirty="0" smtClean="0"/>
              <a:t>Lack of </a:t>
            </a:r>
            <a:r>
              <a:rPr lang="en-US" b="1" dirty="0" smtClean="0"/>
              <a:t>building capacities</a:t>
            </a:r>
            <a:r>
              <a:rPr lang="en-US" dirty="0" smtClean="0"/>
              <a:t> to improve the studies </a:t>
            </a:r>
            <a:r>
              <a:rPr lang="en-US" dirty="0"/>
              <a:t>excellence </a:t>
            </a:r>
            <a:r>
              <a:rPr lang="en-US" dirty="0" smtClean="0"/>
              <a:t>to assure </a:t>
            </a:r>
            <a:r>
              <a:rPr lang="en-US" dirty="0"/>
              <a:t>competent evaluations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Less  </a:t>
            </a:r>
            <a:r>
              <a:rPr lang="en-US" b="1" dirty="0" smtClean="0"/>
              <a:t>funding</a:t>
            </a:r>
            <a:r>
              <a:rPr lang="en-US" dirty="0" smtClean="0"/>
              <a:t> for the </a:t>
            </a:r>
            <a:r>
              <a:rPr lang="en-US" dirty="0" err="1" smtClean="0"/>
              <a:t>pharmacoeconomic</a:t>
            </a:r>
            <a:r>
              <a:rPr lang="en-US" dirty="0" smtClean="0"/>
              <a:t> unit to access international databases and cooperate with reputable firms specialized in this discipline.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44882" y="69597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504A46"/>
                </a:solidFill>
              </a:rPr>
              <a:t>Challenges in HTA implementation</a:t>
            </a:r>
            <a:endParaRPr lang="en-US" dirty="0">
              <a:solidFill>
                <a:srgbClr val="504A46"/>
              </a:solidFill>
            </a:endParaRPr>
          </a:p>
        </p:txBody>
      </p:sp>
      <p:pic>
        <p:nvPicPr>
          <p:cNvPr id="4" name="Picture 2" descr="htaoffic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4" y="159207"/>
            <a:ext cx="2667000" cy="107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65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84385" y="2422851"/>
            <a:ext cx="7408333" cy="443514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No </a:t>
            </a:r>
            <a:r>
              <a:rPr lang="en-US" b="1" dirty="0"/>
              <a:t>clear vision </a:t>
            </a:r>
            <a:r>
              <a:rPr lang="en-US" dirty="0"/>
              <a:t>and strategies towards health care synchronization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No </a:t>
            </a:r>
            <a:r>
              <a:rPr lang="en-US" b="1" dirty="0" smtClean="0"/>
              <a:t>health </a:t>
            </a:r>
            <a:r>
              <a:rPr lang="en-US" b="1" dirty="0"/>
              <a:t>care information system </a:t>
            </a:r>
            <a:r>
              <a:rPr lang="en-US" dirty="0"/>
              <a:t>with the aim of creating an epidemiology profile for Egypt along with detailed local clinical data.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44882" y="69597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504A46"/>
                </a:solidFill>
              </a:rPr>
              <a:t>Challenges in HTA implementation</a:t>
            </a:r>
            <a:endParaRPr lang="en-US" dirty="0">
              <a:solidFill>
                <a:srgbClr val="504A46"/>
              </a:solidFill>
            </a:endParaRPr>
          </a:p>
        </p:txBody>
      </p:sp>
      <p:pic>
        <p:nvPicPr>
          <p:cNvPr id="4" name="Picture 2" descr="htaoffic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34" y="159207"/>
            <a:ext cx="2667000" cy="107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438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The current plan</a:t>
            </a:r>
            <a:endParaRPr lang="ar-EG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103499"/>
            <a:ext cx="8794113" cy="4524315"/>
          </a:xfrm>
        </p:spPr>
        <p:txBody>
          <a:bodyPr/>
          <a:lstStyle/>
          <a:p>
            <a:r>
              <a:rPr lang="en-US" sz="2800" dirty="0" smtClean="0"/>
              <a:t>Raising </a:t>
            </a:r>
            <a:r>
              <a:rPr lang="en-US" sz="2800" dirty="0"/>
              <a:t>awareness </a:t>
            </a:r>
            <a:r>
              <a:rPr lang="en-US" sz="2800" dirty="0" smtClean="0"/>
              <a:t>campaigns to the </a:t>
            </a:r>
            <a:r>
              <a:rPr lang="en-US" sz="2800" u="sng" dirty="0" smtClean="0"/>
              <a:t>high level decision makers.</a:t>
            </a:r>
          </a:p>
          <a:p>
            <a:r>
              <a:rPr lang="en-US" sz="2800" dirty="0" smtClean="0"/>
              <a:t>Training programs to all the </a:t>
            </a:r>
            <a:r>
              <a:rPr lang="en-US" sz="2800" u="sng" dirty="0" smtClean="0"/>
              <a:t>public and private hospitals.</a:t>
            </a:r>
          </a:p>
          <a:p>
            <a:r>
              <a:rPr lang="en-US" sz="2800" dirty="0" smtClean="0"/>
              <a:t>conducting more  </a:t>
            </a:r>
            <a:r>
              <a:rPr lang="en-US" sz="2800" u="sng" dirty="0" smtClean="0"/>
              <a:t>health economic studies </a:t>
            </a:r>
            <a:r>
              <a:rPr lang="en-US" sz="2800" dirty="0" smtClean="0"/>
              <a:t>to allocate our resources.</a:t>
            </a:r>
          </a:p>
          <a:p>
            <a:r>
              <a:rPr lang="en-US" sz="2800" dirty="0" smtClean="0"/>
              <a:t>Working with the health insurance organization (HIO) to build the </a:t>
            </a:r>
            <a:r>
              <a:rPr lang="en-US" sz="2800" u="sng" dirty="0" smtClean="0"/>
              <a:t>HTA department</a:t>
            </a:r>
            <a:r>
              <a:rPr lang="en-US" sz="28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C8AD20-2803-4DA6-AF7D-C4FF664A0EBF}" type="slidenum">
              <a:rPr lang="ar-SA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76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354893"/>
            <a:ext cx="7408333" cy="377127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/>
              <a:t>Thank you so much for paying attention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For any queries, Please contact: </a:t>
            </a:r>
          </a:p>
          <a:p>
            <a:r>
              <a:rPr lang="en-US" b="1" dirty="0" err="1"/>
              <a:t>Gihan</a:t>
            </a:r>
            <a:r>
              <a:rPr lang="en-US" b="1" dirty="0"/>
              <a:t> </a:t>
            </a:r>
            <a:r>
              <a:rPr lang="en-US" b="1" dirty="0" err="1"/>
              <a:t>Elsisi</a:t>
            </a:r>
            <a:endParaRPr lang="en-US" b="1" dirty="0"/>
          </a:p>
          <a:p>
            <a:r>
              <a:rPr lang="en-US" b="1" dirty="0" smtClean="0">
                <a:hlinkClick r:id="rId2"/>
              </a:rPr>
              <a:t>Gihan.elsisi@htaoffice.com</a:t>
            </a:r>
            <a:endParaRPr lang="en-US" b="1" dirty="0" smtClean="0"/>
          </a:p>
          <a:p>
            <a:r>
              <a:rPr lang="en-US" b="1" dirty="0" smtClean="0"/>
              <a:t>01227366018 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htaoffic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79" y="159207"/>
            <a:ext cx="2667000" cy="107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75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4280" y="2029217"/>
            <a:ext cx="7408333" cy="4221271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en-US" sz="3200" b="1" dirty="0">
                <a:solidFill>
                  <a:srgbClr val="92D050"/>
                </a:solidFill>
              </a:rPr>
              <a:t>Vision</a:t>
            </a:r>
            <a:endParaRPr lang="en-US" sz="3200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en-US" sz="2800" dirty="0">
                <a:latin typeface="Times New Roman" pitchFamily="18" charset="0"/>
              </a:rPr>
              <a:t>Provide </a:t>
            </a:r>
            <a:r>
              <a:rPr lang="en-US" sz="2800" b="1" dirty="0">
                <a:latin typeface="Times New Roman" pitchFamily="18" charset="0"/>
              </a:rPr>
              <a:t>scientific guidance of the value of drugs</a:t>
            </a:r>
            <a:r>
              <a:rPr lang="en-US" sz="2800" b="1" dirty="0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</a:rPr>
              <a:t>in delivering expected outcomes to decision makers, health professionals and the public. </a:t>
            </a:r>
            <a:r>
              <a:rPr lang="en-US" dirty="0">
                <a:latin typeface="Times New Roman" pitchFamily="18" charset="0"/>
              </a:rPr>
              <a:t> </a:t>
            </a:r>
            <a:endParaRPr lang="en-US" b="1" dirty="0">
              <a:latin typeface="Times New Roman" pitchFamily="18" charset="0"/>
            </a:endParaRPr>
          </a:p>
          <a:p>
            <a:pPr marL="109728" indent="0">
              <a:buNone/>
            </a:pPr>
            <a:r>
              <a:rPr lang="en-US" sz="3200" b="1" dirty="0">
                <a:solidFill>
                  <a:srgbClr val="92D050"/>
                </a:solidFill>
                <a:latin typeface="Times New Roman" pitchFamily="18" charset="0"/>
              </a:rPr>
              <a:t>Mission</a:t>
            </a:r>
            <a:endParaRPr lang="en-US" sz="3200" dirty="0">
              <a:solidFill>
                <a:srgbClr val="92D050"/>
              </a:solidFill>
              <a:latin typeface="Times New Roman" pitchFamily="18" charset="0"/>
            </a:endParaRPr>
          </a:p>
          <a:p>
            <a:pPr lvl="0"/>
            <a:r>
              <a:rPr lang="en-US" b="1" dirty="0"/>
              <a:t>Evaluate economic studies </a:t>
            </a:r>
            <a:r>
              <a:rPr lang="en-US" dirty="0"/>
              <a:t>of both new and existing pharmaceutical products and medical devices.</a:t>
            </a:r>
          </a:p>
          <a:p>
            <a:pPr lvl="0"/>
            <a:r>
              <a:rPr lang="en-US" b="1" dirty="0"/>
              <a:t>Conduct economic studies for products </a:t>
            </a:r>
            <a:r>
              <a:rPr lang="en-US" dirty="0"/>
              <a:t>selected in Tender List, Essential Medicine List and Hospital Formulary.</a:t>
            </a:r>
          </a:p>
          <a:p>
            <a:pPr lvl="0"/>
            <a:r>
              <a:rPr lang="en-US" b="1" dirty="0"/>
              <a:t>Provide education and training programs </a:t>
            </a:r>
            <a:r>
              <a:rPr lang="en-US" dirty="0"/>
              <a:t>to build capacities.</a:t>
            </a:r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687304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Egyptian </a:t>
            </a:r>
            <a:r>
              <a:rPr lang="en-US" b="1" dirty="0" err="1" smtClean="0">
                <a:solidFill>
                  <a:schemeClr val="bg2">
                    <a:lumMod val="25000"/>
                  </a:schemeClr>
                </a:solidFill>
              </a:rPr>
              <a:t>Pharmacoeconomic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 Unit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Picture 2" descr="htaoffic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13" y="159207"/>
            <a:ext cx="2667000" cy="107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1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C8AD20-2803-4DA6-AF7D-C4FF664A0EBF}" type="slidenum">
              <a:rPr lang="ar-SA" smtClean="0"/>
              <a:pPr>
                <a:defRPr/>
              </a:pPr>
              <a:t>3</a:t>
            </a:fld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07004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C8AD20-2803-4DA6-AF7D-C4FF664A0EBF}" type="slidenum">
              <a:rPr lang="ar-SA" smtClean="0"/>
              <a:pPr>
                <a:defRPr/>
              </a:pPr>
              <a:t>4</a:t>
            </a:fld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181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C8AD20-2803-4DA6-AF7D-C4FF664A0EBF}" type="slidenum">
              <a:rPr lang="ar-SA" smtClean="0"/>
              <a:pPr>
                <a:defRPr/>
              </a:pPr>
              <a:t>5</a:t>
            </a:fld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9168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2681" y="457451"/>
            <a:ext cx="7561415" cy="47705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Egyptian Guidelines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C8AD20-2803-4DA6-AF7D-C4FF664A0EBF}" type="slidenum">
              <a:rPr lang="ar-SA" smtClean="0"/>
              <a:pPr>
                <a:defRPr/>
              </a:pPr>
              <a:t>6</a:t>
            </a:fld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32" y="1196752"/>
            <a:ext cx="9144000" cy="566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aoffic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00" y="159207"/>
            <a:ext cx="2667000" cy="107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73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C8AD20-2803-4DA6-AF7D-C4FF664A0EBF}" type="slidenum">
              <a:rPr lang="ar-SA" smtClean="0"/>
              <a:pPr>
                <a:defRPr/>
              </a:pPr>
              <a:t>7</a:t>
            </a:fld>
            <a:endParaRPr lang="en-GB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0" y="19050"/>
            <a:ext cx="3467100" cy="474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9" y="32820"/>
            <a:ext cx="342900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9" y="0"/>
            <a:ext cx="2852688" cy="4911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80" y="3129136"/>
            <a:ext cx="2996704" cy="374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808" y="2924944"/>
            <a:ext cx="2871191" cy="396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797" y="3129135"/>
            <a:ext cx="3876675" cy="3721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6121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C8AD20-2803-4DA6-AF7D-C4FF664A0EBF}" type="slidenum">
              <a:rPr lang="ar-SA" smtClean="0"/>
              <a:pPr>
                <a:defRPr/>
              </a:pPr>
              <a:t>8</a:t>
            </a:fld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7772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807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3267" y="159207"/>
            <a:ext cx="8229600" cy="1252728"/>
          </a:xfrm>
        </p:spPr>
        <p:txBody>
          <a:bodyPr/>
          <a:lstStyle/>
          <a:p>
            <a:r>
              <a:rPr lang="en-US" dirty="0" smtClean="0"/>
              <a:t>Educational Activities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C8AD20-2803-4DA6-AF7D-C4FF664A0EBF}" type="slidenum">
              <a:rPr lang="ar-SA" smtClean="0"/>
              <a:pPr>
                <a:defRPr/>
              </a:pPr>
              <a:t>9</a:t>
            </a:fld>
            <a:endParaRPr lang="en-GB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25" y="1196752"/>
            <a:ext cx="80962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9" y="4668156"/>
            <a:ext cx="8810489" cy="2649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034952"/>
            <a:ext cx="8793162" cy="2613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htaoffice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00" y="159207"/>
            <a:ext cx="2667000" cy="107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30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Custom 6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FFFFFF"/>
      </a:accent1>
      <a:accent2>
        <a:srgbClr val="E9F3F0"/>
      </a:accent2>
      <a:accent3>
        <a:srgbClr val="005D84"/>
      </a:accent3>
      <a:accent4>
        <a:srgbClr val="006284"/>
      </a:accent4>
      <a:accent5>
        <a:srgbClr val="434343"/>
      </a:accent5>
      <a:accent6>
        <a:srgbClr val="414245"/>
      </a:accent6>
      <a:hlink>
        <a:srgbClr val="85B3E5"/>
      </a:hlink>
      <a:folHlink>
        <a:srgbClr val="375FE4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Waveform.thmx</Template>
  <TotalTime>1279</TotalTime>
  <Words>318</Words>
  <Application>Microsoft Office PowerPoint</Application>
  <PresentationFormat>On-screen Show (4:3)</PresentationFormat>
  <Paragraphs>66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Waveform</vt:lpstr>
      <vt:lpstr>  </vt:lpstr>
      <vt:lpstr>Egyptian Pharmacoeconomic Unit</vt:lpstr>
      <vt:lpstr>PowerPoint Presentation</vt:lpstr>
      <vt:lpstr>PowerPoint Presentation</vt:lpstr>
      <vt:lpstr>PowerPoint Presentation</vt:lpstr>
      <vt:lpstr>Egyptian Guidelines</vt:lpstr>
      <vt:lpstr>PowerPoint Presentation</vt:lpstr>
      <vt:lpstr>PowerPoint Presentation</vt:lpstr>
      <vt:lpstr>Educational Activities</vt:lpstr>
      <vt:lpstr>PowerPoint Presentation</vt:lpstr>
      <vt:lpstr>PowerPoint Presentation</vt:lpstr>
      <vt:lpstr>PowerPoint Presentation</vt:lpstr>
      <vt:lpstr>Challenges in HTA implementation</vt:lpstr>
      <vt:lpstr>Challenges in HTA implementation</vt:lpstr>
      <vt:lpstr>The current plan</vt:lpstr>
      <vt:lpstr>PowerPoint Presentation</vt:lpstr>
    </vt:vector>
  </TitlesOfParts>
  <Company>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Yousef Rabah</dc:creator>
  <cp:lastModifiedBy>Windows User</cp:lastModifiedBy>
  <cp:revision>36</cp:revision>
  <dcterms:created xsi:type="dcterms:W3CDTF">2012-10-08T14:55:03Z</dcterms:created>
  <dcterms:modified xsi:type="dcterms:W3CDTF">2018-09-16T20:11:37Z</dcterms:modified>
</cp:coreProperties>
</file>