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44" r:id="rId1"/>
  </p:sldMasterIdLst>
  <p:notesMasterIdLst>
    <p:notesMasterId r:id="rId25"/>
  </p:notesMasterIdLst>
  <p:handoutMasterIdLst>
    <p:handoutMasterId r:id="rId26"/>
  </p:handoutMasterIdLst>
  <p:sldIdLst>
    <p:sldId id="274" r:id="rId2"/>
    <p:sldId id="271" r:id="rId3"/>
    <p:sldId id="275" r:id="rId4"/>
    <p:sldId id="277" r:id="rId5"/>
    <p:sldId id="278" r:id="rId6"/>
    <p:sldId id="303" r:id="rId7"/>
    <p:sldId id="280" r:id="rId8"/>
    <p:sldId id="279" r:id="rId9"/>
    <p:sldId id="305" r:id="rId10"/>
    <p:sldId id="308" r:id="rId11"/>
    <p:sldId id="286" r:id="rId12"/>
    <p:sldId id="281" r:id="rId13"/>
    <p:sldId id="284" r:id="rId14"/>
    <p:sldId id="288" r:id="rId15"/>
    <p:sldId id="289" r:id="rId16"/>
    <p:sldId id="290" r:id="rId17"/>
    <p:sldId id="292" r:id="rId18"/>
    <p:sldId id="296" r:id="rId19"/>
    <p:sldId id="287" r:id="rId20"/>
    <p:sldId id="297" r:id="rId21"/>
    <p:sldId id="299" r:id="rId22"/>
    <p:sldId id="298" r:id="rId23"/>
    <p:sldId id="301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9" autoAdjust="0"/>
    <p:restoredTop sz="94693" autoAdjust="0"/>
  </p:normalViewPr>
  <p:slideViewPr>
    <p:cSldViewPr snapToGrid="0" snapToObjects="1">
      <p:cViewPr varScale="1">
        <p:scale>
          <a:sx n="78" d="100"/>
          <a:sy n="78" d="100"/>
        </p:scale>
        <p:origin x="109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0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la\Documents\1-%20ISPOR%20%20Active%202018\1-%20BMI%20Reports\BMI%20Q4-2018%20Repor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la\Documents\1-%20ISPOR%20%20Active%202018\1-%20BMI%20Reports\BMI%20Q4-2018%20Repo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la\Documents\1-%20ISPOR%20%20Active%202018\1-%20BMI%20Reports\BMI%20Q4-2018%20Repor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736813636000418"/>
          <c:y val="0.10558714882861862"/>
          <c:w val="0.65336677177647873"/>
          <c:h val="0.6458046563623991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5400">
              <a:solidFill>
                <a:schemeClr val="lt1">
                  <a:shade val="95000"/>
                  <a:satMod val="10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explosion val="5"/>
          <c:dPt>
            <c:idx val="0"/>
            <c:bubble3D val="0"/>
            <c:spPr>
              <a:solidFill>
                <a:srgbClr val="FF7C80"/>
              </a:solidFill>
              <a:ln w="25400">
                <a:solidFill>
                  <a:schemeClr val="lt1">
                    <a:shade val="95000"/>
                    <a:satMod val="10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41-448D-A6CA-45889442D10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0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Sheet1!$A$2:$A$6</c:f>
              <c:strCache>
                <c:ptCount val="5"/>
                <c:pt idx="0">
                  <c:v>Cancer</c:v>
                </c:pt>
                <c:pt idx="1">
                  <c:v>Hepatitis C</c:v>
                </c:pt>
                <c:pt idx="2">
                  <c:v>Cardiometabolic disorders</c:v>
                </c:pt>
                <c:pt idx="3">
                  <c:v>Autoimmune Diseases</c:v>
                </c:pt>
                <c:pt idx="4">
                  <c:v>Preventive Care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</c:v>
                </c:pt>
                <c:pt idx="1">
                  <c:v>6</c:v>
                </c:pt>
                <c:pt idx="2">
                  <c:v>4</c:v>
                </c:pt>
                <c:pt idx="3">
                  <c:v>2</c:v>
                </c:pt>
                <c:pt idx="4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6E41-448D-A6CA-45889442D1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b"/>
      <c:layout>
        <c:manualLayout>
          <c:xMode val="edge"/>
          <c:yMode val="edge"/>
          <c:x val="8.1488143177210121E-2"/>
          <c:y val="0.78579352021184079"/>
          <c:w val="0.83374378827382511"/>
          <c:h val="0.20016104468422929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'Active Graph'!$L$5:$L$7</c:f>
              <c:strCache>
                <c:ptCount val="3"/>
                <c:pt idx="0">
                  <c:v>Patent</c:v>
                </c:pt>
                <c:pt idx="1">
                  <c:v>Generics</c:v>
                </c:pt>
                <c:pt idx="2">
                  <c:v>OTC</c:v>
                </c:pt>
              </c:strCache>
            </c:strRef>
          </c:cat>
          <c:val>
            <c:numRef>
              <c:f>'Active Graph'!$M$5:$M$7</c:f>
              <c:numCache>
                <c:formatCode>General</c:formatCode>
                <c:ptCount val="3"/>
                <c:pt idx="0">
                  <c:v>1.9139999999999999</c:v>
                </c:pt>
                <c:pt idx="1">
                  <c:v>0.52800000000000002</c:v>
                </c:pt>
                <c:pt idx="2">
                  <c:v>0.39900000000000002</c:v>
                </c:pt>
              </c:numCache>
            </c:numRef>
          </c:val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'Active Graph'!$L$5:$L$7</c:f>
              <c:strCache>
                <c:ptCount val="3"/>
                <c:pt idx="0">
                  <c:v>Patent</c:v>
                </c:pt>
                <c:pt idx="1">
                  <c:v>Generics</c:v>
                </c:pt>
                <c:pt idx="2">
                  <c:v>OTC</c:v>
                </c:pt>
              </c:strCache>
            </c:strRef>
          </c:cat>
          <c:val>
            <c:numRef>
              <c:f>'Active Graph'!$N$5:$N$7</c:f>
              <c:numCache>
                <c:formatCode>0%</c:formatCode>
                <c:ptCount val="3"/>
                <c:pt idx="0">
                  <c:v>0.67370644139387537</c:v>
                </c:pt>
                <c:pt idx="1">
                  <c:v>0.18585005279831046</c:v>
                </c:pt>
                <c:pt idx="2">
                  <c:v>0.14044350580781415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'Active Graph'!$B$15:$J$15</c:f>
              <c:strCache>
                <c:ptCount val="9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2018F</c:v>
                </c:pt>
                <c:pt idx="5">
                  <c:v>2019F</c:v>
                </c:pt>
                <c:pt idx="6">
                  <c:v>2020F</c:v>
                </c:pt>
                <c:pt idx="7">
                  <c:v>2021F</c:v>
                </c:pt>
                <c:pt idx="8">
                  <c:v>2022F</c:v>
                </c:pt>
              </c:strCache>
            </c:strRef>
          </c:cat>
          <c:val>
            <c:numRef>
              <c:f>'Active Graph'!$B$16:$J$16</c:f>
              <c:numCache>
                <c:formatCode>General</c:formatCode>
                <c:ptCount val="9"/>
                <c:pt idx="0">
                  <c:v>2.1989999999999998</c:v>
                </c:pt>
                <c:pt idx="1">
                  <c:v>2.407</c:v>
                </c:pt>
                <c:pt idx="2">
                  <c:v>2.617</c:v>
                </c:pt>
                <c:pt idx="3">
                  <c:v>2.8410000000000002</c:v>
                </c:pt>
                <c:pt idx="4">
                  <c:v>3.0760000000000001</c:v>
                </c:pt>
                <c:pt idx="5">
                  <c:v>3.3210000000000002</c:v>
                </c:pt>
                <c:pt idx="6">
                  <c:v>3.577</c:v>
                </c:pt>
                <c:pt idx="7">
                  <c:v>3.8439999999999999</c:v>
                </c:pt>
                <c:pt idx="8">
                  <c:v>4.12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91688288"/>
        <c:axId val="291690464"/>
      </c:barChart>
      <c:catAx>
        <c:axId val="291688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1690464"/>
        <c:crosses val="autoZero"/>
        <c:auto val="1"/>
        <c:lblAlgn val="ctr"/>
        <c:lblOffset val="100"/>
        <c:noMultiLvlLbl val="0"/>
      </c:catAx>
      <c:valAx>
        <c:axId val="2916904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91688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dLbl>
              <c:idx val="1"/>
              <c:spPr/>
              <c:txPr>
                <a:bodyPr/>
                <a:lstStyle/>
                <a:p>
                  <a:pPr>
                    <a:defRPr b="1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trendline>
            <c:trendlineType val="linear"/>
            <c:dispRSqr val="0"/>
            <c:dispEq val="0"/>
          </c:trendline>
          <c:cat>
            <c:strRef>
              <c:f>'Active Graph'!$D$20:$J$20</c:f>
              <c:strCache>
                <c:ptCount val="7"/>
                <c:pt idx="0">
                  <c:v>2016</c:v>
                </c:pt>
                <c:pt idx="1">
                  <c:v>2017</c:v>
                </c:pt>
                <c:pt idx="2">
                  <c:v>2018F</c:v>
                </c:pt>
                <c:pt idx="3">
                  <c:v>2019F</c:v>
                </c:pt>
                <c:pt idx="4">
                  <c:v>2020F</c:v>
                </c:pt>
                <c:pt idx="5">
                  <c:v>2021F</c:v>
                </c:pt>
                <c:pt idx="6">
                  <c:v>2022F</c:v>
                </c:pt>
              </c:strCache>
            </c:strRef>
          </c:cat>
          <c:val>
            <c:numRef>
              <c:f>'Active Graph'!$D$21:$J$21</c:f>
              <c:numCache>
                <c:formatCode>General</c:formatCode>
                <c:ptCount val="7"/>
                <c:pt idx="0">
                  <c:v>16.3</c:v>
                </c:pt>
                <c:pt idx="1">
                  <c:v>16.8</c:v>
                </c:pt>
                <c:pt idx="2">
                  <c:v>17.2</c:v>
                </c:pt>
                <c:pt idx="3">
                  <c:v>17.600000000000001</c:v>
                </c:pt>
                <c:pt idx="4">
                  <c:v>17.899999999999999</c:v>
                </c:pt>
                <c:pt idx="5">
                  <c:v>18.100000000000001</c:v>
                </c:pt>
                <c:pt idx="6">
                  <c:v>18.2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1698080"/>
        <c:axId val="291698624"/>
      </c:barChart>
      <c:catAx>
        <c:axId val="291698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1698624"/>
        <c:crosses val="autoZero"/>
        <c:auto val="1"/>
        <c:lblAlgn val="ctr"/>
        <c:lblOffset val="100"/>
        <c:noMultiLvlLbl val="0"/>
      </c:catAx>
      <c:valAx>
        <c:axId val="291698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1698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BDA385-9780-D54C-8CF5-928BF399B1DD}" type="datetimeFigureOut">
              <a:rPr lang="en-US" smtClean="0"/>
              <a:t>17-Sep-18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EDB065-6285-A343-9B9A-002BEF2F54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933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0E0640-6BAA-479B-8AE5-783EDC593EBC}" type="datetimeFigureOut">
              <a:rPr lang="en-US" smtClean="0"/>
              <a:t>17-Sep-18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83C5C4-04D4-4015-9EB3-9E6078B09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760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5234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4CA84D-D2A7-4A3C-9401-3039082D8AE5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355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93DDC-DF32-456C-9B75-79B2DF99CE61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64011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D9761-6559-466E-85D1-F4970D9B197B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81899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993DDC-DF32-456C-9B75-79B2DF99CE61}" type="slidenum">
              <a:rPr lang="en-GB" smtClean="0"/>
              <a:pPr/>
              <a:t>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03867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2049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5454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55675" y="755650"/>
            <a:ext cx="5030788" cy="3773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6D2570-20B7-460F-AA0A-95FCA07261D3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71690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940A79-5F89-42E8-8BC2-FA2C8B9E1A4C}" type="slidenum">
              <a:rPr lang="en-GB" smtClean="0"/>
              <a:pPr>
                <a:defRPr/>
              </a:pPr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64607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5544CE-B7A7-4188-9A37-BC723FB4AE96}" type="slidenum">
              <a:rPr lang="ar-SA" smtClean="0"/>
              <a:t>23</a:t>
            </a:fld>
            <a:endParaRPr lang="ar-SA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0635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562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940A79-5F89-42E8-8BC2-FA2C8B9E1A4C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001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FE5ACBD-558F-4AE0-BEDE-8B198AE0CFBE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34019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379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BFC660-51E7-407A-8CA9-ADE167CB473A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7792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44083">
              <a:defRPr/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20 innovative medicines received fast track review have contributed to the enhancement of the quality of care of patients in the country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455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smtClean="0"/>
              <a:t/>
            </a:r>
            <a:br>
              <a:rPr lang="en-US" sz="1200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531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8556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25DD9-3200-45C8-BAE8-ABDBC354F666}" type="datetime1">
              <a:rPr lang="en-US" smtClean="0"/>
              <a:t>17-Sep-18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 descr="MENA logo-01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314" y="980554"/>
            <a:ext cx="6054922" cy="123929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9F346-1D5B-45D5-AB61-5354C07C71C1}" type="datetime1">
              <a:rPr lang="en-US" smtClean="0"/>
              <a:t>17-Sep-18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4C163-48CA-4E1D-A589-763151695BB1}" type="datetime1">
              <a:rPr lang="en-US" smtClean="0"/>
              <a:t>17-Sep-18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22" name="Picture 21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9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22643" y="6271648"/>
            <a:ext cx="741744" cy="365125"/>
          </a:xfrm>
        </p:spPr>
        <p:txBody>
          <a:bodyPr/>
          <a:lstStyle/>
          <a:p>
            <a:fld id="{D0BEB63A-5206-4556-B32D-F7E9DCB8AEB0}" type="datetime1">
              <a:rPr lang="en-US" smtClean="0"/>
              <a:t>17-Sep-18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638" y="6250165"/>
            <a:ext cx="3905026" cy="36512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HEOR&amp; CURRENT IMPLEMENTATION CHALLENGES-UAE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260489" y="6271648"/>
            <a:ext cx="591672" cy="365125"/>
          </a:xfrm>
        </p:spPr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E6EFA-1FEF-47CB-B31D-45544B2F822E}" type="datetime1">
              <a:rPr lang="en-US" smtClean="0"/>
              <a:t>17-Sep-18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Picture 15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75FC1-6625-4B4E-800A-C75585603B6F}" type="datetime1">
              <a:rPr lang="en-US" smtClean="0"/>
              <a:t>17-Sep-18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EA238-298D-4D7D-9412-463DA92AB5FF}" type="datetime1">
              <a:rPr lang="en-US" smtClean="0"/>
              <a:t>17-Sep-18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C5CC6-8882-47AC-8240-65F24A20114B}" type="datetime1">
              <a:rPr lang="en-US" smtClean="0"/>
              <a:t>17-Sep-18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A4532-DE80-4D23-8E38-1651E51A0415}" type="datetime1">
              <a:rPr lang="en-US" smtClean="0"/>
              <a:t>17-Sep-18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400AB-B992-4EFA-9441-1B26379BC37F}" type="datetime1">
              <a:rPr lang="en-US" smtClean="0"/>
              <a:t>17-Sep-18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7" name="Picture 16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9BCAF-2545-4A8D-AFC5-96B248EEF57A}" type="datetime1">
              <a:rPr lang="en-US" smtClean="0"/>
              <a:t>17-Sep-18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pic>
        <p:nvPicPr>
          <p:cNvPr id="17" name="Picture 16" descr="MENA logo-01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38" y="6041318"/>
            <a:ext cx="2804296" cy="57397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38585" y="6250163"/>
            <a:ext cx="7417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9BC4D64-BCB6-4825-8DAA-5731387DD888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5"/>
            <a:ext cx="3044947" cy="36512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HEOR&amp; CURRENT IMPLEMENTATION CHALLENGES-UAE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5" name="Picture 14" descr="MENA logo-01.jp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504" y="6126163"/>
            <a:ext cx="2804296" cy="57397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hap.gov.ae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ema.ae/" TargetMode="External"/><Relationship Id="rId5" Type="http://schemas.openxmlformats.org/officeDocument/2006/relationships/hyperlink" Target="http://www.fip.org/" TargetMode="External"/><Relationship Id="rId4" Type="http://schemas.openxmlformats.org/officeDocument/2006/relationships/hyperlink" Target="http://www.ispor.org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md.org/wcc/world-competitiveness-center-rankings/world-competitiveness-ranking-2018" TargetMode="External"/><Relationship Id="rId3" Type="http://schemas.openxmlformats.org/officeDocument/2006/relationships/hyperlink" Target="http://www.economy.gov.ae/" TargetMode="External"/><Relationship Id="rId7" Type="http://schemas.openxmlformats.org/officeDocument/2006/relationships/hyperlink" Target="http://www.worldbank.org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ohap.gov.ae/" TargetMode="External"/><Relationship Id="rId5" Type="http://schemas.openxmlformats.org/officeDocument/2006/relationships/hyperlink" Target="http://www.ispor.org/" TargetMode="External"/><Relationship Id="rId4" Type="http://schemas.openxmlformats.org/officeDocument/2006/relationships/hyperlink" Target="http://www.uaestatistics.gov.ae/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ma.ae/" TargetMode="External"/><Relationship Id="rId3" Type="http://schemas.openxmlformats.org/officeDocument/2006/relationships/hyperlink" Target="mailto:Dr_ola@moh.gov.ae" TargetMode="External"/><Relationship Id="rId7" Type="http://schemas.openxmlformats.org/officeDocument/2006/relationships/hyperlink" Target="http://www.fip.org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ispor.org/" TargetMode="External"/><Relationship Id="rId5" Type="http://schemas.openxmlformats.org/officeDocument/2006/relationships/hyperlink" Target="http://www.mohap.gov.ae/" TargetMode="External"/><Relationship Id="rId4" Type="http://schemas.openxmlformats.org/officeDocument/2006/relationships/hyperlink" Target="mailto:Ola.ghaleb@gmail.com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4300" y="3560568"/>
            <a:ext cx="888111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Ola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Ghaleb Al Ahdab, PhD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. </a:t>
            </a:r>
          </a:p>
          <a:p>
            <a:pPr marL="285750" indent="-233363">
              <a:buSzPct val="68000"/>
              <a:buFont typeface="Arial" pitchFamily="34" charset="0"/>
              <a:buChar char="−"/>
              <a:defRPr/>
            </a:pP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Pharmaceutical 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Advisor, Drug Department, 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MOHAP, UAE  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hlinkClick r:id="rId3"/>
              </a:rPr>
              <a:t>www.mohap.gov.ae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endParaRPr lang="en-US" sz="21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285750" indent="-233363">
              <a:buSzPct val="68000"/>
              <a:buFont typeface="Arial" pitchFamily="34" charset="0"/>
              <a:buChar char="−"/>
              <a:defRPr/>
            </a:pPr>
            <a:r>
              <a:rPr lang="en-US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Adjunct Assistant Professor, Colleges of Pharmacy, UAE</a:t>
            </a:r>
          </a:p>
          <a:p>
            <a:pPr marL="285750" indent="-233363">
              <a:buSzPct val="68000"/>
              <a:buFont typeface="Arial" pitchFamily="34" charset="0"/>
              <a:buChar char="−"/>
              <a:defRPr/>
            </a:pP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President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, ISPOR United Arab Emirates 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Chapter</a:t>
            </a:r>
          </a:p>
          <a:p>
            <a:pPr marL="285750" indent="-233363">
              <a:buSzPct val="68000"/>
              <a:buFont typeface="Arial" pitchFamily="34" charset="0"/>
              <a:buChar char="−"/>
              <a:defRPr/>
            </a:pP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President Elect , ISPOR Arab Network 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hlinkClick r:id="rId4"/>
              </a:rPr>
              <a:t>www.ispor.org</a:t>
            </a:r>
            <a:endParaRPr lang="en-US" sz="21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285750" indent="-233363">
              <a:buSzPct val="68000"/>
              <a:buFont typeface="Arial" pitchFamily="34" charset="0"/>
              <a:buChar char="−"/>
              <a:defRPr/>
            </a:pPr>
            <a:r>
              <a:rPr lang="en-GB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Vice-President </a:t>
            </a:r>
            <a:r>
              <a:rPr lang="en-GB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FIP Social &amp; Administrative Pharmacy </a:t>
            </a:r>
            <a:r>
              <a:rPr lang="en-GB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Section </a:t>
            </a:r>
            <a:r>
              <a:rPr lang="en-GB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hlinkClick r:id="rId5"/>
              </a:rPr>
              <a:t>www.fip.org</a:t>
            </a:r>
            <a:r>
              <a:rPr lang="en-GB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endParaRPr lang="en-GB" sz="21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285750" indent="-233363">
              <a:buSzPct val="68000"/>
              <a:buFont typeface="Arial" pitchFamily="34" charset="0"/>
              <a:buChar char="−"/>
              <a:defRPr/>
            </a:pPr>
            <a:r>
              <a:rPr lang="en-US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Vice-President for Pharmacy Society, 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EMA 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hlinkClick r:id="rId6"/>
              </a:rPr>
              <a:t>www.ema.ae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endParaRPr lang="en-US" sz="21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Subtitle 2"/>
          <p:cNvSpPr>
            <a:spLocks noGrp="1"/>
          </p:cNvSpPr>
          <p:nvPr>
            <p:ph type="ctrTitle"/>
          </p:nvPr>
        </p:nvSpPr>
        <p:spPr>
          <a:xfrm>
            <a:off x="560070" y="2514600"/>
            <a:ext cx="8161020" cy="960120"/>
          </a:xfrm>
        </p:spPr>
        <p:txBody>
          <a:bodyPr>
            <a:noAutofit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HEOR &amp; CURRENT IMPLEMENTATION CHALLENGES IN THE UAE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60070" y="404656"/>
            <a:ext cx="7760043" cy="7089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i="1" dirty="0">
                <a:solidFill>
                  <a:srgbClr val="25687C"/>
                </a:solidFill>
                <a:latin typeface="Myriad Pro"/>
                <a:ea typeface="Calibri" panose="020F0502020204030204" pitchFamily="34" charset="0"/>
                <a:cs typeface="Arial" panose="020B0604020202020204" pitchFamily="34" charset="0"/>
              </a:rPr>
              <a:t>Second Regional Health Technology Assessment Policy Forum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i="1" dirty="0">
                <a:solidFill>
                  <a:srgbClr val="25687C"/>
                </a:solidFill>
                <a:latin typeface="Myriad Pro"/>
                <a:ea typeface="Calibri" panose="020F0502020204030204" pitchFamily="34" charset="0"/>
                <a:cs typeface="Arial" panose="020B0604020202020204" pitchFamily="34" charset="0"/>
              </a:rPr>
              <a:t>A Step Forward: Moving from the ‘What?’ to the ‘How</a:t>
            </a:r>
            <a:r>
              <a:rPr lang="en-US" b="1" i="1" dirty="0" smtClean="0">
                <a:solidFill>
                  <a:srgbClr val="25687C"/>
                </a:solidFill>
                <a:latin typeface="Myriad Pro"/>
                <a:ea typeface="Calibri" panose="020F0502020204030204" pitchFamily="34" charset="0"/>
                <a:cs typeface="Arial" panose="020B0604020202020204" pitchFamily="34" charset="0"/>
              </a:rPr>
              <a:t>?’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88748" y="6238224"/>
            <a:ext cx="289694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b="1" dirty="0">
                <a:solidFill>
                  <a:srgbClr val="25687C"/>
                </a:solidFill>
                <a:latin typeface="Myriad Pro"/>
                <a:ea typeface="Calibri" panose="020F0502020204030204" pitchFamily="34" charset="0"/>
                <a:cs typeface="Arial" panose="020B0604020202020204" pitchFamily="34" charset="0"/>
              </a:rPr>
              <a:t>17-18 September 2018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11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0"/>
            <a:ext cx="7543800" cy="1001804"/>
          </a:xfrm>
        </p:spPr>
        <p:txBody>
          <a:bodyPr>
            <a:noAutofit/>
          </a:bodyPr>
          <a:lstStyle/>
          <a:p>
            <a:pPr algn="ctr"/>
            <a:r>
              <a:rPr lang="en-US" sz="3000" dirty="0">
                <a:solidFill>
                  <a:schemeClr val="tx2"/>
                </a:solidFill>
              </a:rPr>
              <a:t>Pharmaceutical Regulatory in the UAE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50588A-6C03-4BFA-ACE4-78BFB175A63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150530" name="AutoShape 2" descr="Image result for Good Distribution Practices  world health organization storage"/>
          <p:cNvSpPr>
            <a:spLocks noChangeAspect="1" noChangeArrowheads="1"/>
          </p:cNvSpPr>
          <p:nvPr/>
        </p:nvSpPr>
        <p:spPr bwMode="auto">
          <a:xfrm>
            <a:off x="1190625" y="754856"/>
            <a:ext cx="228600" cy="228600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50532" name="AutoShape 4" descr="Image result for Good Distribution Practices  world health organization storage"/>
          <p:cNvSpPr>
            <a:spLocks noChangeAspect="1" noChangeArrowheads="1"/>
          </p:cNvSpPr>
          <p:nvPr/>
        </p:nvSpPr>
        <p:spPr bwMode="auto">
          <a:xfrm>
            <a:off x="1190625" y="754856"/>
            <a:ext cx="228600" cy="228600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50534" name="AutoShape 6" descr="Image result for Good Distribution Practices  world health organization storage"/>
          <p:cNvSpPr>
            <a:spLocks noChangeAspect="1" noChangeArrowheads="1"/>
          </p:cNvSpPr>
          <p:nvPr/>
        </p:nvSpPr>
        <p:spPr bwMode="auto">
          <a:xfrm>
            <a:off x="1190625" y="754856"/>
            <a:ext cx="228600" cy="228600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sp>
        <p:nvSpPr>
          <p:cNvPr id="150536" name="AutoShape 8" descr="Image result for Good Distribution Practices  world health organization storage"/>
          <p:cNvSpPr>
            <a:spLocks noChangeAspect="1" noChangeArrowheads="1"/>
          </p:cNvSpPr>
          <p:nvPr/>
        </p:nvSpPr>
        <p:spPr bwMode="auto">
          <a:xfrm>
            <a:off x="1190625" y="754856"/>
            <a:ext cx="228600" cy="228600"/>
          </a:xfrm>
          <a:prstGeom prst="rect">
            <a:avLst/>
          </a:prstGeom>
          <a:noFill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50538" name="Picture 10" descr="C:\Users\SAMSUNG\Desktop\fig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885" y="1001804"/>
            <a:ext cx="8880231" cy="535454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</p:pic>
      <p:sp>
        <p:nvSpPr>
          <p:cNvPr id="11" name="Rectangle 10"/>
          <p:cNvSpPr/>
          <p:nvPr/>
        </p:nvSpPr>
        <p:spPr>
          <a:xfrm>
            <a:off x="5429250" y="2461105"/>
            <a:ext cx="628650" cy="71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7" name="Straight Connector 6"/>
          <p:cNvCxnSpPr/>
          <p:nvPr/>
        </p:nvCxnSpPr>
        <p:spPr>
          <a:xfrm>
            <a:off x="5429250" y="2461105"/>
            <a:ext cx="5715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/>
          <p:cNvSpPr>
            <a:spLocks noGrp="1"/>
          </p:cNvSpPr>
          <p:nvPr>
            <p:ph type="dt" sz="half" idx="4294967295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3E1812F-8C1A-4619-8FF0-5D1B6BC3D189}" type="datetime1">
              <a:rPr lang="en-US" smtClean="0"/>
              <a:t>17-Sep-18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05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1"/>
          <p:cNvSpPr>
            <a:spLocks noGrp="1"/>
          </p:cNvSpPr>
          <p:nvPr>
            <p:ph type="title"/>
          </p:nvPr>
        </p:nvSpPr>
        <p:spPr>
          <a:xfrm>
            <a:off x="193638" y="251460"/>
            <a:ext cx="8797962" cy="1611630"/>
          </a:xfrm>
        </p:spPr>
        <p:txBody>
          <a:bodyPr>
            <a:noAutofit/>
          </a:bodyPr>
          <a:lstStyle/>
          <a:p>
            <a:r>
              <a:rPr lang="en-US" sz="4000" dirty="0" smtClean="0"/>
              <a:t>Pharmaceutical Market Expenditure By Sub </a:t>
            </a:r>
            <a:r>
              <a:rPr lang="en-US" sz="4000" dirty="0"/>
              <a:t>Sector </a:t>
            </a:r>
            <a:r>
              <a:rPr lang="en-US" sz="4000" dirty="0" smtClean="0"/>
              <a:t>(</a:t>
            </a:r>
            <a:r>
              <a:rPr lang="en-US" sz="4000" dirty="0" smtClean="0">
                <a:solidFill>
                  <a:srgbClr val="C00000"/>
                </a:solidFill>
              </a:rPr>
              <a:t>2017= </a:t>
            </a:r>
            <a:r>
              <a:rPr lang="en-US" sz="4000" dirty="0">
                <a:solidFill>
                  <a:srgbClr val="C00000"/>
                </a:solidFill>
              </a:rPr>
              <a:t>2.841 </a:t>
            </a:r>
            <a:r>
              <a:rPr lang="en-US" sz="4000" dirty="0" err="1">
                <a:solidFill>
                  <a:srgbClr val="C00000"/>
                </a:solidFill>
              </a:rPr>
              <a:t>USDbn</a:t>
            </a:r>
            <a:r>
              <a:rPr lang="en-US" sz="4000" dirty="0" smtClean="0"/>
              <a:t>)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033E0-BAF5-4506-86AA-457EE7F24043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B102-1268-41B7-B478-C7601AD6BC50}" type="slidenum">
              <a:rPr lang="ar-SA" smtClean="0"/>
              <a:pPr/>
              <a:t>11</a:t>
            </a:fld>
            <a:endParaRPr lang="ar-SA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3272482"/>
              </p:ext>
            </p:extLst>
          </p:nvPr>
        </p:nvGraphicFramePr>
        <p:xfrm>
          <a:off x="1371600" y="2057401"/>
          <a:ext cx="6858000" cy="3695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Rectangle 9"/>
          <p:cNvSpPr/>
          <p:nvPr/>
        </p:nvSpPr>
        <p:spPr>
          <a:xfrm>
            <a:off x="5694527" y="5899460"/>
            <a:ext cx="2137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BMI Report </a:t>
            </a:r>
            <a:r>
              <a:rPr lang="en-US" dirty="0" smtClean="0"/>
              <a:t>Q4/2018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33401" y="4516034"/>
            <a:ext cx="20932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1-Rx Patent 67%</a:t>
            </a:r>
            <a:endParaRPr lang="en-US" sz="2000" dirty="0"/>
          </a:p>
          <a:p>
            <a:r>
              <a:rPr lang="en-US" sz="2000" dirty="0" smtClean="0"/>
              <a:t>2-Rx Generics 19%</a:t>
            </a:r>
            <a:endParaRPr lang="en-US" sz="2000" dirty="0"/>
          </a:p>
          <a:p>
            <a:r>
              <a:rPr lang="en-US" sz="2000" dirty="0" smtClean="0"/>
              <a:t>3-OTC 14%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754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Pharmaceutical Sales Data in the UAE in </a:t>
            </a:r>
            <a:r>
              <a:rPr lang="en-US" dirty="0" err="1" smtClean="0"/>
              <a:t>USDbn</a:t>
            </a:r>
            <a:r>
              <a:rPr lang="en-US" dirty="0" smtClean="0"/>
              <a:t> ( Historical &amp; Forecast)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CB323B-C10E-4E67-AAAE-30455C8F3CF8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01000" y="6356353"/>
            <a:ext cx="514350" cy="365125"/>
          </a:xfrm>
        </p:spPr>
        <p:txBody>
          <a:bodyPr/>
          <a:lstStyle/>
          <a:p>
            <a:fld id="{2A013F82-EE5E-44EE-A61D-E31C6657F26F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0366780"/>
              </p:ext>
            </p:extLst>
          </p:nvPr>
        </p:nvGraphicFramePr>
        <p:xfrm>
          <a:off x="381000" y="1477965"/>
          <a:ext cx="8458200" cy="4694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Rectangle 8"/>
          <p:cNvSpPr/>
          <p:nvPr/>
        </p:nvSpPr>
        <p:spPr>
          <a:xfrm>
            <a:off x="5486401" y="6262171"/>
            <a:ext cx="2137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BMI Report </a:t>
            </a:r>
            <a:r>
              <a:rPr lang="en-US" dirty="0" smtClean="0"/>
              <a:t>Q4/2018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57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38" y="152400"/>
            <a:ext cx="8797962" cy="1325563"/>
          </a:xfrm>
        </p:spPr>
        <p:txBody>
          <a:bodyPr>
            <a:normAutofit/>
          </a:bodyPr>
          <a:lstStyle/>
          <a:p>
            <a:r>
              <a:rPr lang="en-US" sz="4000" dirty="0" smtClean="0"/>
              <a:t>Pharmaceutical Sale % of  </a:t>
            </a:r>
            <a:br>
              <a:rPr lang="en-US" sz="4000" dirty="0" smtClean="0"/>
            </a:br>
            <a:r>
              <a:rPr lang="en-US" sz="4000" dirty="0" smtClean="0"/>
              <a:t>Health </a:t>
            </a:r>
            <a:r>
              <a:rPr lang="en-US" sz="4000" dirty="0"/>
              <a:t>Expenditure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E2262-8D10-42C7-BF07-3D7C8E3452A3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13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4456819"/>
              </p:ext>
            </p:extLst>
          </p:nvPr>
        </p:nvGraphicFramePr>
        <p:xfrm>
          <a:off x="228600" y="1477963"/>
          <a:ext cx="84582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7"/>
          <p:cNvSpPr/>
          <p:nvPr/>
        </p:nvSpPr>
        <p:spPr>
          <a:xfrm>
            <a:off x="1664842" y="2227381"/>
            <a:ext cx="21378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BMI Report </a:t>
            </a:r>
            <a:r>
              <a:rPr lang="en-US" dirty="0" smtClean="0"/>
              <a:t>Q4/2018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78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38" y="152400"/>
            <a:ext cx="8817607" cy="1219200"/>
          </a:xfrm>
        </p:spPr>
        <p:txBody>
          <a:bodyPr>
            <a:noAutofit/>
          </a:bodyPr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Are We </a:t>
            </a:r>
            <a:r>
              <a:rPr lang="en-US" sz="3000" b="1" dirty="0" smtClean="0">
                <a:solidFill>
                  <a:srgbClr val="FF0000"/>
                </a:solidFill>
              </a:rPr>
              <a:t>Ready: </a:t>
            </a:r>
            <a:r>
              <a:rPr lang="en-US" sz="3000" b="1" dirty="0" smtClean="0">
                <a:solidFill>
                  <a:schemeClr val="tx1"/>
                </a:solidFill>
              </a:rPr>
              <a:t>For Using Economic Evaluation Formally?</a:t>
            </a:r>
            <a:endParaRPr lang="en-GB" sz="3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mtClean="0"/>
              <a:t>HEOR&amp; CURRENT IMPLEMENTATION CHALLENGES-UAE 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132755" y="1534501"/>
            <a:ext cx="887849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ts val="600"/>
              </a:spcBef>
              <a:buClr>
                <a:srgbClr val="F0932C"/>
              </a:buClr>
              <a:buFont typeface="Wingdings" panose="05000000000000000000" pitchFamily="2" charset="2"/>
              <a:buChar char="§"/>
            </a:pPr>
            <a:r>
              <a:rPr lang="en-GB" sz="2800" dirty="0" smtClean="0">
                <a:latin typeface="Calibri" panose="020F0502020204030204" pitchFamily="34" charset="0"/>
              </a:rPr>
              <a:t>Cost </a:t>
            </a:r>
            <a:r>
              <a:rPr lang="en-GB" sz="2800" dirty="0">
                <a:latin typeface="Calibri" panose="020F0502020204030204" pitchFamily="34" charset="0"/>
              </a:rPr>
              <a:t>Effective Analysis (CEA</a:t>
            </a:r>
            <a:r>
              <a:rPr lang="en-GB" sz="2800" dirty="0" smtClean="0">
                <a:latin typeface="Calibri" panose="020F0502020204030204" pitchFamily="34" charset="0"/>
              </a:rPr>
              <a:t>); Budget </a:t>
            </a:r>
            <a:r>
              <a:rPr lang="en-GB" sz="2800" dirty="0">
                <a:latin typeface="Calibri" panose="020F0502020204030204" pitchFamily="34" charset="0"/>
              </a:rPr>
              <a:t>Impact Analysis (BIA</a:t>
            </a:r>
            <a:r>
              <a:rPr lang="en-GB" sz="2800" dirty="0" smtClean="0">
                <a:latin typeface="Calibri" panose="020F0502020204030204" pitchFamily="34" charset="0"/>
              </a:rPr>
              <a:t>); HTA; Value </a:t>
            </a:r>
            <a:r>
              <a:rPr lang="en-GB" sz="2800" dirty="0">
                <a:latin typeface="Calibri" panose="020F0502020204030204" pitchFamily="34" charset="0"/>
              </a:rPr>
              <a:t>Based </a:t>
            </a:r>
            <a:r>
              <a:rPr lang="en-GB" sz="2800" dirty="0" smtClean="0">
                <a:latin typeface="Calibri" panose="020F0502020204030204" pitchFamily="34" charset="0"/>
              </a:rPr>
              <a:t>Pricing &amp; Pay for Performance/Managed </a:t>
            </a:r>
            <a:r>
              <a:rPr lang="en-GB" sz="2800" dirty="0">
                <a:latin typeface="Calibri" panose="020F0502020204030204" pitchFamily="34" charset="0"/>
              </a:rPr>
              <a:t>Entry Agreement (MEAs) are an example for decision making tools that promote </a:t>
            </a:r>
            <a:r>
              <a:rPr lang="en-GB" sz="2800" dirty="0" smtClean="0">
                <a:latin typeface="Calibri" panose="020F0502020204030204" pitchFamily="34" charset="0"/>
              </a:rPr>
              <a:t>rational access </a:t>
            </a:r>
            <a:r>
              <a:rPr lang="en-GB" sz="2800" dirty="0">
                <a:latin typeface="Calibri" panose="020F0502020204030204" pitchFamily="34" charset="0"/>
              </a:rPr>
              <a:t>to innovated medicines and </a:t>
            </a:r>
            <a:r>
              <a:rPr lang="en-GB" sz="2800" dirty="0" smtClean="0">
                <a:latin typeface="Calibri" panose="020F0502020204030204" pitchFamily="34" charset="0"/>
              </a:rPr>
              <a:t>facilitate the rational reimbursement decision</a:t>
            </a:r>
          </a:p>
          <a:p>
            <a:pPr marL="342900" indent="-342900">
              <a:spcBef>
                <a:spcPts val="600"/>
              </a:spcBef>
              <a:buClr>
                <a:srgbClr val="F0932C"/>
              </a:buClr>
              <a:buFont typeface="Wingdings" panose="05000000000000000000" pitchFamily="2" charset="2"/>
              <a:buChar char="§"/>
            </a:pPr>
            <a:r>
              <a:rPr lang="en-US" sz="2800" dirty="0" smtClean="0">
                <a:latin typeface="Calibri" panose="020F0502020204030204" pitchFamily="34" charset="0"/>
                <a:cs typeface="Calibri"/>
              </a:rPr>
              <a:t>However, Middle </a:t>
            </a:r>
            <a:r>
              <a:rPr lang="en-US" sz="2800" dirty="0">
                <a:latin typeface="Calibri" panose="020F0502020204030204" pitchFamily="34" charset="0"/>
                <a:cs typeface="Calibri"/>
              </a:rPr>
              <a:t>East </a:t>
            </a:r>
            <a:r>
              <a:rPr lang="en-US" sz="2800" dirty="0" smtClean="0">
                <a:latin typeface="Calibri" panose="020F0502020204030204" pitchFamily="34" charset="0"/>
                <a:cs typeface="Calibri"/>
              </a:rPr>
              <a:t>countries &amp; the UAE  are </a:t>
            </a:r>
            <a:r>
              <a:rPr lang="en-US" sz="2800" dirty="0">
                <a:latin typeface="Calibri" panose="020F0502020204030204" pitchFamily="34" charset="0"/>
                <a:cs typeface="Calibri"/>
              </a:rPr>
              <a:t>r</a:t>
            </a:r>
            <a:r>
              <a:rPr lang="hu-HU" sz="2800" dirty="0">
                <a:latin typeface="Calibri" panose="020F0502020204030204" pitchFamily="34" charset="0"/>
                <a:cs typeface="Calibri"/>
              </a:rPr>
              <a:t>elatively underdeveloped in applying </a:t>
            </a:r>
            <a:r>
              <a:rPr lang="en-US" sz="2800" dirty="0">
                <a:latin typeface="Calibri" panose="020F0502020204030204" pitchFamily="34" charset="0"/>
                <a:cs typeface="Calibri"/>
              </a:rPr>
              <a:t>PE/HE &amp; HTA </a:t>
            </a:r>
            <a:r>
              <a:rPr lang="hu-HU" sz="2800" dirty="0">
                <a:latin typeface="Calibri" panose="020F0502020204030204" pitchFamily="34" charset="0"/>
                <a:cs typeface="Calibri"/>
              </a:rPr>
              <a:t>for </a:t>
            </a:r>
            <a:r>
              <a:rPr lang="en-US" sz="2800" dirty="0">
                <a:latin typeface="Calibri" panose="020F0502020204030204" pitchFamily="34" charset="0"/>
              </a:rPr>
              <a:t>formulary inclusion and reimbursement decisions </a:t>
            </a:r>
            <a:r>
              <a:rPr lang="hu-HU" sz="2800" dirty="0">
                <a:latin typeface="Calibri" panose="020F0502020204030204" pitchFamily="34" charset="0"/>
                <a:cs typeface="Calibri"/>
              </a:rPr>
              <a:t> </a:t>
            </a:r>
            <a:endParaRPr lang="en-US" sz="2800" dirty="0">
              <a:latin typeface="Calibri" panose="020F0502020204030204" pitchFamily="34" charset="0"/>
              <a:cs typeface="Calibri"/>
            </a:endParaRPr>
          </a:p>
          <a:p>
            <a:pPr marL="342900" indent="-342900">
              <a:spcBef>
                <a:spcPts val="600"/>
              </a:spcBef>
              <a:buClr>
                <a:srgbClr val="F0932C"/>
              </a:buClr>
              <a:buFont typeface="Wingdings" panose="05000000000000000000" pitchFamily="2" charset="2"/>
              <a:buChar char="§"/>
            </a:pPr>
            <a:r>
              <a:rPr lang="en-GB" sz="2800" b="1" dirty="0" smtClean="0">
                <a:latin typeface="Calibri" panose="020F0502020204030204" pitchFamily="34" charset="0"/>
                <a:cs typeface="Calibri"/>
              </a:rPr>
              <a:t>Barriers to the use of economic evaluation are existing  </a:t>
            </a:r>
            <a:endParaRPr lang="en-US" sz="2800" b="1" dirty="0">
              <a:latin typeface="Calibri" panose="020F0502020204030204" pitchFamily="34" charset="0"/>
              <a:cs typeface="Calibri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81406-82BB-4D43-8AF9-333708711B0A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770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40970"/>
            <a:ext cx="8530590" cy="838200"/>
          </a:xfrm>
        </p:spPr>
        <p:txBody>
          <a:bodyPr vert="horz" lIns="68580" tIns="34290" rIns="68580" bIns="34290" rtlCol="0" anchor="b">
            <a:noAutofit/>
          </a:bodyPr>
          <a:lstStyle/>
          <a:p>
            <a:pPr algn="ctr"/>
            <a:r>
              <a:rPr lang="en-GB" sz="4000" dirty="0" smtClean="0"/>
              <a:t>The Situation In The UAE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638" y="876300"/>
            <a:ext cx="8862254" cy="5193030"/>
          </a:xfrm>
        </p:spPr>
        <p:txBody>
          <a:bodyPr>
            <a:noAutofit/>
          </a:bodyPr>
          <a:lstStyle/>
          <a:p>
            <a:pPr marL="220266" indent="-220266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400" dirty="0"/>
              <a:t>HCPs from around the world &amp; mix education background</a:t>
            </a:r>
          </a:p>
          <a:p>
            <a:pPr marL="220266" indent="-220266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400" dirty="0"/>
              <a:t>High potential for irrational </a:t>
            </a:r>
            <a:r>
              <a:rPr lang="en-GB" sz="2400" dirty="0" smtClean="0"/>
              <a:t>use &amp; </a:t>
            </a:r>
            <a:r>
              <a:rPr lang="en-GB" sz="2400" dirty="0"/>
              <a:t>wastage of HC resources </a:t>
            </a:r>
          </a:p>
          <a:p>
            <a:pPr marL="220266" indent="-220266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400" dirty="0"/>
              <a:t>Lack of updated Standard Treatment Guidelines for many diseases </a:t>
            </a:r>
          </a:p>
          <a:p>
            <a:pPr marL="220266" indent="-220266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400" dirty="0"/>
              <a:t>Lack of appropriate on service training and education</a:t>
            </a:r>
          </a:p>
          <a:p>
            <a:pPr marL="220266" indent="-220266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400" dirty="0"/>
              <a:t>Gaps in academic syllabus and the practice </a:t>
            </a:r>
            <a:r>
              <a:rPr lang="en-GB" sz="2400" dirty="0" smtClean="0"/>
              <a:t>needs</a:t>
            </a:r>
          </a:p>
          <a:p>
            <a:pPr marL="220266" indent="-220266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400" dirty="0" smtClean="0"/>
              <a:t>Lack of valid willing's </a:t>
            </a:r>
            <a:r>
              <a:rPr lang="en-GB" sz="2400" dirty="0"/>
              <a:t>to pay per </a:t>
            </a:r>
            <a:r>
              <a:rPr lang="en-GB" sz="2400" dirty="0" smtClean="0"/>
              <a:t>QALY</a:t>
            </a:r>
            <a:endParaRPr lang="en-GB" sz="2400" dirty="0"/>
          </a:p>
          <a:p>
            <a:pPr marL="220266" indent="-220266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400" dirty="0" smtClean="0"/>
              <a:t>Lack </a:t>
            </a:r>
            <a:r>
              <a:rPr lang="en-GB" sz="2400" dirty="0"/>
              <a:t>of active communications between  partners &amp; Stakeholders</a:t>
            </a:r>
          </a:p>
          <a:p>
            <a:pPr marL="220266" indent="-220266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400" dirty="0"/>
              <a:t>Relatively new health insurance </a:t>
            </a:r>
            <a:r>
              <a:rPr lang="en-US" sz="2400" dirty="0"/>
              <a:t>&amp; reimbursement system </a:t>
            </a:r>
          </a:p>
          <a:p>
            <a:pPr marL="220266" indent="-220266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US" sz="2400" dirty="0"/>
              <a:t>Lack of related regulations and mandates</a:t>
            </a:r>
          </a:p>
          <a:p>
            <a:pPr marL="220266" indent="-220266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400" dirty="0"/>
              <a:t>Lack of healthcare data base</a:t>
            </a:r>
          </a:p>
          <a:p>
            <a:pPr marL="220266" indent="-220266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400" dirty="0"/>
              <a:t>Lack of related drug use study and outcomes research</a:t>
            </a:r>
          </a:p>
          <a:p>
            <a:pPr marL="220266" indent="-220266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400" dirty="0"/>
              <a:t>Lack of HE, PE &amp; HTA infrastructure </a:t>
            </a:r>
          </a:p>
          <a:p>
            <a:pPr marL="220266" indent="-220266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400" dirty="0"/>
              <a:t>Lack of experts in HE, PE and Health Technology </a:t>
            </a:r>
            <a:r>
              <a:rPr lang="en-GB" sz="2400" dirty="0" smtClean="0"/>
              <a:t>Assessment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4694F-9FD3-489D-9387-45C6EE011587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4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0806" y="299545"/>
            <a:ext cx="8722106" cy="821777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chemeClr val="bg2">
                    <a:lumMod val="50000"/>
                  </a:schemeClr>
                </a:solidFill>
              </a:rPr>
              <a:t>Barriers to the Use of Economic </a:t>
            </a:r>
            <a:r>
              <a:rPr lang="en-US" sz="2800" b="1" dirty="0"/>
              <a:t>Evaluation </a:t>
            </a:r>
            <a:r>
              <a:rPr lang="en-US" sz="2800" b="1" dirty="0" smtClean="0"/>
              <a:t>in Policy Decision-Making: </a:t>
            </a:r>
            <a:r>
              <a:rPr lang="en-US" sz="2800" b="1" dirty="0" smtClean="0">
                <a:solidFill>
                  <a:srgbClr val="FF0000"/>
                </a:solidFill>
              </a:rPr>
              <a:t>Example </a:t>
            </a:r>
            <a:r>
              <a:rPr lang="en-US" sz="2800" b="1" dirty="0">
                <a:solidFill>
                  <a:srgbClr val="FF0000"/>
                </a:solidFill>
              </a:rPr>
              <a:t>From Asia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106506" y="1872232"/>
            <a:ext cx="8839200" cy="3272539"/>
          </a:xfrm>
        </p:spPr>
        <p:txBody>
          <a:bodyPr>
            <a:noAutofit/>
          </a:bodyPr>
          <a:lstStyle/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en-US" sz="1800" b="1" dirty="0" smtClean="0"/>
              <a:t>Production of Economic Information</a:t>
            </a:r>
          </a:p>
          <a:p>
            <a:pPr marL="61595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932C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Setting related: Population, Socioeconomic </a:t>
            </a:r>
            <a:r>
              <a:rPr lang="en-GB" sz="1800" dirty="0" smtClean="0">
                <a:solidFill>
                  <a:schemeClr val="tx1"/>
                </a:solidFill>
              </a:rPr>
              <a:t>&amp; </a:t>
            </a:r>
            <a:r>
              <a:rPr lang="en-US" sz="1800" dirty="0" smtClean="0">
                <a:solidFill>
                  <a:schemeClr val="tx1"/>
                </a:solidFill>
              </a:rPr>
              <a:t>Provider</a:t>
            </a:r>
          </a:p>
          <a:p>
            <a:pPr marL="615950" lvl="1" indent="-342900">
              <a:lnSpc>
                <a:spcPct val="85000"/>
              </a:lnSpc>
              <a:spcBef>
                <a:spcPts val="0"/>
              </a:spcBef>
              <a:buClr>
                <a:srgbClr val="F0932C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Poor quality of evidence / bias of studies</a:t>
            </a:r>
          </a:p>
          <a:p>
            <a:pPr marL="615950" lvl="1" indent="-342900">
              <a:lnSpc>
                <a:spcPct val="85000"/>
              </a:lnSpc>
              <a:spcBef>
                <a:spcPts val="0"/>
              </a:spcBef>
              <a:buClr>
                <a:srgbClr val="F0932C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Delay the adoption of economic evolution in policy decision-making </a:t>
            </a:r>
          </a:p>
          <a:p>
            <a:pPr marL="615950" lvl="1" indent="-342900">
              <a:lnSpc>
                <a:spcPct val="85000"/>
              </a:lnSpc>
              <a:spcBef>
                <a:spcPts val="0"/>
              </a:spcBef>
              <a:buClr>
                <a:srgbClr val="F0932C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Decision Makers preference locally relevant information.</a:t>
            </a:r>
          </a:p>
          <a:p>
            <a:pPr marL="615950" lvl="1" indent="-342900">
              <a:lnSpc>
                <a:spcPct val="85000"/>
              </a:lnSpc>
              <a:spcBef>
                <a:spcPts val="0"/>
              </a:spcBef>
              <a:buClr>
                <a:srgbClr val="F0932C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Prioritization: no economic evaluation for major health problems</a:t>
            </a:r>
          </a:p>
          <a:p>
            <a:pPr marL="615950" lvl="1" indent="-342900">
              <a:lnSpc>
                <a:spcPct val="85000"/>
              </a:lnSpc>
              <a:spcBef>
                <a:spcPts val="0"/>
              </a:spcBef>
              <a:buClr>
                <a:srgbClr val="F0932C"/>
              </a:buClr>
              <a:buFont typeface="Wingdings" panose="05000000000000000000" pitchFamily="2" charset="2"/>
              <a:buChar char="§"/>
            </a:pPr>
            <a:r>
              <a:rPr lang="en-US" sz="1800" dirty="0" smtClean="0">
                <a:solidFill>
                  <a:schemeClr val="tx1"/>
                </a:solidFill>
              </a:rPr>
              <a:t>Economic Evaluation Guidelines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en-US" sz="1800" b="1" dirty="0" smtClean="0"/>
              <a:t>Decision Context-Related Barriers</a:t>
            </a:r>
          </a:p>
          <a:p>
            <a:pPr marL="615950" lvl="1" indent="-342900">
              <a:lnSpc>
                <a:spcPct val="85000"/>
              </a:lnSpc>
              <a:spcBef>
                <a:spcPts val="0"/>
              </a:spcBef>
              <a:buClr>
                <a:srgbClr val="F0932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Lack of understanding of economic evaluation</a:t>
            </a:r>
          </a:p>
          <a:p>
            <a:pPr marL="615950" lvl="1" indent="-342900">
              <a:lnSpc>
                <a:spcPct val="85000"/>
              </a:lnSpc>
              <a:spcBef>
                <a:spcPts val="0"/>
              </a:spcBef>
              <a:buClr>
                <a:srgbClr val="F0932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Politics : the power</a:t>
            </a:r>
          </a:p>
          <a:p>
            <a:pPr marL="615950" lvl="1" indent="-342900">
              <a:lnSpc>
                <a:spcPct val="85000"/>
              </a:lnSpc>
              <a:spcBef>
                <a:spcPts val="0"/>
              </a:spcBef>
              <a:buClr>
                <a:srgbClr val="F0932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Ethical considerations: the culture</a:t>
            </a:r>
          </a:p>
          <a:p>
            <a:pPr marL="615950" lvl="1" indent="-342900">
              <a:lnSpc>
                <a:spcPct val="85000"/>
              </a:lnSpc>
              <a:spcBef>
                <a:spcPts val="0"/>
              </a:spcBef>
              <a:buClr>
                <a:srgbClr val="F0932C"/>
              </a:buClr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Standardization of Economic Evaluation  </a:t>
            </a:r>
            <a:r>
              <a:rPr lang="en-US" sz="1800" dirty="0" smtClean="0">
                <a:solidFill>
                  <a:schemeClr val="tx1"/>
                </a:solidFill>
              </a:rPr>
              <a:t>Methods</a:t>
            </a:r>
            <a:endParaRPr lang="en-US" sz="1800" dirty="0" smtClean="0"/>
          </a:p>
          <a:p>
            <a:pPr>
              <a:lnSpc>
                <a:spcPct val="85000"/>
              </a:lnSpc>
              <a:spcBef>
                <a:spcPts val="0"/>
              </a:spcBef>
            </a:pPr>
            <a:endParaRPr lang="en-GB" sz="18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GB" dirty="0"/>
          </a:p>
        </p:txBody>
      </p:sp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849" y="3713315"/>
            <a:ext cx="22383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3"/>
          <p:cNvSpPr txBox="1">
            <a:spLocks/>
          </p:cNvSpPr>
          <p:nvPr/>
        </p:nvSpPr>
        <p:spPr>
          <a:xfrm>
            <a:off x="220806" y="1211030"/>
            <a:ext cx="8610600" cy="64633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167923" indent="-167923" algn="l" defTabSz="685983" rtl="0" eaLnBrk="1" latinLnBrk="0" hangingPunct="1">
              <a:lnSpc>
                <a:spcPct val="90000"/>
              </a:lnSpc>
              <a:spcBef>
                <a:spcPts val="1350"/>
              </a:spcBef>
              <a:buClr>
                <a:schemeClr val="tx1">
                  <a:lumMod val="50000"/>
                  <a:lumOff val="50000"/>
                </a:schemeClr>
              </a:buClr>
              <a:buSzPct val="80000"/>
              <a:buFont typeface="Arial" pitchFamily="34" charset="0"/>
              <a:buChar char="•"/>
              <a:defRPr sz="195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383483" indent="-171496" algn="l" defTabSz="685983" rtl="0" eaLnBrk="1" latinLnBrk="0" hangingPunct="1">
              <a:lnSpc>
                <a:spcPct val="90000"/>
              </a:lnSpc>
              <a:spcBef>
                <a:spcPts val="750"/>
              </a:spcBef>
              <a:buClr>
                <a:schemeClr val="tx1">
                  <a:lumMod val="50000"/>
                  <a:lumOff val="50000"/>
                </a:schemeClr>
              </a:buClr>
              <a:buSzPct val="8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514487" indent="-131004" algn="l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>
                  <a:lumMod val="50000"/>
                  <a:lumOff val="50000"/>
                </a:schemeClr>
              </a:buClr>
              <a:buSzPct val="80000"/>
              <a:buFont typeface="Arial" pitchFamily="34" charset="0"/>
              <a:buChar char="•"/>
              <a:defRPr sz="15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645491" indent="-131004" algn="l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>
                  <a:lumMod val="50000"/>
                  <a:lumOff val="50000"/>
                </a:schemeClr>
              </a:buClr>
              <a:buSzPct val="80000"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775304" indent="-129813" algn="l" defTabSz="685983" rtl="0" eaLnBrk="1" latinLnBrk="0" hangingPunct="1">
              <a:lnSpc>
                <a:spcPct val="90000"/>
              </a:lnSpc>
              <a:spcBef>
                <a:spcPts val="450"/>
              </a:spcBef>
              <a:buClr>
                <a:schemeClr val="tx1">
                  <a:lumMod val="50000"/>
                  <a:lumOff val="50000"/>
                </a:schemeClr>
              </a:buClr>
              <a:buSzPct val="80000"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905497" indent="-130337" algn="l" defTabSz="685983" rtl="0" eaLnBrk="1" latinLnBrk="0" hangingPunct="1">
              <a:spcBef>
                <a:spcPts val="450"/>
              </a:spcBef>
              <a:buClr>
                <a:schemeClr val="tx1">
                  <a:lumMod val="50000"/>
                  <a:lumOff val="50000"/>
                </a:schemeClr>
              </a:buClr>
              <a:buSzPct val="80000"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35834" indent="-130337" algn="l" defTabSz="685983" rtl="0" eaLnBrk="1" latinLnBrk="0" hangingPunct="1">
              <a:spcBef>
                <a:spcPts val="450"/>
              </a:spcBef>
              <a:buClr>
                <a:schemeClr val="tx1">
                  <a:lumMod val="50000"/>
                  <a:lumOff val="50000"/>
                </a:schemeClr>
              </a:buClr>
              <a:buSzPct val="80000"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166171" indent="-130337" algn="l" defTabSz="685983" rtl="0" eaLnBrk="1" latinLnBrk="0" hangingPunct="1">
              <a:spcBef>
                <a:spcPts val="450"/>
              </a:spcBef>
              <a:buClr>
                <a:schemeClr val="tx1">
                  <a:lumMod val="50000"/>
                  <a:lumOff val="50000"/>
                </a:schemeClr>
              </a:buClr>
              <a:buSzPct val="80000"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96508" indent="-130337" algn="l" defTabSz="685983" rtl="0" eaLnBrk="1" latinLnBrk="0" hangingPunct="1">
              <a:spcBef>
                <a:spcPts val="450"/>
              </a:spcBef>
              <a:buClr>
                <a:schemeClr val="tx1">
                  <a:lumMod val="50000"/>
                  <a:lumOff val="50000"/>
                </a:schemeClr>
              </a:buClr>
              <a:buSzPct val="80000"/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800" b="1" i="1" dirty="0" smtClean="0">
                <a:solidFill>
                  <a:srgbClr val="FF0000"/>
                </a:solidFill>
              </a:rPr>
              <a:t>Using Economic Evaluation in Policy Decision-Making in Asian Countries:  </a:t>
            </a:r>
            <a:r>
              <a:rPr lang="en-US" sz="1800" b="1" i="1" dirty="0" smtClean="0"/>
              <a:t>Mission Impossible or Mission Probable? (ISPOR) 1098-3015/09/S26</a:t>
            </a:r>
          </a:p>
        </p:txBody>
      </p:sp>
      <p:sp>
        <p:nvSpPr>
          <p:cNvPr id="4" name="Rectangle 3"/>
          <p:cNvSpPr/>
          <p:nvPr/>
        </p:nvSpPr>
        <p:spPr>
          <a:xfrm>
            <a:off x="220806" y="4801398"/>
            <a:ext cx="87418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u="sng" dirty="0" smtClean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Key Proposed Solutions</a:t>
            </a:r>
            <a:endParaRPr lang="en-US" sz="2000" b="1" u="sng" dirty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615950" lvl="1" indent="-342900">
              <a:buClr>
                <a:srgbClr val="F0932C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Making Economic Evaluation Available</a:t>
            </a:r>
          </a:p>
          <a:p>
            <a:pPr marL="615950" lvl="1" indent="-342900">
              <a:buClr>
                <a:srgbClr val="F0932C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Prioritization of topics for assessment</a:t>
            </a:r>
          </a:p>
          <a:p>
            <a:pPr marL="615950" lvl="1" indent="-342900">
              <a:buClr>
                <a:srgbClr val="F0932C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Educating Decision-Makers, HCPs &amp; the Public</a:t>
            </a:r>
          </a:p>
          <a:p>
            <a:pPr marL="615950" lvl="1" indent="-342900">
              <a:buClr>
                <a:srgbClr val="F0932C"/>
              </a:buClr>
              <a:buFont typeface="Wingdings" panose="05000000000000000000" pitchFamily="2" charset="2"/>
              <a:buChar char="§"/>
            </a:pPr>
            <a:r>
              <a:rPr lang="en-US" sz="2000" dirty="0"/>
              <a:t>Making the Economic Evaluation Processes Transparent and Participatory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FB576E-9100-45AB-AFD6-64D521576534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28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367" y="152400"/>
            <a:ext cx="8914433" cy="91440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GB" sz="4400" b="1" dirty="0" smtClean="0"/>
              <a:t>What We Need ? </a:t>
            </a:r>
            <a:endParaRPr lang="en-GB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3367" y="1278186"/>
            <a:ext cx="8839646" cy="5046414"/>
          </a:xfrm>
        </p:spPr>
        <p:txBody>
          <a:bodyPr>
            <a:noAutofit/>
          </a:bodyPr>
          <a:lstStyle/>
          <a:p>
            <a:pPr marL="293688" indent="-293688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rabicPeriod"/>
            </a:pPr>
            <a:r>
              <a:rPr lang="en-GB" sz="2300" dirty="0" smtClean="0"/>
              <a:t>Active communication/collaboration</a:t>
            </a:r>
          </a:p>
          <a:p>
            <a:pPr marL="293688" indent="-293688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rabicPeriod"/>
            </a:pPr>
            <a:r>
              <a:rPr lang="en-US" sz="2300" dirty="0" smtClean="0"/>
              <a:t>Appropriate education for decision makers, healthcare professionals and the public</a:t>
            </a:r>
            <a:endParaRPr lang="en-GB" sz="2300" dirty="0" smtClean="0"/>
          </a:p>
          <a:p>
            <a:pPr marL="293688" indent="-293688">
              <a:lnSpc>
                <a:spcPct val="100000"/>
              </a:lnSpc>
              <a:spcBef>
                <a:spcPts val="0"/>
              </a:spcBef>
              <a:buClrTx/>
              <a:buFont typeface="+mj-lt"/>
              <a:buAutoNum type="arabicPeriod"/>
            </a:pPr>
            <a:r>
              <a:rPr lang="en-GB" sz="2300" dirty="0" smtClean="0"/>
              <a:t>HE, PE &amp; HTA infrastructure: </a:t>
            </a:r>
          </a:p>
          <a:p>
            <a:pPr marL="865188" lvl="1" indent="-293688">
              <a:lnSpc>
                <a:spcPct val="100000"/>
              </a:lnSpc>
              <a:spcBef>
                <a:spcPts val="0"/>
              </a:spcBef>
              <a:buClrTx/>
            </a:pPr>
            <a:r>
              <a:rPr lang="en-GB" sz="2300" dirty="0" smtClean="0"/>
              <a:t>Independent HTA Agency</a:t>
            </a:r>
          </a:p>
          <a:p>
            <a:pPr marL="865188" lvl="1" indent="-293688">
              <a:lnSpc>
                <a:spcPct val="100000"/>
              </a:lnSpc>
              <a:spcBef>
                <a:spcPts val="0"/>
              </a:spcBef>
              <a:buClrTx/>
            </a:pPr>
            <a:r>
              <a:rPr lang="en-GB" sz="2300" dirty="0"/>
              <a:t>Related </a:t>
            </a:r>
            <a:r>
              <a:rPr lang="en-US" sz="2300" dirty="0"/>
              <a:t>regulations and </a:t>
            </a:r>
            <a:r>
              <a:rPr lang="en-US" sz="2300" dirty="0" smtClean="0"/>
              <a:t>mandates </a:t>
            </a:r>
            <a:endParaRPr lang="en-GB" sz="2300" dirty="0"/>
          </a:p>
          <a:p>
            <a:pPr marL="865188" lvl="1" indent="-293688">
              <a:lnSpc>
                <a:spcPct val="100000"/>
              </a:lnSpc>
              <a:spcBef>
                <a:spcPts val="0"/>
              </a:spcBef>
              <a:buClrTx/>
            </a:pPr>
            <a:r>
              <a:rPr lang="en-GB" sz="2300" dirty="0" smtClean="0"/>
              <a:t>Pharmaceutical/ HCS Database</a:t>
            </a:r>
            <a:endParaRPr lang="en-GB" sz="2300" dirty="0"/>
          </a:p>
          <a:p>
            <a:pPr marL="865188" lvl="1" indent="-293688">
              <a:lnSpc>
                <a:spcPct val="100000"/>
              </a:lnSpc>
              <a:spcBef>
                <a:spcPts val="0"/>
              </a:spcBef>
              <a:buClrTx/>
            </a:pPr>
            <a:r>
              <a:rPr lang="en-GB" sz="2300" dirty="0" smtClean="0"/>
              <a:t>Implemented PE/HE Guideline</a:t>
            </a:r>
          </a:p>
          <a:p>
            <a:pPr marL="865188" lvl="1" indent="-293688">
              <a:lnSpc>
                <a:spcPct val="100000"/>
              </a:lnSpc>
              <a:spcBef>
                <a:spcPts val="0"/>
              </a:spcBef>
              <a:buClrTx/>
            </a:pPr>
            <a:r>
              <a:rPr lang="en-GB" sz="2300" dirty="0" smtClean="0"/>
              <a:t>Valid willing to pay value per QALY/LYG </a:t>
            </a:r>
          </a:p>
          <a:p>
            <a:pPr marL="865188" lvl="1" indent="-293688">
              <a:lnSpc>
                <a:spcPct val="100000"/>
              </a:lnSpc>
              <a:spcBef>
                <a:spcPts val="0"/>
              </a:spcBef>
              <a:buClrTx/>
            </a:pPr>
            <a:r>
              <a:rPr lang="en-GB" sz="2300" dirty="0" smtClean="0"/>
              <a:t>Related studies &amp; outcomes </a:t>
            </a:r>
            <a:r>
              <a:rPr lang="en-GB" sz="2300" dirty="0"/>
              <a:t>r</a:t>
            </a:r>
            <a:r>
              <a:rPr lang="en-GB" sz="2300" dirty="0" smtClean="0"/>
              <a:t>esearch</a:t>
            </a:r>
            <a:endParaRPr lang="en-GB" sz="2300" dirty="0"/>
          </a:p>
          <a:p>
            <a:pPr marL="865188" lvl="1" indent="-293688">
              <a:lnSpc>
                <a:spcPct val="100000"/>
              </a:lnSpc>
              <a:spcBef>
                <a:spcPts val="0"/>
              </a:spcBef>
              <a:buClrTx/>
            </a:pPr>
            <a:r>
              <a:rPr lang="en-GB" sz="2300" dirty="0" smtClean="0"/>
              <a:t>Dynamic Clinical Guideline(s) </a:t>
            </a:r>
          </a:p>
          <a:p>
            <a:pPr marL="865188" lvl="1" indent="-293688">
              <a:lnSpc>
                <a:spcPct val="100000"/>
              </a:lnSpc>
              <a:spcBef>
                <a:spcPts val="0"/>
              </a:spcBef>
              <a:buClrTx/>
            </a:pPr>
            <a:r>
              <a:rPr lang="en-GB" sz="2300" dirty="0" smtClean="0"/>
              <a:t>Education and training </a:t>
            </a:r>
            <a:r>
              <a:rPr lang="en-US" sz="2300" dirty="0" smtClean="0"/>
              <a:t>for </a:t>
            </a:r>
            <a:r>
              <a:rPr lang="en-US" sz="2300" dirty="0"/>
              <a:t>decision makers, healthcare professionals and the </a:t>
            </a:r>
            <a:r>
              <a:rPr lang="en-US" sz="2300" dirty="0" smtClean="0"/>
              <a:t>public</a:t>
            </a:r>
            <a:endParaRPr lang="en-GB" sz="2300" dirty="0" smtClean="0"/>
          </a:p>
          <a:p>
            <a:pPr marL="865188" lvl="1" indent="-293688">
              <a:lnSpc>
                <a:spcPct val="100000"/>
              </a:lnSpc>
              <a:spcBef>
                <a:spcPts val="0"/>
              </a:spcBef>
              <a:buClrTx/>
            </a:pPr>
            <a:r>
              <a:rPr lang="en-GB" sz="2300" dirty="0" smtClean="0"/>
              <a:t>Develop UAE patients advocate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GB" sz="23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sz="23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F8F10-54CC-4AB2-887D-1C9067062018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26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8000999" cy="79913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 smtClean="0"/>
              <a:t>Recommendations 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638" y="951536"/>
            <a:ext cx="8823158" cy="4992064"/>
          </a:xfrm>
        </p:spPr>
        <p:txBody>
          <a:bodyPr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Font typeface="+mj-lt"/>
              <a:buAutoNum type="alphaUcPeriod"/>
            </a:pPr>
            <a:r>
              <a:rPr lang="en-GB" sz="2400" dirty="0"/>
              <a:t>The  need to use </a:t>
            </a:r>
            <a:r>
              <a:rPr lang="en-GB" sz="2400" dirty="0" smtClean="0"/>
              <a:t>PE/</a:t>
            </a:r>
            <a:r>
              <a:rPr lang="en-GB" sz="2400" dirty="0"/>
              <a:t>HE</a:t>
            </a:r>
            <a:r>
              <a:rPr lang="en-GB" sz="2400" dirty="0" smtClean="0"/>
              <a:t>/&amp;HTA methods </a:t>
            </a:r>
            <a:r>
              <a:rPr lang="en-GB" sz="2400" dirty="0"/>
              <a:t>formally are excising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Font typeface="+mj-lt"/>
              <a:buAutoNum type="alphaUcPeriod"/>
            </a:pPr>
            <a:r>
              <a:rPr lang="en-GB" sz="2400" dirty="0"/>
              <a:t>High </a:t>
            </a:r>
            <a:r>
              <a:rPr lang="en-GB" sz="2400" dirty="0" smtClean="0"/>
              <a:t>level governmental </a:t>
            </a:r>
            <a:r>
              <a:rPr lang="en-GB" sz="2400" dirty="0"/>
              <a:t>support is an essential requirement to facilitate the PE/HE&amp; HTA </a:t>
            </a:r>
            <a:r>
              <a:rPr lang="en-GB" sz="2400" dirty="0" smtClean="0"/>
              <a:t>implementation in long term plan</a:t>
            </a:r>
            <a:endParaRPr lang="en-GB" sz="2400" dirty="0"/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Font typeface="+mj-lt"/>
              <a:buAutoNum type="alphaUcPeriod"/>
            </a:pPr>
            <a:r>
              <a:rPr lang="en-US" sz="2400" dirty="0" smtClean="0"/>
              <a:t>Regulators, </a:t>
            </a:r>
            <a:r>
              <a:rPr lang="en-GB" sz="2400" dirty="0"/>
              <a:t>academia &amp; ISPOR regional </a:t>
            </a:r>
            <a:r>
              <a:rPr lang="en-GB" sz="2400" dirty="0" smtClean="0"/>
              <a:t>Chapter </a:t>
            </a:r>
            <a:r>
              <a:rPr lang="en-GB" sz="2400" dirty="0"/>
              <a:t>has </a:t>
            </a:r>
            <a:r>
              <a:rPr lang="en-GB" sz="2400" dirty="0" smtClean="0"/>
              <a:t>a key role in</a:t>
            </a:r>
            <a:r>
              <a:rPr lang="en-GB" sz="2400" dirty="0"/>
              <a:t>:  </a:t>
            </a:r>
            <a:endParaRPr lang="en-US" sz="2400" dirty="0"/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Font typeface="Wingdings" panose="05000000000000000000" pitchFamily="2" charset="2"/>
              <a:buChar char="ü"/>
            </a:pPr>
            <a:r>
              <a:rPr lang="en-US" sz="2400" dirty="0"/>
              <a:t>Provide </a:t>
            </a:r>
            <a:r>
              <a:rPr lang="en-GB" sz="2400" dirty="0"/>
              <a:t>appropriate training &amp; education to HCPs and Public</a:t>
            </a:r>
            <a:endParaRPr lang="en-US" sz="2400" dirty="0"/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Font typeface="Wingdings" panose="05000000000000000000" pitchFamily="2" charset="2"/>
              <a:buChar char="ü"/>
            </a:pPr>
            <a:r>
              <a:rPr lang="en-GB" sz="2400" dirty="0"/>
              <a:t>Changing </a:t>
            </a:r>
            <a:r>
              <a:rPr lang="en-GB" sz="2400" dirty="0" smtClean="0"/>
              <a:t>the culture</a:t>
            </a:r>
            <a:r>
              <a:rPr lang="en-GB" sz="2400" dirty="0"/>
              <a:t>&amp; overcome </a:t>
            </a:r>
            <a:r>
              <a:rPr lang="en-GB" sz="2400" dirty="0" smtClean="0"/>
              <a:t>challenges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Font typeface="Wingdings" panose="05000000000000000000" pitchFamily="2" charset="2"/>
              <a:buChar char="ü"/>
            </a:pPr>
            <a:r>
              <a:rPr lang="en-GB" sz="2400" dirty="0">
                <a:cs typeface="Calibri" panose="020F0502020204030204" pitchFamily="34" charset="0"/>
              </a:rPr>
              <a:t>Include </a:t>
            </a:r>
            <a:r>
              <a:rPr lang="en-GB" sz="2400" dirty="0" smtClean="0">
                <a:cs typeface="Calibri" panose="020F0502020204030204" pitchFamily="34" charset="0"/>
              </a:rPr>
              <a:t>the PE/HE </a:t>
            </a:r>
            <a:r>
              <a:rPr lang="en-GB" sz="2400" dirty="0">
                <a:cs typeface="Calibri" panose="020F0502020204030204" pitchFamily="34" charset="0"/>
              </a:rPr>
              <a:t>in </a:t>
            </a:r>
            <a:r>
              <a:rPr lang="en-GB" sz="2400" dirty="0" smtClean="0">
                <a:cs typeface="Calibri" panose="020F0502020204030204" pitchFamily="34" charset="0"/>
              </a:rPr>
              <a:t>all medical related colleges </a:t>
            </a:r>
            <a:r>
              <a:rPr lang="en-GB" sz="2400" dirty="0">
                <a:cs typeface="Calibri" panose="020F0502020204030204" pitchFamily="34" charset="0"/>
              </a:rPr>
              <a:t>curriculums </a:t>
            </a:r>
            <a:endParaRPr lang="en-GB" sz="2400" dirty="0" smtClean="0">
              <a:cs typeface="Calibri" panose="020F050202020403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Font typeface="Wingdings" panose="05000000000000000000" pitchFamily="2" charset="2"/>
              <a:buChar char="ü"/>
            </a:pPr>
            <a:r>
              <a:rPr lang="en-US" sz="2400" dirty="0" smtClean="0"/>
              <a:t>Develop </a:t>
            </a:r>
            <a:r>
              <a:rPr lang="en-US" sz="2400" dirty="0"/>
              <a:t>and update related </a:t>
            </a:r>
            <a:r>
              <a:rPr lang="en-GB" sz="2400" dirty="0"/>
              <a:t>policies </a:t>
            </a:r>
            <a:endParaRPr lang="en-US" sz="2400" dirty="0"/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Font typeface="Wingdings" panose="05000000000000000000" pitchFamily="2" charset="2"/>
              <a:buChar char="ü"/>
            </a:pPr>
            <a:r>
              <a:rPr lang="en-GB" sz="2400" dirty="0" smtClean="0"/>
              <a:t>Developing PE/HE </a:t>
            </a:r>
            <a:r>
              <a:rPr lang="en-GB" sz="2400" dirty="0"/>
              <a:t>&amp; HTA infrastructure </a:t>
            </a:r>
            <a:endParaRPr lang="en-GB" sz="24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Font typeface="Wingdings" panose="05000000000000000000" pitchFamily="2" charset="2"/>
              <a:buChar char="ü"/>
            </a:pPr>
            <a:r>
              <a:rPr lang="en-GB" sz="2400" dirty="0" smtClean="0"/>
              <a:t>Implementing </a:t>
            </a:r>
            <a:r>
              <a:rPr lang="en-GB" sz="2400" dirty="0"/>
              <a:t>related good </a:t>
            </a:r>
            <a:r>
              <a:rPr lang="en-GB" sz="2400" dirty="0" smtClean="0"/>
              <a:t>practices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Clr>
                <a:schemeClr val="bg2"/>
              </a:buClr>
              <a:buFont typeface="+mj-lt"/>
              <a:buAutoNum type="alphaUcPeriod"/>
            </a:pPr>
            <a:r>
              <a:rPr lang="en-GB" sz="2400" dirty="0"/>
              <a:t>Joint efforts </a:t>
            </a:r>
            <a:r>
              <a:rPr lang="en-US" sz="2400" dirty="0"/>
              <a:t>among all partners, stakeholders </a:t>
            </a:r>
            <a:r>
              <a:rPr lang="en-US" sz="2400" dirty="0" smtClean="0"/>
              <a:t>along with media support </a:t>
            </a:r>
            <a:r>
              <a:rPr lang="en-GB" sz="2400" dirty="0" smtClean="0"/>
              <a:t>are </a:t>
            </a:r>
            <a:r>
              <a:rPr lang="en-GB" sz="2400" dirty="0"/>
              <a:t>the key driver to </a:t>
            </a:r>
            <a:r>
              <a:rPr lang="en-GB" sz="2400" dirty="0" smtClean="0"/>
              <a:t>facilitate </a:t>
            </a:r>
            <a:r>
              <a:rPr lang="en-GB" sz="2400" dirty="0"/>
              <a:t>the implementation of </a:t>
            </a:r>
            <a:r>
              <a:rPr lang="en-GB" sz="2400" dirty="0" smtClean="0"/>
              <a:t>HEOR </a:t>
            </a:r>
            <a:r>
              <a:rPr lang="en-GB" sz="2400" dirty="0"/>
              <a:t>&amp; </a:t>
            </a:r>
            <a:r>
              <a:rPr lang="en-GB" sz="2400" dirty="0" smtClean="0"/>
              <a:t>HTA.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ar-SA"/>
          </a:p>
        </p:txBody>
      </p:sp>
      <p:sp>
        <p:nvSpPr>
          <p:cNvPr id="7" name="Rectangle 6"/>
          <p:cNvSpPr/>
          <p:nvPr/>
        </p:nvSpPr>
        <p:spPr>
          <a:xfrm>
            <a:off x="3429001" y="6356352"/>
            <a:ext cx="685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4 </a:t>
            </a:r>
            <a:r>
              <a:rPr lang="en-US" sz="1200" dirty="0"/>
              <a:t>slides 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3CD02-E4EE-499D-B983-7E796850FC97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351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630" y="228600"/>
            <a:ext cx="8252460" cy="762000"/>
          </a:xfrm>
        </p:spPr>
        <p:txBody>
          <a:bodyPr>
            <a:noAutofit/>
          </a:bodyPr>
          <a:lstStyle/>
          <a:p>
            <a:pPr algn="ctr"/>
            <a:r>
              <a:rPr lang="en-GB" sz="5400" b="1" dirty="0"/>
              <a:t> Summary </a:t>
            </a:r>
            <a:endParaRPr lang="en-US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784431" cy="5275651"/>
          </a:xfrm>
        </p:spPr>
        <p:txBody>
          <a:bodyPr>
            <a:noAutofit/>
          </a:bodyPr>
          <a:lstStyle/>
          <a:p>
            <a:pPr marL="198438" indent="-198438">
              <a:lnSpc>
                <a:spcPct val="100000"/>
              </a:lnSpc>
              <a:spcBef>
                <a:spcPts val="450"/>
              </a:spcBef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2400" dirty="0"/>
              <a:t>PE/HE&amp; HTA are needed and the future’s decision making tools for formulary and re-imbursement process in the UAE and </a:t>
            </a:r>
            <a:r>
              <a:rPr lang="en-GB" sz="2400" dirty="0" smtClean="0"/>
              <a:t>in the </a:t>
            </a:r>
            <a:r>
              <a:rPr lang="en-GB" sz="2400" dirty="0"/>
              <a:t>region. </a:t>
            </a:r>
          </a:p>
          <a:p>
            <a:pPr marL="198438" indent="-198438">
              <a:lnSpc>
                <a:spcPct val="100000"/>
              </a:lnSpc>
              <a:spcBef>
                <a:spcPts val="450"/>
              </a:spcBef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2400" dirty="0"/>
              <a:t>Joint efforts &amp; collaboration </a:t>
            </a:r>
            <a:r>
              <a:rPr lang="en-US" sz="2400" dirty="0"/>
              <a:t>among partners &amp; stakeholders are the </a:t>
            </a:r>
            <a:r>
              <a:rPr lang="en-GB" sz="2400" dirty="0"/>
              <a:t>key driver to have sustainable health care system and in developing &amp; implementing the HE, PE &amp; HTA in the UAE&amp;MENA</a:t>
            </a:r>
          </a:p>
          <a:p>
            <a:pPr marL="198438" indent="-198438">
              <a:lnSpc>
                <a:spcPct val="100000"/>
              </a:lnSpc>
              <a:spcBef>
                <a:spcPts val="450"/>
              </a:spcBef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2400" dirty="0"/>
              <a:t>Barriers to the use of economic evaluation are exciting. </a:t>
            </a:r>
          </a:p>
          <a:p>
            <a:pPr marL="198438" indent="-198438">
              <a:lnSpc>
                <a:spcPct val="100000"/>
              </a:lnSpc>
              <a:spcBef>
                <a:spcPts val="450"/>
              </a:spcBef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2400" dirty="0"/>
              <a:t>Regulators, academia &amp; ISPOR regional Chapters have an important role to overcome current challenges, in capacity building, providing  appropriate training &amp; education and in developing and implementing HE, PE &amp; HTA in the UAE </a:t>
            </a:r>
          </a:p>
          <a:p>
            <a:pPr marL="198438" indent="-198438">
              <a:lnSpc>
                <a:spcPct val="100000"/>
              </a:lnSpc>
              <a:spcBef>
                <a:spcPts val="450"/>
              </a:spcBef>
              <a:buClr>
                <a:schemeClr val="bg2"/>
              </a:buClr>
              <a:buFont typeface="Wingdings" panose="05000000000000000000" pitchFamily="2" charset="2"/>
              <a:buChar char="§"/>
            </a:pPr>
            <a:r>
              <a:rPr lang="en-GB" sz="2400" b="1" dirty="0"/>
              <a:t>High level governmental support is an essential requirement to facilitate the development and implementation of PE/HE&amp;HTA </a:t>
            </a:r>
            <a:endParaRPr lang="en-US" sz="2400" b="1" dirty="0"/>
          </a:p>
          <a:p>
            <a:pPr marL="198835" indent="-159544">
              <a:lnSpc>
                <a:spcPct val="100000"/>
              </a:lnSpc>
              <a:spcBef>
                <a:spcPts val="450"/>
              </a:spcBef>
              <a:buFont typeface="Wingdings" panose="05000000000000000000" pitchFamily="2" charset="2"/>
              <a:buChar char="§"/>
            </a:pPr>
            <a:endParaRPr lang="en-GB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1504950" cy="365125"/>
          </a:xfrm>
        </p:spPr>
        <p:txBody>
          <a:bodyPr/>
          <a:lstStyle/>
          <a:p>
            <a:fld id="{0524717D-3361-4B0C-B01A-5B79253EF774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4B102-1268-41B7-B478-C7601AD6BC50}" type="slidenum">
              <a:rPr lang="ar-SA" smtClean="0"/>
              <a:pPr/>
              <a:t>19</a:t>
            </a:fld>
            <a:endParaRPr lang="ar-SA"/>
          </a:p>
        </p:txBody>
      </p:sp>
      <p:sp>
        <p:nvSpPr>
          <p:cNvPr id="7" name="Rectangle 6"/>
          <p:cNvSpPr/>
          <p:nvPr/>
        </p:nvSpPr>
        <p:spPr>
          <a:xfrm>
            <a:off x="3429001" y="6356352"/>
            <a:ext cx="685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4 </a:t>
            </a:r>
            <a:r>
              <a:rPr lang="en-US" sz="1200" dirty="0"/>
              <a:t>slides </a:t>
            </a:r>
          </a:p>
        </p:txBody>
      </p:sp>
    </p:spTree>
    <p:extLst>
      <p:ext uri="{BB962C8B-B14F-4D97-AF65-F5344CB8AC3E}">
        <p14:creationId xmlns:p14="http://schemas.microsoft.com/office/powerpoint/2010/main" val="249312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638" y="2316940"/>
            <a:ext cx="8663939" cy="3450696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9:30-11:15      Session 4: Integration of HTA into Public Policy</a:t>
            </a:r>
            <a:r>
              <a:rPr lang="en-US" dirty="0"/>
              <a:t/>
            </a:r>
            <a:br>
              <a:rPr lang="en-US" dirty="0"/>
            </a:br>
            <a:endParaRPr lang="en-US" dirty="0" smtClean="0"/>
          </a:p>
          <a:p>
            <a:r>
              <a:rPr lang="en-US" dirty="0" smtClean="0"/>
              <a:t>Chairperson</a:t>
            </a:r>
            <a:r>
              <a:rPr lang="en-US" dirty="0"/>
              <a:t>: </a:t>
            </a:r>
            <a:endParaRPr lang="en-US" dirty="0" smtClean="0"/>
          </a:p>
          <a:p>
            <a:r>
              <a:rPr lang="en-US" dirty="0" smtClean="0"/>
              <a:t>Hossam </a:t>
            </a:r>
            <a:r>
              <a:rPr lang="en-US" dirty="0"/>
              <a:t>Abd El </a:t>
            </a:r>
            <a:r>
              <a:rPr lang="en-US" dirty="0" err="1"/>
              <a:t>Ghafaar</a:t>
            </a:r>
            <a:r>
              <a:rPr lang="en-US" dirty="0"/>
              <a:t>, Supreme Council, University Hospitals, Egypt</a:t>
            </a:r>
            <a:br>
              <a:rPr lang="en-US" dirty="0"/>
            </a:br>
            <a:endParaRPr lang="en-US" dirty="0" smtClean="0"/>
          </a:p>
          <a:p>
            <a:r>
              <a:rPr lang="en-US" dirty="0" smtClean="0"/>
              <a:t>Speakers</a:t>
            </a:r>
            <a:r>
              <a:rPr lang="en-US" dirty="0"/>
              <a:t>: </a:t>
            </a:r>
            <a:endParaRPr lang="en-US" dirty="0" smtClean="0"/>
          </a:p>
          <a:p>
            <a:pPr marL="514350" indent="-514350">
              <a:buClrTx/>
              <a:buFont typeface="+mj-lt"/>
              <a:buAutoNum type="romanUcPeriod"/>
            </a:pPr>
            <a:r>
              <a:rPr lang="en-US" dirty="0" smtClean="0">
                <a:solidFill>
                  <a:schemeClr val="tx1"/>
                </a:solidFill>
              </a:rPr>
              <a:t>Adham </a:t>
            </a:r>
            <a:r>
              <a:rPr lang="en-US" dirty="0">
                <a:solidFill>
                  <a:schemeClr val="tx1"/>
                </a:solidFill>
              </a:rPr>
              <a:t>Ismail, </a:t>
            </a:r>
            <a:r>
              <a:rPr lang="en-US" dirty="0" smtClean="0">
                <a:solidFill>
                  <a:schemeClr val="tx1"/>
                </a:solidFill>
              </a:rPr>
              <a:t>WHO/EMRO</a:t>
            </a:r>
          </a:p>
          <a:p>
            <a:pPr marL="514350" indent="-514350">
              <a:buClrTx/>
              <a:buFont typeface="+mj-lt"/>
              <a:buAutoNum type="romanUcPeriod"/>
            </a:pPr>
            <a:r>
              <a:rPr lang="en-US" dirty="0" smtClean="0">
                <a:solidFill>
                  <a:schemeClr val="tx1"/>
                </a:solidFill>
              </a:rPr>
              <a:t>Hector </a:t>
            </a:r>
            <a:r>
              <a:rPr lang="en-US" dirty="0">
                <a:solidFill>
                  <a:schemeClr val="tx1"/>
                </a:solidFill>
              </a:rPr>
              <a:t>Castor-Jaramillo, Pharmaceutical Economics &amp; Financing, </a:t>
            </a:r>
            <a:r>
              <a:rPr lang="en-US" dirty="0" smtClean="0">
                <a:solidFill>
                  <a:schemeClr val="tx1"/>
                </a:solidFill>
              </a:rPr>
              <a:t>NSH</a:t>
            </a:r>
          </a:p>
          <a:p>
            <a:pPr marL="514350" indent="-514350">
              <a:buClrTx/>
              <a:buFont typeface="+mj-lt"/>
              <a:buAutoNum type="romanUcPeriod"/>
            </a:pPr>
            <a:r>
              <a:rPr lang="en-US" b="1" u="sng" dirty="0" smtClean="0">
                <a:solidFill>
                  <a:schemeClr val="tx1"/>
                </a:solidFill>
              </a:rPr>
              <a:t>Ola </a:t>
            </a:r>
            <a:r>
              <a:rPr lang="en-US" b="1" u="sng" dirty="0">
                <a:solidFill>
                  <a:schemeClr val="tx1"/>
                </a:solidFill>
              </a:rPr>
              <a:t>Al Ahdab</a:t>
            </a:r>
            <a:r>
              <a:rPr lang="en-US" dirty="0">
                <a:solidFill>
                  <a:schemeClr val="tx1"/>
                </a:solidFill>
              </a:rPr>
              <a:t>, MOHP,UAE</a:t>
            </a:r>
            <a:r>
              <a:rPr lang="en-US" dirty="0"/>
              <a:t/>
            </a:r>
            <a:br>
              <a:rPr lang="en-US" dirty="0"/>
            </a:br>
            <a:r>
              <a:rPr lang="en-US" i="1" dirty="0"/>
              <a:t>           		 </a:t>
            </a:r>
            <a:endParaRPr lang="en-US" i="1" dirty="0" smtClean="0"/>
          </a:p>
          <a:p>
            <a:pPr marL="514350" indent="-514350">
              <a:buClrTx/>
              <a:buFont typeface="+mj-lt"/>
              <a:buAutoNum type="romanUcPeriod"/>
            </a:pPr>
            <a:r>
              <a:rPr lang="en-US" i="1" dirty="0" smtClean="0"/>
              <a:t>Open </a:t>
            </a:r>
            <a:r>
              <a:rPr lang="en-US" i="1" dirty="0"/>
              <a:t>discussion            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3638" y="835612"/>
            <a:ext cx="8229600" cy="1252728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Your presentation should address challenges and problems related to governance, finances of medicines , technology and innovations given the experience of UAE.</a:t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/>
            </a:r>
            <a:br>
              <a:rPr lang="en-US" sz="2800" dirty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404E2-496E-4E2E-A8CD-2057DD9B51F0}" type="datetime1">
              <a:rPr lang="en-US" smtClean="0"/>
              <a:t>17-Sep-18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D7A59-36E2-48B9-B146-C1E59501F63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1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551" y="136410"/>
            <a:ext cx="8272849" cy="799136"/>
          </a:xfrm>
        </p:spPr>
        <p:txBody>
          <a:bodyPr>
            <a:noAutofit/>
          </a:bodyPr>
          <a:lstStyle/>
          <a:p>
            <a:pPr algn="ctr"/>
            <a:r>
              <a:rPr lang="en-GB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Way Forward: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UAE VISION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2021</a:t>
            </a:r>
            <a:r>
              <a:rPr lang="en-GB" sz="32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endParaRPr lang="en-GB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 i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" y="1396315"/>
            <a:ext cx="3552583" cy="490267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30188" indent="-230188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charset="2"/>
              <a:buChar char="§"/>
              <a:defRPr sz="22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61963" indent="-231775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630238" indent="-168275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796925" indent="-166688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–"/>
              <a:tabLst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976313" indent="-179388" algn="l" defTabSz="4572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/>
              <a:buChar char="»"/>
              <a:defRPr sz="18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charset="2"/>
              <a:buNone/>
            </a:pPr>
            <a:r>
              <a:rPr lang="en-GB" sz="2400" dirty="0" smtClean="0"/>
              <a:t>“</a:t>
            </a:r>
            <a:r>
              <a:rPr lang="en-GB" sz="2400" i="1" dirty="0"/>
              <a:t>With our Citizens at the heart of development, we strive to become one of the most competitive countries in the world”</a:t>
            </a:r>
            <a:endParaRPr lang="ar-AE" sz="2400" i="1" dirty="0"/>
          </a:p>
          <a:p>
            <a:pPr algn="ctr">
              <a:buFont typeface="Wingdings" charset="2"/>
              <a:buNone/>
            </a:pPr>
            <a:r>
              <a:rPr lang="en-GB" sz="2400" b="1" dirty="0">
                <a:solidFill>
                  <a:schemeClr val="bg2">
                    <a:lumMod val="50000"/>
                  </a:schemeClr>
                </a:solidFill>
              </a:rPr>
              <a:t>His Highness Sheikh Mohammed Bin Rashid </a:t>
            </a:r>
            <a:endParaRPr lang="en-GB" sz="2400" b="1" dirty="0" smtClean="0">
              <a:solidFill>
                <a:schemeClr val="bg2">
                  <a:lumMod val="50000"/>
                </a:schemeClr>
              </a:solidFill>
            </a:endParaRPr>
          </a:p>
          <a:p>
            <a:pPr algn="ctr">
              <a:buFont typeface="Wingdings" charset="2"/>
              <a:buNone/>
            </a:pPr>
            <a:r>
              <a:rPr lang="en-GB" sz="2400" b="1" dirty="0" smtClean="0">
                <a:solidFill>
                  <a:schemeClr val="bg2">
                    <a:lumMod val="50000"/>
                  </a:schemeClr>
                </a:solidFill>
              </a:rPr>
              <a:t>Al </a:t>
            </a:r>
            <a:r>
              <a:rPr lang="en-GB" sz="2400" b="1" dirty="0" err="1" smtClean="0">
                <a:solidFill>
                  <a:schemeClr val="bg2">
                    <a:lumMod val="50000"/>
                  </a:schemeClr>
                </a:solidFill>
              </a:rPr>
              <a:t>Maktoom</a:t>
            </a:r>
            <a:endParaRPr lang="en-GB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1182" y="762000"/>
            <a:ext cx="5134217" cy="951160"/>
          </a:xfrm>
          <a:prstGeom prst="rect">
            <a:avLst/>
          </a:prstGeom>
          <a:noFill/>
          <a:ln w="9525">
            <a:solidFill>
              <a:schemeClr val="bg2">
                <a:lumMod val="50000"/>
              </a:schemeClr>
            </a:solidFill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829" y="1782628"/>
            <a:ext cx="5037826" cy="4347701"/>
          </a:xfrm>
          <a:prstGeom prst="rect">
            <a:avLst/>
          </a:prstGeom>
        </p:spPr>
      </p:pic>
      <p:cxnSp>
        <p:nvCxnSpPr>
          <p:cNvPr id="10" name="Elbow Connector 9"/>
          <p:cNvCxnSpPr/>
          <p:nvPr/>
        </p:nvCxnSpPr>
        <p:spPr>
          <a:xfrm>
            <a:off x="4002657" y="4779034"/>
            <a:ext cx="1621766" cy="569343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309D1-D38B-4259-97D1-724496F655C2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581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" y="133279"/>
            <a:ext cx="8321040" cy="799136"/>
          </a:xfrm>
        </p:spPr>
        <p:txBody>
          <a:bodyPr>
            <a:noAutofit/>
          </a:bodyPr>
          <a:lstStyle/>
          <a:p>
            <a:r>
              <a:rPr lang="en-GB" sz="6000" b="1" dirty="0" smtClean="0"/>
              <a:t>Key Resources</a:t>
            </a:r>
            <a:endParaRPr lang="en-GB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89153"/>
            <a:ext cx="8839200" cy="5410200"/>
          </a:xfrm>
        </p:spPr>
        <p:txBody>
          <a:bodyPr>
            <a:noAutofit/>
          </a:bodyPr>
          <a:lstStyle/>
          <a:p>
            <a:pPr marL="223838" indent="-223838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000" dirty="0" smtClean="0"/>
              <a:t>Ministry of Economy  </a:t>
            </a:r>
            <a:r>
              <a:rPr lang="en-GB" sz="2000" dirty="0" smtClean="0">
                <a:hlinkClick r:id="rId3"/>
              </a:rPr>
              <a:t>www.economy.gov.ae</a:t>
            </a:r>
            <a:r>
              <a:rPr lang="en-GB" sz="2000" dirty="0" smtClean="0"/>
              <a:t> </a:t>
            </a:r>
          </a:p>
          <a:p>
            <a:pPr marL="223838" indent="-223838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000" dirty="0" smtClean="0"/>
              <a:t>UAE Statistics  </a:t>
            </a:r>
            <a:r>
              <a:rPr lang="en-GB" sz="2000" dirty="0" err="1" smtClean="0">
                <a:hlinkClick r:id="rId4"/>
              </a:rPr>
              <a:t>www.uaestatistics.gov.ae</a:t>
            </a:r>
            <a:r>
              <a:rPr lang="en-GB" sz="2000" dirty="0" smtClean="0"/>
              <a:t> </a:t>
            </a:r>
          </a:p>
          <a:p>
            <a:pPr marL="223838" indent="-223838"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000" dirty="0">
                <a:hlinkClick r:id="rId5"/>
              </a:rPr>
              <a:t>www.ispor.org</a:t>
            </a:r>
            <a:endParaRPr lang="en-GB" sz="2000" dirty="0"/>
          </a:p>
          <a:p>
            <a:pPr marL="223838" indent="-223838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000" dirty="0" smtClean="0"/>
              <a:t>BMI </a:t>
            </a:r>
            <a:r>
              <a:rPr lang="en-GB" sz="2000" dirty="0"/>
              <a:t>Q4-2018 report</a:t>
            </a:r>
          </a:p>
          <a:p>
            <a:pPr marL="223838" indent="-223838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000" dirty="0" smtClean="0"/>
              <a:t>MOHAP Data </a:t>
            </a:r>
            <a:r>
              <a:rPr lang="en-GB" sz="2000" dirty="0" smtClean="0">
                <a:hlinkClick r:id="rId6"/>
              </a:rPr>
              <a:t>www.mohap.gov.ae</a:t>
            </a:r>
            <a:endParaRPr lang="en-GB" sz="2000" dirty="0" smtClean="0"/>
          </a:p>
          <a:p>
            <a:pPr marL="223838" indent="-223838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GB" sz="2000" dirty="0" smtClean="0"/>
              <a:t>World Bank Reports  </a:t>
            </a:r>
            <a:r>
              <a:rPr lang="en-GB" sz="2000" dirty="0" smtClean="0">
                <a:hlinkClick r:id="rId7"/>
              </a:rPr>
              <a:t>www.worldbank.org</a:t>
            </a:r>
            <a:r>
              <a:rPr lang="en-GB" sz="2000" dirty="0" smtClean="0"/>
              <a:t> </a:t>
            </a:r>
          </a:p>
          <a:p>
            <a:pPr marL="223838" indent="-223838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US" sz="2000" dirty="0"/>
              <a:t>The IMD World Competitiveness Centre  </a:t>
            </a:r>
            <a:r>
              <a:rPr lang="en-US" sz="2000" dirty="0">
                <a:hlinkClick r:id="rId8"/>
              </a:rPr>
              <a:t>https://</a:t>
            </a:r>
            <a:r>
              <a:rPr lang="en-US" sz="2000" dirty="0" smtClean="0">
                <a:hlinkClick r:id="rId8"/>
              </a:rPr>
              <a:t>www.imd.org/wcc/world-competitiveness-center-rankings/world-competitiveness-ranking-2018</a:t>
            </a:r>
            <a:endParaRPr lang="en-US" sz="2000" dirty="0" smtClean="0"/>
          </a:p>
          <a:p>
            <a:pPr marL="223838" indent="-223838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US" sz="2000" dirty="0" err="1" smtClean="0"/>
              <a:t>Jomkwan</a:t>
            </a:r>
            <a:r>
              <a:rPr lang="en-US" sz="2000" dirty="0" smtClean="0"/>
              <a:t> </a:t>
            </a:r>
            <a:r>
              <a:rPr lang="en-US" sz="2000" dirty="0" err="1"/>
              <a:t>Yothasamut</a:t>
            </a:r>
            <a:r>
              <a:rPr lang="en-US" sz="2000" dirty="0"/>
              <a:t>, </a:t>
            </a:r>
            <a:r>
              <a:rPr lang="en-US" sz="2000" dirty="0" err="1" smtClean="0"/>
              <a:t>Sripen</a:t>
            </a:r>
            <a:r>
              <a:rPr lang="en-US" sz="2000" dirty="0" smtClean="0"/>
              <a:t> </a:t>
            </a:r>
            <a:r>
              <a:rPr lang="en-US" sz="2000" dirty="0" err="1"/>
              <a:t>Tantivess</a:t>
            </a:r>
            <a:r>
              <a:rPr lang="en-US" sz="2000" dirty="0"/>
              <a:t>, </a:t>
            </a:r>
            <a:r>
              <a:rPr lang="en-US" sz="2000" dirty="0" err="1" smtClean="0"/>
              <a:t>Yot</a:t>
            </a:r>
            <a:r>
              <a:rPr lang="en-US" sz="2000" dirty="0" smtClean="0"/>
              <a:t> </a:t>
            </a:r>
            <a:r>
              <a:rPr lang="en-US" sz="2000" dirty="0" err="1" smtClean="0"/>
              <a:t>Teerawattananon</a:t>
            </a:r>
            <a:r>
              <a:rPr lang="en-US" sz="2000" dirty="0" smtClean="0"/>
              <a:t>. Using </a:t>
            </a:r>
            <a:r>
              <a:rPr lang="en-US" sz="2000" dirty="0"/>
              <a:t>Economic Evaluation in Policy Decision-Making in Asian Countries:  Mission Impossible or Mission Probable? (ISPOR) </a:t>
            </a:r>
            <a:r>
              <a:rPr lang="en-US" sz="2000" dirty="0" smtClean="0"/>
              <a:t>1098-3015/09/S26</a:t>
            </a:r>
          </a:p>
          <a:p>
            <a:pPr marL="223838" indent="-223838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US" sz="2000" dirty="0" err="1" smtClean="0"/>
              <a:t>Güvenç</a:t>
            </a:r>
            <a:r>
              <a:rPr lang="en-US" sz="2000" dirty="0" smtClean="0"/>
              <a:t> </a:t>
            </a:r>
            <a:r>
              <a:rPr lang="en-US" sz="2000" dirty="0" err="1"/>
              <a:t>Koçkaya</a:t>
            </a:r>
            <a:r>
              <a:rPr lang="en-US" sz="2000" dirty="0"/>
              <a:t>, Albert Wertheimer; Ola Al Ahdab &amp; et al. Pharmaceutical Market Access in Emerging Markets book, (Chapter 6: Market Access in the United Arab Emirates and selected Middle Eastern Countries -Pages </a:t>
            </a:r>
            <a:r>
              <a:rPr lang="en-US" sz="2000" dirty="0" smtClean="0"/>
              <a:t>129-162)</a:t>
            </a:r>
          </a:p>
          <a:p>
            <a:pPr marL="223838" indent="-223838">
              <a:lnSpc>
                <a:spcPct val="100000"/>
              </a:lnSpc>
              <a:spcBef>
                <a:spcPts val="0"/>
              </a:spcBef>
              <a:buClrTx/>
              <a:buFont typeface="Wingdings" panose="05000000000000000000" pitchFamily="2" charset="2"/>
              <a:buChar char="§"/>
            </a:pPr>
            <a:r>
              <a:rPr lang="en-US" sz="2000" dirty="0" smtClean="0"/>
              <a:t>Al </a:t>
            </a:r>
            <a:r>
              <a:rPr lang="en-US" sz="2000" dirty="0"/>
              <a:t>Ahdab, O. (2008). Role of Pharmacoeconomics in Clinical Pharmacy Service Development. PhD thesis, Queen's University, School of Pharmacy</a:t>
            </a:r>
            <a:r>
              <a:rPr lang="en-US" sz="2000" dirty="0" smtClean="0"/>
              <a:t>.  </a:t>
            </a:r>
            <a:endParaRPr 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ClrTx/>
              <a:buNone/>
            </a:pPr>
            <a:endParaRPr lang="en-GB" sz="2000" dirty="0"/>
          </a:p>
          <a:p>
            <a:pPr marL="223838" indent="-223838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GB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HEOR&amp; CURRENT IMPLEMENTATION CHALLENGES-UAE 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D4B7C-700A-4956-9812-F6FAD5799D91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60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638" y="228600"/>
            <a:ext cx="8874162" cy="1194286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rgbClr val="C00000"/>
                </a:solidFill>
              </a:rPr>
              <a:t>22-26 Sep 2019</a:t>
            </a:r>
            <a:r>
              <a:rPr lang="en-US" sz="4400" b="1" dirty="0" smtClean="0"/>
              <a:t/>
            </a:r>
            <a:br>
              <a:rPr lang="en-US" sz="4400" b="1" dirty="0" smtClean="0"/>
            </a:br>
            <a:r>
              <a:rPr lang="en-US" sz="4400" b="1" dirty="0" smtClean="0"/>
              <a:t>FIP Congress in ABU Dhabi</a:t>
            </a:r>
            <a:endParaRPr lang="en-US" sz="44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0678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5257800"/>
            <a:ext cx="4038600" cy="45720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1" anchor="ctr">
            <a:normAutofit fontScale="90000" lnSpcReduction="10000"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800" b="1" dirty="0" smtClean="0"/>
              <a:t>SAV THIS DAYS</a:t>
            </a:r>
            <a:endParaRPr lang="en-GB" sz="2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E698E-C7CD-4A7D-B98D-64296DD1F4D2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70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821055" y="5085754"/>
            <a:ext cx="7467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isporuaechapter@gmail.com</a:t>
            </a:r>
          </a:p>
          <a:p>
            <a:pPr algn="ctr"/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Ola.ghaleb@gmail.com</a:t>
            </a:r>
            <a:endParaRPr lang="en-US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Dr_ola@moh.gov.ae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ar-SA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543175" y="189959"/>
            <a:ext cx="3810001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60000" lnSpcReduction="20000"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9600" b="1" dirty="0" smtClean="0"/>
              <a:t>Thank you</a:t>
            </a:r>
            <a:endParaRPr lang="en-GB" b="1" dirty="0"/>
          </a:p>
        </p:txBody>
      </p:sp>
      <p:sp>
        <p:nvSpPr>
          <p:cNvPr id="2" name="Rectangle 1"/>
          <p:cNvSpPr/>
          <p:nvPr/>
        </p:nvSpPr>
        <p:spPr>
          <a:xfrm>
            <a:off x="2916555" y="979016"/>
            <a:ext cx="3276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Q&amp;A</a:t>
            </a:r>
            <a:endParaRPr lang="ar-SA" sz="4000" dirty="0"/>
          </a:p>
        </p:txBody>
      </p:sp>
      <p:sp>
        <p:nvSpPr>
          <p:cNvPr id="6" name="Rectangle 5"/>
          <p:cNvSpPr/>
          <p:nvPr/>
        </p:nvSpPr>
        <p:spPr>
          <a:xfrm>
            <a:off x="102870" y="2362379"/>
            <a:ext cx="888111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Ola </a:t>
            </a: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Ghaleb Al Ahdab, PhD</a:t>
            </a:r>
            <a:r>
              <a:rPr lang="en-US" sz="36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. </a:t>
            </a:r>
          </a:p>
          <a:p>
            <a:pPr marL="285750" indent="-233363">
              <a:buSzPct val="68000"/>
              <a:buFont typeface="Arial" pitchFamily="34" charset="0"/>
              <a:buChar char="−"/>
              <a:defRPr/>
            </a:pP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Pharmaceutical 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Advisor, Drug Department, 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MOHAP, UAE  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hlinkClick r:id="rId5"/>
              </a:rPr>
              <a:t>www.mohap.gov.ae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endParaRPr lang="en-US" sz="21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285750" indent="-233363">
              <a:buSzPct val="68000"/>
              <a:buFont typeface="Arial" pitchFamily="34" charset="0"/>
              <a:buChar char="−"/>
              <a:defRPr/>
            </a:pPr>
            <a:r>
              <a:rPr lang="en-US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Adjunct Assistant Professor, Colleges of Pharmacy, UAE</a:t>
            </a:r>
          </a:p>
          <a:p>
            <a:pPr marL="285750" indent="-233363">
              <a:buSzPct val="68000"/>
              <a:buFont typeface="Arial" pitchFamily="34" charset="0"/>
              <a:buChar char="−"/>
              <a:defRPr/>
            </a:pP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President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, ISPOR United Arab Emirates 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Chapter 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hlinkClick r:id="rId6"/>
              </a:rPr>
              <a:t>www.ispor.org</a:t>
            </a:r>
            <a:endParaRPr lang="en-US" sz="21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285750" indent="-233363">
              <a:buSzPct val="68000"/>
              <a:buFont typeface="Arial" pitchFamily="34" charset="0"/>
              <a:buChar char="−"/>
              <a:defRPr/>
            </a:pP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President Elect , ISPOR Arab Network 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hlinkClick r:id="rId6"/>
              </a:rPr>
              <a:t>www.ispor.org</a:t>
            </a:r>
            <a:endParaRPr lang="en-US" sz="21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285750" indent="-233363">
              <a:buSzPct val="68000"/>
              <a:buFont typeface="Arial" pitchFamily="34" charset="0"/>
              <a:buChar char="−"/>
              <a:defRPr/>
            </a:pPr>
            <a:r>
              <a:rPr lang="en-GB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Vice-President </a:t>
            </a:r>
            <a:r>
              <a:rPr lang="en-GB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FIP Social &amp; Administrative Pharmacy </a:t>
            </a:r>
            <a:r>
              <a:rPr lang="en-GB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Section </a:t>
            </a:r>
            <a:r>
              <a:rPr lang="en-GB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hlinkClick r:id="rId7"/>
              </a:rPr>
              <a:t>www.fip.org</a:t>
            </a:r>
            <a:r>
              <a:rPr lang="en-GB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endParaRPr lang="en-GB" sz="21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285750" indent="-233363">
              <a:buSzPct val="68000"/>
              <a:buFont typeface="Arial" pitchFamily="34" charset="0"/>
              <a:buChar char="−"/>
              <a:defRPr/>
            </a:pPr>
            <a:r>
              <a:rPr lang="en-US" sz="21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Vice-President for Pharmacy Society, 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EMA 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hlinkClick r:id="rId8"/>
              </a:rPr>
              <a:t>www.ema.ae</a:t>
            </a:r>
            <a:r>
              <a:rPr lang="en-US" sz="2100" dirty="0" smtClean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endParaRPr lang="en-US" sz="21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84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1295400"/>
            <a:ext cx="4686300" cy="914400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chemeClr val="bg2">
                    <a:lumMod val="50000"/>
                  </a:schemeClr>
                </a:solidFill>
              </a:rPr>
              <a:t>AGENDA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438400"/>
            <a:ext cx="8458200" cy="2971800"/>
          </a:xfrm>
        </p:spPr>
        <p:txBody>
          <a:bodyPr>
            <a:noAutofit/>
          </a:bodyPr>
          <a:lstStyle/>
          <a:p>
            <a:pPr marL="457200" lvl="8" indent="-457200">
              <a:lnSpc>
                <a:spcPct val="100000"/>
              </a:lnSpc>
              <a:buClrTx/>
              <a:buFont typeface="Wingdings" panose="05000000000000000000" pitchFamily="2" charset="2"/>
              <a:buChar char="§"/>
            </a:pPr>
            <a:r>
              <a:rPr lang="en-US" sz="3200" dirty="0"/>
              <a:t>INTRODUCTION</a:t>
            </a:r>
          </a:p>
          <a:p>
            <a:pPr marL="457200" lvl="8" indent="-457200">
              <a:lnSpc>
                <a:spcPct val="100000"/>
              </a:lnSpc>
              <a:buClrTx/>
              <a:buFont typeface="Wingdings" panose="05000000000000000000" pitchFamily="2" charset="2"/>
              <a:buChar char="§"/>
            </a:pPr>
            <a:r>
              <a:rPr lang="en-GB" sz="3200" dirty="0" smtClean="0"/>
              <a:t>THE UAE</a:t>
            </a:r>
            <a:r>
              <a:rPr lang="en-GB" sz="3200" dirty="0"/>
              <a:t>: KEY </a:t>
            </a:r>
            <a:r>
              <a:rPr lang="en-GB" sz="3200" dirty="0" smtClean="0"/>
              <a:t>INFORMATION</a:t>
            </a:r>
          </a:p>
          <a:p>
            <a:pPr marL="457200" lvl="8" indent="-457200">
              <a:lnSpc>
                <a:spcPct val="100000"/>
              </a:lnSpc>
              <a:buClrTx/>
              <a:buFont typeface="Wingdings" panose="05000000000000000000" pitchFamily="2" charset="2"/>
              <a:buChar char="§"/>
            </a:pPr>
            <a:r>
              <a:rPr lang="en-US" sz="3200" dirty="0" smtClean="0"/>
              <a:t>CURRENT CHALLENGES </a:t>
            </a:r>
          </a:p>
          <a:p>
            <a:pPr marL="457200" lvl="8" indent="-457200">
              <a:lnSpc>
                <a:spcPct val="100000"/>
              </a:lnSpc>
              <a:buClrTx/>
              <a:buFont typeface="Wingdings" panose="05000000000000000000" pitchFamily="2" charset="2"/>
              <a:buChar char="§"/>
            </a:pPr>
            <a:r>
              <a:rPr lang="en-US" sz="3200" dirty="0" smtClean="0"/>
              <a:t>SUMMARY</a:t>
            </a:r>
            <a:endParaRPr lang="en-US" sz="32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32C42-FA4F-4F80-95C2-B93ACAC87AF2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9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1600199"/>
            <a:ext cx="85344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4488" indent="-344488" defTabSz="685800">
              <a:buSzPct val="135000"/>
              <a:buFont typeface="Wingdings" panose="05000000000000000000" pitchFamily="2" charset="2"/>
              <a:buChar char="§"/>
            </a:pPr>
            <a:r>
              <a:rPr lang="en-US" sz="2600" dirty="0"/>
              <a:t>Pricing medication is controlled by government</a:t>
            </a:r>
          </a:p>
          <a:p>
            <a:pPr marL="344488" indent="-344488" defTabSz="685800">
              <a:buSzPct val="135000"/>
              <a:buFont typeface="Wingdings" panose="05000000000000000000" pitchFamily="2" charset="2"/>
              <a:buChar char="§"/>
            </a:pPr>
            <a:r>
              <a:rPr lang="en-US" sz="2600" dirty="0" smtClean="0"/>
              <a:t>Public Pharmaceutical market via </a:t>
            </a:r>
            <a:r>
              <a:rPr lang="en-US" sz="2600" dirty="0"/>
              <a:t>tendering </a:t>
            </a:r>
          </a:p>
          <a:p>
            <a:pPr marL="344488" indent="-344488" defTabSz="685800">
              <a:buSzPct val="135000"/>
              <a:buFont typeface="Wingdings" panose="05000000000000000000" pitchFamily="2" charset="2"/>
              <a:buChar char="§"/>
            </a:pPr>
            <a:r>
              <a:rPr lang="en-US" sz="2600" dirty="0" smtClean="0"/>
              <a:t>More </a:t>
            </a:r>
            <a:r>
              <a:rPr lang="en-US" sz="2600" dirty="0"/>
              <a:t>than 140 pharmaceutical factories operating across the </a:t>
            </a:r>
            <a:r>
              <a:rPr lang="en-US" sz="2600" dirty="0" smtClean="0"/>
              <a:t>region</a:t>
            </a:r>
          </a:p>
          <a:p>
            <a:pPr marL="344488" indent="-344488" defTabSz="685800">
              <a:buSzPct val="135000"/>
              <a:buFont typeface="Wingdings" panose="05000000000000000000" pitchFamily="2" charset="2"/>
              <a:buChar char="§"/>
            </a:pPr>
            <a:r>
              <a:rPr lang="en-US" sz="2600" dirty="0" smtClean="0"/>
              <a:t>Local </a:t>
            </a:r>
            <a:r>
              <a:rPr lang="en-US" sz="2600" dirty="0"/>
              <a:t>production dominated by Generic Manufacturers </a:t>
            </a:r>
          </a:p>
          <a:p>
            <a:pPr marL="344488" indent="-344488" defTabSz="685800">
              <a:buSzPct val="135000"/>
              <a:buFont typeface="Wingdings" panose="05000000000000000000" pitchFamily="2" charset="2"/>
              <a:buChar char="§"/>
            </a:pPr>
            <a:r>
              <a:rPr lang="en-US" sz="2600" dirty="0" smtClean="0"/>
              <a:t>Strong </a:t>
            </a:r>
            <a:r>
              <a:rPr lang="en-US" sz="2600" dirty="0"/>
              <a:t>dependence on imported finished </a:t>
            </a:r>
            <a:r>
              <a:rPr lang="en-US" sz="2600" dirty="0" smtClean="0"/>
              <a:t>products</a:t>
            </a:r>
          </a:p>
          <a:p>
            <a:pPr marL="344488" indent="-344488" defTabSz="685800">
              <a:buSzPct val="135000"/>
              <a:buFont typeface="Wingdings" panose="05000000000000000000" pitchFamily="2" charset="2"/>
              <a:buChar char="§"/>
            </a:pPr>
            <a:r>
              <a:rPr lang="en-US" sz="2600" dirty="0"/>
              <a:t>Strong </a:t>
            </a:r>
            <a:r>
              <a:rPr lang="en-US" sz="2600" dirty="0" smtClean="0"/>
              <a:t>dependence on imported raw </a:t>
            </a:r>
            <a:r>
              <a:rPr lang="en-US" sz="2600" dirty="0"/>
              <a:t>materials</a:t>
            </a:r>
          </a:p>
          <a:p>
            <a:pPr marL="344488" indent="-344488" defTabSz="685800">
              <a:buSzPct val="135000"/>
              <a:buFont typeface="Wingdings" panose="05000000000000000000" pitchFamily="2" charset="2"/>
              <a:buChar char="§"/>
            </a:pPr>
            <a:r>
              <a:rPr lang="en-US" sz="2600" dirty="0" smtClean="0"/>
              <a:t>There are slow down </a:t>
            </a:r>
            <a:r>
              <a:rPr lang="en-US" sz="2600" dirty="0"/>
              <a:t>in </a:t>
            </a:r>
            <a:r>
              <a:rPr lang="en-US" sz="2600" dirty="0" smtClean="0"/>
              <a:t>the GDP growth </a:t>
            </a:r>
            <a:r>
              <a:rPr lang="en-US" sz="2600" dirty="0"/>
              <a:t>as a result of low oil </a:t>
            </a:r>
            <a:r>
              <a:rPr lang="en-US" sz="2600" dirty="0" smtClean="0"/>
              <a:t>prices</a:t>
            </a:r>
            <a:endParaRPr lang="en-US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304801" y="228600"/>
            <a:ext cx="8534400" cy="8309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4800" b="1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INTRODUCTION : MENA </a:t>
            </a:r>
            <a:r>
              <a:rPr lang="en-US" dirty="0"/>
              <a:t>Region </a:t>
            </a:r>
            <a:endParaRPr lang="ar-J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r>
              <a:rPr lang="en-US" dirty="0" smtClean="0"/>
              <a:t>4</a:t>
            </a:r>
            <a:endParaRPr lang="ar-JO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AB758D-053D-4EF6-BAA5-9B0F58167214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97287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45870" y="304800"/>
            <a:ext cx="6777990" cy="706616"/>
          </a:xfrm>
        </p:spPr>
        <p:txBody>
          <a:bodyPr>
            <a:noAutofit/>
          </a:bodyPr>
          <a:lstStyle/>
          <a:p>
            <a:r>
              <a:rPr lang="en-GB" sz="4800" b="1" dirty="0" smtClean="0"/>
              <a:t>UAE: Key Information</a:t>
            </a:r>
            <a:endParaRPr lang="en-GB" sz="4800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1573530"/>
            <a:ext cx="8839200" cy="4800600"/>
          </a:xfrm>
        </p:spPr>
        <p:txBody>
          <a:bodyPr>
            <a:noAutofit/>
          </a:bodyPr>
          <a:lstStyle/>
          <a:p>
            <a:pPr marL="344488" indent="-344488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135000"/>
              <a:buFont typeface="Wingdings" panose="05000000000000000000" pitchFamily="2" charset="2"/>
              <a:buChar char="§"/>
            </a:pPr>
            <a:r>
              <a:rPr lang="en-GB" sz="2600" dirty="0"/>
              <a:t>Population: 9.12 million population (Dec 2016)</a:t>
            </a:r>
            <a:endParaRPr lang="en-GB" sz="2600" dirty="0">
              <a:solidFill>
                <a:srgbClr val="0070C0"/>
              </a:solidFill>
            </a:endParaRPr>
          </a:p>
          <a:p>
            <a:pPr marL="344488" indent="-344488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135000"/>
              <a:buFont typeface="Wingdings" panose="05000000000000000000" pitchFamily="2" charset="2"/>
              <a:buChar char="§"/>
            </a:pPr>
            <a:r>
              <a:rPr lang="en-GB" sz="2600" dirty="0"/>
              <a:t>Total GDP $</a:t>
            </a:r>
            <a:r>
              <a:rPr lang="fr-FR" sz="2600" dirty="0" err="1" smtClean="0"/>
              <a:t>bn</a:t>
            </a:r>
            <a:r>
              <a:rPr lang="fr-FR" sz="2600" dirty="0" smtClean="0"/>
              <a:t> </a:t>
            </a:r>
            <a:r>
              <a:rPr lang="en-GB" sz="2600" dirty="0" smtClean="0"/>
              <a:t>3</a:t>
            </a:r>
            <a:r>
              <a:rPr lang="ar-AE" sz="2600" dirty="0"/>
              <a:t>7</a:t>
            </a:r>
            <a:r>
              <a:rPr lang="en-GB" sz="2600" dirty="0"/>
              <a:t>9</a:t>
            </a:r>
            <a:r>
              <a:rPr lang="fr-FR" sz="2600" dirty="0"/>
              <a:t> </a:t>
            </a:r>
            <a:r>
              <a:rPr lang="ar-AE" sz="2600" dirty="0"/>
              <a:t>)</a:t>
            </a:r>
            <a:r>
              <a:rPr lang="fr-FR" sz="2600" dirty="0" smtClean="0"/>
              <a:t>2016 : </a:t>
            </a:r>
            <a:r>
              <a:rPr lang="en-GB" sz="2600" dirty="0" smtClean="0"/>
              <a:t>2nd </a:t>
            </a:r>
            <a:r>
              <a:rPr lang="en-GB" sz="2600" dirty="0"/>
              <a:t>in GCC (&lt;KSA ) 3rd in MENA </a:t>
            </a:r>
            <a:r>
              <a:rPr lang="en-GB" sz="2600" dirty="0" smtClean="0"/>
              <a:t>region</a:t>
            </a:r>
            <a:endParaRPr lang="en-GB" sz="2600" dirty="0"/>
          </a:p>
          <a:p>
            <a:pPr marL="344488" indent="-344488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135000"/>
              <a:buFont typeface="Wingdings" panose="05000000000000000000" pitchFamily="2" charset="2"/>
              <a:buChar char="§"/>
            </a:pPr>
            <a:r>
              <a:rPr lang="en-GB" sz="2600" dirty="0"/>
              <a:t>Total life expectancy at birth = 76.9 years </a:t>
            </a:r>
            <a:endParaRPr lang="en-GB" sz="2600" dirty="0">
              <a:solidFill>
                <a:srgbClr val="0070C0"/>
              </a:solidFill>
            </a:endParaRPr>
          </a:p>
          <a:p>
            <a:pPr marL="344488" indent="-344488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135000"/>
              <a:buFont typeface="Wingdings" panose="05000000000000000000" pitchFamily="2" charset="2"/>
              <a:buChar char="§"/>
            </a:pPr>
            <a:r>
              <a:rPr lang="en-GB" sz="2600" dirty="0"/>
              <a:t>Industry is fuelled with latest technology</a:t>
            </a:r>
          </a:p>
          <a:p>
            <a:pPr marL="344488" indent="-344488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135000"/>
              <a:buFont typeface="Wingdings" panose="05000000000000000000" pitchFamily="2" charset="2"/>
              <a:buChar char="§"/>
            </a:pPr>
            <a:r>
              <a:rPr lang="en-GB" sz="2600" dirty="0"/>
              <a:t>International service providers manage many </a:t>
            </a:r>
            <a:r>
              <a:rPr lang="en-GB" sz="2600" dirty="0" smtClean="0"/>
              <a:t>facilities in the UAE with high standards</a:t>
            </a:r>
            <a:endParaRPr lang="ar-AE" sz="2600" dirty="0"/>
          </a:p>
          <a:p>
            <a:pPr marL="344488" indent="-344488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135000"/>
              <a:buFont typeface="Wingdings" panose="05000000000000000000" pitchFamily="2" charset="2"/>
              <a:buChar char="§"/>
            </a:pPr>
            <a:r>
              <a:rPr lang="en-GB" sz="2600" dirty="0"/>
              <a:t>MOHAP has mandated all facilities to achieve </a:t>
            </a:r>
            <a:r>
              <a:rPr lang="en-GB" sz="2600" dirty="0" smtClean="0"/>
              <a:t>International accreditation by 2021.</a:t>
            </a:r>
            <a:endParaRPr lang="en-GB" sz="2600" dirty="0"/>
          </a:p>
          <a:p>
            <a:pPr marL="344488" indent="-344488">
              <a:lnSpc>
                <a:spcPct val="100000"/>
              </a:lnSpc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135000"/>
              <a:buFont typeface="Wingdings" panose="05000000000000000000" pitchFamily="2" charset="2"/>
              <a:buChar char="§"/>
            </a:pPr>
            <a:r>
              <a:rPr lang="en-GB" sz="2600" dirty="0" smtClean="0"/>
              <a:t>Health </a:t>
            </a:r>
            <a:r>
              <a:rPr lang="en-GB" sz="2600" dirty="0"/>
              <a:t>Insurance models becoming the dominant way of health funding</a:t>
            </a:r>
            <a:r>
              <a:rPr lang="en-GB" sz="2600" dirty="0" smtClean="0"/>
              <a:t>.</a:t>
            </a:r>
          </a:p>
          <a:p>
            <a:pPr algn="r">
              <a:lnSpc>
                <a:spcPct val="100000"/>
              </a:lnSpc>
              <a:spcBef>
                <a:spcPts val="0"/>
              </a:spcBef>
              <a:buNone/>
            </a:pPr>
            <a:endParaRPr lang="en-GB" sz="26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FF423-55A3-4F4D-B298-F6549930A043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HEOR&amp; CURRENT IMPLEMENTATION CHALLENGES-UAE </a:t>
            </a:r>
            <a:endParaRPr lang="en-GB" sz="1350" dirty="0">
              <a:solidFill>
                <a:srgbClr val="0070C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05B5-2887-4D29-962F-D919712536FC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0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93638" y="152400"/>
            <a:ext cx="8797962" cy="1325563"/>
          </a:xfrm>
        </p:spPr>
        <p:txBody>
          <a:bodyPr>
            <a:normAutofit/>
          </a:bodyPr>
          <a:lstStyle/>
          <a:p>
            <a:r>
              <a:rPr lang="en-GB" dirty="0" smtClean="0"/>
              <a:t>The Health Care System In The UAE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058150" cy="4038600"/>
          </a:xfrm>
        </p:spPr>
        <p:txBody>
          <a:bodyPr>
            <a:noAutofit/>
          </a:bodyPr>
          <a:lstStyle/>
          <a:p>
            <a:pPr marL="539353" indent="-457200">
              <a:lnSpc>
                <a:spcPct val="150000"/>
              </a:lnSpc>
              <a:spcAft>
                <a:spcPts val="450"/>
              </a:spcAft>
              <a:buFont typeface="Wingdings" panose="05000000000000000000" pitchFamily="2" charset="2"/>
              <a:buChar char="§"/>
              <a:defRPr/>
            </a:pPr>
            <a:r>
              <a:rPr lang="en-GB" sz="3200" dirty="0"/>
              <a:t>Regulators</a:t>
            </a:r>
          </a:p>
          <a:p>
            <a:pPr marL="539353" indent="-4572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GB" sz="3200" dirty="0" smtClean="0"/>
              <a:t>Healthcare Providers</a:t>
            </a:r>
            <a:endParaRPr lang="en-GB" sz="3200" dirty="0"/>
          </a:p>
          <a:p>
            <a:pPr marL="539353" indent="-4572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GB" sz="3200" dirty="0"/>
              <a:t>Payers' </a:t>
            </a:r>
          </a:p>
          <a:p>
            <a:pPr marL="539353" indent="-4572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GB" sz="3200" dirty="0" smtClean="0"/>
              <a:t>Suppliers+</a:t>
            </a:r>
            <a:endParaRPr lang="en-GB" sz="32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HEOR&amp; CURRENT IMPLEMENTATION CHALLENGES-UAE 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754F0-654A-4315-92DB-A4029DB92A42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03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" y="1"/>
            <a:ext cx="8892540" cy="13255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UAE 7th </a:t>
            </a:r>
            <a:r>
              <a:rPr lang="en-US" sz="2800" dirty="0"/>
              <a:t>most competitive in the world</a:t>
            </a:r>
            <a:br>
              <a:rPr lang="en-US" sz="2800" dirty="0"/>
            </a:br>
            <a:r>
              <a:rPr lang="en-US" sz="2800" dirty="0" smtClean="0"/>
              <a:t>Jump from Position 10 to </a:t>
            </a:r>
            <a:r>
              <a:rPr lang="en-US" sz="2800" dirty="0"/>
              <a:t>Position </a:t>
            </a:r>
            <a:r>
              <a:rPr lang="en-US" sz="2800" dirty="0" smtClean="0"/>
              <a:t>7 in 2018  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A8E99-1704-4B99-BA09-7BDBB94ABE28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88620" y="6346196"/>
            <a:ext cx="3886200" cy="365125"/>
          </a:xfrm>
        </p:spPr>
        <p:txBody>
          <a:bodyPr/>
          <a:lstStyle/>
          <a:p>
            <a:r>
              <a:rPr lang="en-US" dirty="0" smtClean="0"/>
              <a:t>HEOR&amp; CURRENT IMPLEMENTATION CHALLENGES-UAE </a:t>
            </a:r>
            <a:endParaRPr lang="en-US" i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32" y="1325563"/>
            <a:ext cx="8029575" cy="455771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619433" y="5965926"/>
            <a:ext cx="852456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https://www.imd.org/wcc/world-competitiveness-center-rankings/world-competitiveness-ranking-2018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1794510" y="2971800"/>
            <a:ext cx="2480310" cy="24003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57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23850"/>
            <a:ext cx="6123363" cy="71345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400" b="1" dirty="0" smtClean="0"/>
              <a:t>Pharma-Regulatory Culture</a:t>
            </a:r>
            <a:endParaRPr lang="en-GB" sz="4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58052"/>
            <a:ext cx="8686800" cy="4876800"/>
          </a:xfrm>
        </p:spPr>
        <p:txBody>
          <a:bodyPr>
            <a:noAutofit/>
          </a:bodyPr>
          <a:lstStyle/>
          <a:p>
            <a:pPr marL="519113" indent="-40798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Pct val="135000"/>
              <a:buFont typeface="Wingdings" panose="05000000000000000000" pitchFamily="2" charset="2"/>
              <a:buChar char="§"/>
            </a:pPr>
            <a:r>
              <a:rPr lang="en-GB" sz="2400" dirty="0" smtClean="0"/>
              <a:t>The </a:t>
            </a:r>
            <a:r>
              <a:rPr lang="en-GB" sz="2400" dirty="0"/>
              <a:t>Intellectual Property Protection  in  the UAE considered strong (UAE is WTO member and signatory to TRIPS)</a:t>
            </a:r>
          </a:p>
          <a:p>
            <a:pPr marL="519113" indent="-40798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Pct val="135000"/>
              <a:buFont typeface="Wingdings" panose="05000000000000000000" pitchFamily="2" charset="2"/>
              <a:buChar char="§"/>
            </a:pPr>
            <a:r>
              <a:rPr lang="en-US" sz="2400" dirty="0"/>
              <a:t>≈ 85% of pharmaceuticals are imported</a:t>
            </a:r>
          </a:p>
          <a:p>
            <a:pPr marL="519113" indent="-40798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Pct val="135000"/>
              <a:buFont typeface="Wingdings" panose="05000000000000000000" pitchFamily="2" charset="2"/>
              <a:buChar char="§"/>
            </a:pPr>
            <a:r>
              <a:rPr lang="en-GB" sz="2400" dirty="0" smtClean="0"/>
              <a:t>MOHAP regulates </a:t>
            </a:r>
            <a:r>
              <a:rPr lang="en-US" sz="2400" dirty="0"/>
              <a:t>Conventional  &amp; Complementary Medicines ; Medical Devices and Veterinary  Medicines</a:t>
            </a:r>
          </a:p>
          <a:p>
            <a:pPr marL="519113" indent="-40798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Pct val="135000"/>
              <a:buFont typeface="Wingdings" panose="05000000000000000000" pitchFamily="2" charset="2"/>
              <a:buChar char="§"/>
            </a:pPr>
            <a:r>
              <a:rPr lang="en-GB" sz="2400" dirty="0"/>
              <a:t>MOHAP regulate Drug Price</a:t>
            </a:r>
          </a:p>
          <a:p>
            <a:pPr marL="519113" indent="-40798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Pct val="135000"/>
              <a:buFont typeface="Wingdings" panose="05000000000000000000" pitchFamily="2" charset="2"/>
              <a:buChar char="§"/>
            </a:pPr>
            <a:r>
              <a:rPr lang="en-GB" sz="2400" dirty="0" smtClean="0"/>
              <a:t>PV</a:t>
            </a:r>
            <a:r>
              <a:rPr lang="en-GB" sz="2400" dirty="0"/>
              <a:t>/ Risk management plan for each registered medicine mandatory within registration process</a:t>
            </a:r>
          </a:p>
          <a:p>
            <a:pPr marL="519113" indent="-40798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Pct val="135000"/>
              <a:buFont typeface="Wingdings" panose="05000000000000000000" pitchFamily="2" charset="2"/>
              <a:buChar char="§"/>
            </a:pPr>
            <a:r>
              <a:rPr lang="en-US" sz="2400" dirty="0" smtClean="0"/>
              <a:t>GCC </a:t>
            </a:r>
            <a:r>
              <a:rPr lang="en-US" sz="2400" dirty="0"/>
              <a:t>Price Dollarization and CIF Unification rational and promote patient access to innovative drugs in the GCC</a:t>
            </a:r>
            <a:r>
              <a:rPr lang="en-US" sz="2400" dirty="0" smtClean="0"/>
              <a:t>.</a:t>
            </a:r>
          </a:p>
          <a:p>
            <a:pPr marL="519113" indent="-40798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Pct val="135000"/>
              <a:buFont typeface="Wingdings" panose="05000000000000000000" pitchFamily="2" charset="2"/>
              <a:buChar char="§"/>
            </a:pPr>
            <a:r>
              <a:rPr lang="en-US" sz="2400" dirty="0"/>
              <a:t>Quality healthcare services, Quality Education and capacity building are at the top of the UAE government agenda &amp; 2021 Vision. </a:t>
            </a:r>
            <a:endParaRPr lang="en-US" sz="2400" dirty="0" smtClean="0"/>
          </a:p>
          <a:p>
            <a:pPr marL="519113" indent="-407988">
              <a:lnSpc>
                <a:spcPct val="85000"/>
              </a:lnSpc>
              <a:spcBef>
                <a:spcPts val="0"/>
              </a:spcBef>
              <a:buClrTx/>
              <a:buSzPct val="135000"/>
              <a:buFont typeface="Wingdings" panose="05000000000000000000" pitchFamily="2" charset="2"/>
              <a:buChar char="§"/>
            </a:pPr>
            <a:r>
              <a:rPr lang="en-GB" dirty="0"/>
              <a:t>Fast Track: Accelerated Approval and Availability of life saving and innovative drugs in the UAE. </a:t>
            </a:r>
          </a:p>
          <a:p>
            <a:pPr marL="111125" indent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Pct val="135000"/>
              <a:buNone/>
            </a:pPr>
            <a:endParaRPr lang="en-US" sz="2400" dirty="0"/>
          </a:p>
          <a:p>
            <a:pPr marL="344488" indent="-344488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135000"/>
              <a:buFont typeface="Wingdings" panose="05000000000000000000" pitchFamily="2" charset="2"/>
              <a:buChar char="§"/>
            </a:pPr>
            <a:endParaRPr lang="en-GB" sz="2200" dirty="0"/>
          </a:p>
          <a:p>
            <a:pPr>
              <a:lnSpc>
                <a:spcPct val="85000"/>
              </a:lnSpc>
              <a:spcBef>
                <a:spcPts val="0"/>
              </a:spcBef>
              <a:spcAft>
                <a:spcPts val="0"/>
              </a:spcAft>
            </a:pP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F1344-A3C9-4348-8AFA-728D5CDCEC47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HEOR&amp; CURRENT IMPLEMENTATION CHALLENGES-UAE 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7905B5-2887-4D29-962F-D919712536FC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038600" y="6091646"/>
            <a:ext cx="4414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*MOHAP (Ministry of Health and Prevention)</a:t>
            </a:r>
          </a:p>
        </p:txBody>
      </p:sp>
    </p:spTree>
    <p:extLst>
      <p:ext uri="{BB962C8B-B14F-4D97-AF65-F5344CB8AC3E}">
        <p14:creationId xmlns:p14="http://schemas.microsoft.com/office/powerpoint/2010/main" val="313349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417910" indent="-160735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642938" indent="-128588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900113" indent="-128588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1157288" indent="-128588" eaLnBrk="0" hangingPunct="0"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1414463" indent="-128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1671638" indent="-128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1928813" indent="-128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2185988" indent="-128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eaLnBrk="1" hangingPunct="1"/>
            <a:fld id="{60E86156-F3C2-4B6F-97B4-F16E0D4E917C}" type="slidenum">
              <a:rPr lang="en-US" smtClean="0">
                <a:solidFill>
                  <a:srgbClr val="898989"/>
                </a:solidFill>
                <a:latin typeface="Calibri" pitchFamily="34" charset="0"/>
              </a:rPr>
              <a:pPr eaLnBrk="1" hangingPunct="1"/>
              <a:t>9</a:t>
            </a:fld>
            <a:endParaRPr lang="en-US" smtClean="0">
              <a:solidFill>
                <a:srgbClr val="898989"/>
              </a:solidFill>
              <a:latin typeface="Calibri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81000" y="243709"/>
            <a:ext cx="8458200" cy="67932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Fast Track Approval: Promoting Early Patients Access to Innovative Medicines</a:t>
            </a:r>
          </a:p>
          <a:p>
            <a:endParaRPr lang="en-US" sz="4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3" name="Chart 12"/>
          <p:cNvGraphicFramePr/>
          <p:nvPr>
            <p:extLst/>
          </p:nvPr>
        </p:nvGraphicFramePr>
        <p:xfrm>
          <a:off x="1811215" y="2687457"/>
          <a:ext cx="5635869" cy="27227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Rectangle 18"/>
          <p:cNvSpPr/>
          <p:nvPr/>
        </p:nvSpPr>
        <p:spPr>
          <a:xfrm>
            <a:off x="2057400" y="2501238"/>
            <a:ext cx="5143500" cy="2908924"/>
          </a:xfrm>
          <a:prstGeom prst="rect">
            <a:avLst/>
          </a:prstGeom>
          <a:noFill/>
          <a:ln w="25400" cap="flat" cmpd="sng" algn="ctr">
            <a:solidFill>
              <a:srgbClr val="CEB96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013" kern="0">
              <a:solidFill>
                <a:sysClr val="window" lastClr="FFFFFF"/>
              </a:solidFill>
              <a:latin typeface="Calibri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39D1E-902B-4DB6-B50E-7EBE0FE05F28}" type="datetime1">
              <a:rPr lang="en-US" smtClean="0"/>
              <a:t>17-Sep-18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708352" y="5569613"/>
            <a:ext cx="26423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20 fast track approvals  </a:t>
            </a:r>
            <a:endParaRPr lang="en-US" sz="2000" dirty="0"/>
          </a:p>
        </p:txBody>
      </p:sp>
      <p:sp>
        <p:nvSpPr>
          <p:cNvPr id="16" name="Rectangle 15"/>
          <p:cNvSpPr/>
          <p:nvPr/>
        </p:nvSpPr>
        <p:spPr>
          <a:xfrm>
            <a:off x="2686050" y="1498500"/>
            <a:ext cx="365369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Therapeutic Areas </a:t>
            </a:r>
          </a:p>
          <a:p>
            <a:pPr algn="ctr"/>
            <a:r>
              <a:rPr lang="en-US" sz="2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Fast Track Approval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HEOR&amp; CURRENT IMPLEMENTATION CHALLENGES-UAE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8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Custom 6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FFFFFF"/>
      </a:accent1>
      <a:accent2>
        <a:srgbClr val="E9F3F0"/>
      </a:accent2>
      <a:accent3>
        <a:srgbClr val="005D84"/>
      </a:accent3>
      <a:accent4>
        <a:srgbClr val="006284"/>
      </a:accent4>
      <a:accent5>
        <a:srgbClr val="434343"/>
      </a:accent5>
      <a:accent6>
        <a:srgbClr val="414245"/>
      </a:accent6>
      <a:hlink>
        <a:srgbClr val="85B3E5"/>
      </a:hlink>
      <a:folHlink>
        <a:srgbClr val="375FE4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Waveform.thmx</Template>
  <TotalTime>334</TotalTime>
  <Words>1541</Words>
  <Application>Microsoft Office PowerPoint</Application>
  <PresentationFormat>On-screen Show (4:3)</PresentationFormat>
  <Paragraphs>259</Paragraphs>
  <Slides>23</Slides>
  <Notes>18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MS PGothic</vt:lpstr>
      <vt:lpstr>Arial</vt:lpstr>
      <vt:lpstr>Calibri</vt:lpstr>
      <vt:lpstr>Candara</vt:lpstr>
      <vt:lpstr>Myriad Pro</vt:lpstr>
      <vt:lpstr>Symbol</vt:lpstr>
      <vt:lpstr>Wingdings</vt:lpstr>
      <vt:lpstr>Waveform</vt:lpstr>
      <vt:lpstr>HEOR &amp; CURRENT IMPLEMENTATION CHALLENGES IN THE UAE</vt:lpstr>
      <vt:lpstr>Your presentation should address challenges and problems related to governance, finances of medicines , technology and innovations given the experience of UAE.  </vt:lpstr>
      <vt:lpstr>AGENDA</vt:lpstr>
      <vt:lpstr>PowerPoint Presentation</vt:lpstr>
      <vt:lpstr>UAE: Key Information</vt:lpstr>
      <vt:lpstr>The Health Care System In The UAE</vt:lpstr>
      <vt:lpstr>UAE 7th most competitive in the world Jump from Position 10 to Position 7 in 2018  </vt:lpstr>
      <vt:lpstr>Pharma-Regulatory Culture</vt:lpstr>
      <vt:lpstr>PowerPoint Presentation</vt:lpstr>
      <vt:lpstr>Pharmaceutical Regulatory in the UAE</vt:lpstr>
      <vt:lpstr>Pharmaceutical Market Expenditure By Sub Sector (2017= 2.841 USDbn)</vt:lpstr>
      <vt:lpstr>Pharmaceutical Sales Data in the UAE in USDbn ( Historical &amp; Forecast) </vt:lpstr>
      <vt:lpstr>Pharmaceutical Sale % of   Health Expenditure</vt:lpstr>
      <vt:lpstr>Are We Ready: For Using Economic Evaluation Formally?</vt:lpstr>
      <vt:lpstr>The Situation In The UAE</vt:lpstr>
      <vt:lpstr>Barriers to the Use of Economic Evaluation in Policy Decision-Making: Example From Asia</vt:lpstr>
      <vt:lpstr>What We Need ? </vt:lpstr>
      <vt:lpstr>Recommendations </vt:lpstr>
      <vt:lpstr> Summary </vt:lpstr>
      <vt:lpstr>The Way Forward: UAE VISION 2021 </vt:lpstr>
      <vt:lpstr>Key Resources</vt:lpstr>
      <vt:lpstr>22-26 Sep 2019 FIP Congress in ABU Dhabi</vt:lpstr>
      <vt:lpstr>PowerPoint Presentation</vt:lpstr>
    </vt:vector>
  </TitlesOfParts>
  <Company>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Yousef Rabah</dc:creator>
  <cp:lastModifiedBy>Ola Ahdab</cp:lastModifiedBy>
  <cp:revision>63</cp:revision>
  <dcterms:created xsi:type="dcterms:W3CDTF">2012-10-08T14:55:03Z</dcterms:created>
  <dcterms:modified xsi:type="dcterms:W3CDTF">2018-09-17T12:36:34Z</dcterms:modified>
</cp:coreProperties>
</file>