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6"/>
  </p:notesMasterIdLst>
  <p:handoutMasterIdLst>
    <p:handoutMasterId r:id="rId27"/>
  </p:handoutMasterIdLst>
  <p:sldIdLst>
    <p:sldId id="588" r:id="rId2"/>
    <p:sldId id="730" r:id="rId3"/>
    <p:sldId id="731" r:id="rId4"/>
    <p:sldId id="750" r:id="rId5"/>
    <p:sldId id="751" r:id="rId6"/>
    <p:sldId id="733" r:id="rId7"/>
    <p:sldId id="711" r:id="rId8"/>
    <p:sldId id="749" r:id="rId9"/>
    <p:sldId id="712" r:id="rId10"/>
    <p:sldId id="714" r:id="rId11"/>
    <p:sldId id="736" r:id="rId12"/>
    <p:sldId id="741" r:id="rId13"/>
    <p:sldId id="740" r:id="rId14"/>
    <p:sldId id="715" r:id="rId15"/>
    <p:sldId id="716" r:id="rId16"/>
    <p:sldId id="717" r:id="rId17"/>
    <p:sldId id="718" r:id="rId18"/>
    <p:sldId id="719" r:id="rId19"/>
    <p:sldId id="720" r:id="rId20"/>
    <p:sldId id="721" r:id="rId21"/>
    <p:sldId id="739" r:id="rId22"/>
    <p:sldId id="722" r:id="rId23"/>
    <p:sldId id="723" r:id="rId24"/>
    <p:sldId id="70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 autoAdjust="0"/>
    <p:restoredTop sz="94693" autoAdjust="0"/>
  </p:normalViewPr>
  <p:slideViewPr>
    <p:cSldViewPr snapToGrid="0" snapToObjects="1">
      <p:cViewPr varScale="1">
        <p:scale>
          <a:sx n="61" d="100"/>
          <a:sy n="61" d="100"/>
        </p:scale>
        <p:origin x="136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DA385-9780-D54C-8CF5-928BF399B1DD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DB065-6285-A343-9B9A-002BEF2F5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33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91206-683E-461E-AB74-6C406659EB3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C6BE5-2F62-4ADA-A39D-A7A167DFB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5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Presentation Information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9C55D4-56E4-4611-92ED-3750B988CC1D}" type="slidenum">
              <a:rPr lang="en-US"/>
              <a:pPr/>
              <a:t>3</a:t>
            </a:fld>
            <a:endParaRPr lang="en-US"/>
          </a:p>
        </p:txBody>
      </p:sp>
      <p:sp>
        <p:nvSpPr>
          <p:cNvPr id="169986" name="Rectangle 7"/>
          <p:cNvSpPr txBox="1">
            <a:spLocks noGrp="1" noChangeArrowheads="1"/>
          </p:cNvSpPr>
          <p:nvPr/>
        </p:nvSpPr>
        <p:spPr bwMode="auto">
          <a:xfrm>
            <a:off x="4217610" y="8609475"/>
            <a:ext cx="3226895" cy="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197" tIns="49598" rIns="99197" bIns="49598" anchor="b"/>
          <a:lstStyle/>
          <a:p>
            <a:pPr algn="r" defTabSz="992086"/>
            <a:fld id="{1EA9536E-54D1-4C7D-9937-2C70423DB11D}" type="slidenum">
              <a:rPr lang="en-US" sz="1300"/>
              <a:pPr algn="r" defTabSz="992086"/>
              <a:t>3</a:t>
            </a:fld>
            <a:endParaRPr lang="en-US" sz="130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11313" y="793750"/>
            <a:ext cx="4224337" cy="3168650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379" y="4310364"/>
            <a:ext cx="5461412" cy="356947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53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73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MENA logo-0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314" y="980554"/>
            <a:ext cx="6054922" cy="1239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2" name="Picture 21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9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4320" indent="-274320">
              <a:spcBef>
                <a:spcPts val="600"/>
              </a:spcBef>
              <a:buClrTx/>
              <a:buFont typeface="Wingdings" panose="05000000000000000000" pitchFamily="2" charset="2"/>
              <a:buChar char="§"/>
              <a:defRPr/>
            </a:lvl1pPr>
            <a:lvl2pPr marL="576263" indent="-274320">
              <a:buClrTx/>
              <a:buFont typeface="Verdana" panose="020B0604030504040204" pitchFamily="34" charset="0"/>
              <a:buChar char="-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1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7" name="Picture 16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7" name="Picture 16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8585" y="6250163"/>
            <a:ext cx="7417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5"/>
            <a:ext cx="3044947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MENA logo-01.jp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04" y="6126163"/>
            <a:ext cx="2804296" cy="57397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3738191"/>
            <a:ext cx="8136632" cy="997034"/>
          </a:xfrm>
        </p:spPr>
        <p:txBody>
          <a:bodyPr>
            <a:noAutofit/>
          </a:bodyPr>
          <a:lstStyle/>
          <a:p>
            <a:pPr algn="ctr">
              <a:tabLst>
                <a:tab pos="1430251" algn="l"/>
              </a:tabLst>
            </a:pPr>
            <a:r>
              <a:rPr lang="en-US" sz="3600" b="1" dirty="0">
                <a:solidFill>
                  <a:schemeClr val="tx1"/>
                </a:solidFill>
                <a:effectLst/>
              </a:rPr>
              <a:t>Framework for HTA Implementation </a:t>
            </a:r>
            <a:endParaRPr lang="en-US" altLang="ja-JP" sz="2800" b="1" dirty="0">
              <a:solidFill>
                <a:schemeClr val="tx1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528" y="2238701"/>
            <a:ext cx="8568952" cy="1692167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10000"/>
              </a:lnSpc>
              <a:spcAft>
                <a:spcPts val="0"/>
              </a:spcAft>
            </a:pPr>
            <a:r>
              <a:rPr lang="en-US" sz="3415" b="1" dirty="0">
                <a:solidFill>
                  <a:schemeClr val="tx1"/>
                </a:solidFill>
              </a:rPr>
              <a:t>Zoltán Kaló</a:t>
            </a:r>
          </a:p>
          <a:p>
            <a:pPr algn="ctr" eaLnBrk="1" hangingPunct="1">
              <a:spcAft>
                <a:spcPts val="554"/>
              </a:spcAft>
            </a:pPr>
            <a:r>
              <a:rPr lang="en-US" sz="2215" i="1" dirty="0">
                <a:solidFill>
                  <a:schemeClr val="tx1"/>
                </a:solidFill>
              </a:rPr>
              <a:t>Professor of Health Economics</a:t>
            </a:r>
            <a:endParaRPr lang="hu-HU" sz="2215" i="1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ts val="0"/>
              </a:spcBef>
              <a:spcAft>
                <a:spcPts val="554"/>
              </a:spcAft>
            </a:pPr>
            <a:r>
              <a:rPr lang="hu-HU" i="1" dirty="0">
                <a:solidFill>
                  <a:schemeClr val="tx1"/>
                </a:solidFill>
              </a:rPr>
              <a:t>1. Eötvös Loránd University (ELTE); 2. Syreon Research Institute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05717" y="5755595"/>
            <a:ext cx="8689615" cy="660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hu-HU" sz="1846" b="1" i="1" dirty="0">
                <a:latin typeface="Calibri" pitchFamily="34" charset="0"/>
                <a:cs typeface="Calibri" pitchFamily="34" charset="0"/>
              </a:rPr>
              <a:t>Dubai</a:t>
            </a:r>
          </a:p>
          <a:p>
            <a:pPr algn="ctr" eaLnBrk="1" hangingPunct="1"/>
            <a:r>
              <a:rPr lang="hu-HU" sz="1846" b="1" i="1" dirty="0">
                <a:latin typeface="Calibri" pitchFamily="34" charset="0"/>
                <a:cs typeface="Calibri" pitchFamily="34" charset="0"/>
              </a:rPr>
              <a:t>18 </a:t>
            </a:r>
            <a:r>
              <a:rPr lang="hu-HU" sz="1846" b="1" i="1" dirty="0" err="1">
                <a:latin typeface="Calibri" pitchFamily="34" charset="0"/>
                <a:cs typeface="Calibri" pitchFamily="34" charset="0"/>
              </a:rPr>
              <a:t>September</a:t>
            </a:r>
            <a:r>
              <a:rPr lang="hu-HU" sz="1846" b="1" i="1" dirty="0">
                <a:latin typeface="Calibri" pitchFamily="34" charset="0"/>
                <a:cs typeface="Calibri" pitchFamily="34" charset="0"/>
              </a:rPr>
              <a:t> 2018</a:t>
            </a:r>
            <a:endParaRPr lang="en-US" sz="1846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92280" y="6493737"/>
            <a:ext cx="1983556" cy="31963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hu-HU" sz="1477" b="1" i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zoltan.kalo@syreon.eu</a:t>
            </a:r>
          </a:p>
        </p:txBody>
      </p:sp>
    </p:spTree>
    <p:extLst>
      <p:ext uri="{BB962C8B-B14F-4D97-AF65-F5344CB8AC3E}">
        <p14:creationId xmlns:p14="http://schemas.microsoft.com/office/powerpoint/2010/main" val="196914152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73723" y="353818"/>
            <a:ext cx="7596554" cy="105507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HTA roadmap II. </a:t>
            </a:r>
            <a:br>
              <a:rPr lang="en-GB" dirty="0"/>
            </a:br>
            <a:r>
              <a:rPr lang="hu-HU" dirty="0" err="1"/>
              <a:t>Funding</a:t>
            </a:r>
            <a:r>
              <a:rPr lang="hu-HU" dirty="0"/>
              <a:t> </a:t>
            </a:r>
            <a:r>
              <a:rPr lang="hu-HU" dirty="0" err="1"/>
              <a:t>different</a:t>
            </a:r>
            <a:r>
              <a:rPr lang="hu-HU" dirty="0"/>
              <a:t> </a:t>
            </a:r>
            <a:r>
              <a:rPr lang="hu-HU" dirty="0" err="1"/>
              <a:t>stages</a:t>
            </a:r>
            <a:r>
              <a:rPr lang="hu-HU" dirty="0"/>
              <a:t> of</a:t>
            </a:r>
            <a:r>
              <a:rPr lang="en-GB" dirty="0"/>
              <a:t> HTA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395" y="1879484"/>
            <a:ext cx="8109209" cy="41778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</a:rPr>
              <a:t>Health Technology Assessment – funding?</a:t>
            </a:r>
          </a:p>
          <a:p>
            <a:r>
              <a:rPr lang="en-US" dirty="0">
                <a:latin typeface="Calibri" panose="020F0502020204030204" pitchFamily="34" charset="0"/>
              </a:rPr>
              <a:t>public HTA office</a:t>
            </a:r>
          </a:p>
          <a:p>
            <a:r>
              <a:rPr lang="en-US" dirty="0">
                <a:latin typeface="Calibri" panose="020F0502020204030204" pitchFamily="34" charset="0"/>
              </a:rPr>
              <a:t>academic researchers</a:t>
            </a:r>
          </a:p>
          <a:p>
            <a:r>
              <a:rPr lang="en-US" dirty="0">
                <a:latin typeface="Calibri" panose="020F0502020204030204" pitchFamily="34" charset="0"/>
              </a:rPr>
              <a:t>pharmaceutical companies</a:t>
            </a:r>
          </a:p>
          <a:p>
            <a:r>
              <a:rPr lang="en-US" dirty="0">
                <a:latin typeface="Calibri" panose="020F0502020204030204" pitchFamily="34" charset="0"/>
              </a:rPr>
              <a:t>consultants</a:t>
            </a:r>
          </a:p>
          <a:p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</a:rPr>
              <a:t>Critical Appraisal of HTA – funding? </a:t>
            </a:r>
          </a:p>
          <a:p>
            <a:r>
              <a:rPr lang="en-US" dirty="0">
                <a:latin typeface="Calibri" panose="020F0502020204030204" pitchFamily="34" charset="0"/>
              </a:rPr>
              <a:t>critical appraisal by public HTA office</a:t>
            </a:r>
          </a:p>
          <a:p>
            <a:r>
              <a:rPr lang="en-US" dirty="0">
                <a:latin typeface="Calibri" panose="020F0502020204030204" pitchFamily="34" charset="0"/>
              </a:rPr>
              <a:t>opinion of clinical experts (and patients) is considered</a:t>
            </a:r>
          </a:p>
          <a:p>
            <a:r>
              <a:rPr lang="en-US" dirty="0">
                <a:latin typeface="Calibri" panose="020F0502020204030204" pitchFamily="34" charset="0"/>
              </a:rPr>
              <a:t>decision by </a:t>
            </a:r>
            <a:r>
              <a:rPr lang="en-US" dirty="0" err="1">
                <a:latin typeface="Calibri" panose="020F0502020204030204" pitchFamily="34" charset="0"/>
              </a:rPr>
              <a:t>MoH</a:t>
            </a:r>
            <a:r>
              <a:rPr lang="en-US" dirty="0">
                <a:latin typeface="Calibri" panose="020F0502020204030204" pitchFamily="34" charset="0"/>
              </a:rPr>
              <a:t> / Health Insurance committee</a:t>
            </a:r>
          </a:p>
        </p:txBody>
      </p:sp>
    </p:spTree>
    <p:extLst>
      <p:ext uri="{BB962C8B-B14F-4D97-AF65-F5344CB8AC3E}">
        <p14:creationId xmlns:p14="http://schemas.microsoft.com/office/powerpoint/2010/main" val="1495485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6879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defRPr/>
            </a:pPr>
            <a:r>
              <a:rPr lang="en-US" dirty="0"/>
              <a:t>Reactive solution: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2300" dirty="0"/>
              <a:t>Only single TA funded from private resources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2300" dirty="0"/>
              <a:t>Fee for HTA services related to reimbursement submissions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2300" dirty="0"/>
              <a:t>Only for innovative pharmaceuticals (and potentially for hi-tech medical devices) 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2300" dirty="0"/>
              <a:t>No budget for revision of previous decisions</a:t>
            </a:r>
          </a:p>
          <a:p>
            <a:pPr>
              <a:lnSpc>
                <a:spcPct val="110000"/>
              </a:lnSpc>
              <a:spcBef>
                <a:spcPts val="1200"/>
              </a:spcBef>
              <a:defRPr/>
            </a:pPr>
            <a:r>
              <a:rPr lang="en-US" dirty="0"/>
              <a:t>Proactive solution: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2300" dirty="0"/>
              <a:t>Significant public funding: 0.1-1% of health care budget for health services research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2300" dirty="0"/>
              <a:t>Private resources: single TA funded from private resources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2300" dirty="0"/>
              <a:t>Public resources: multiple TA; horizon scanning; revision of previous decisions 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GB" dirty="0"/>
              <a:t>HTA roadmap II.</a:t>
            </a:r>
            <a:br>
              <a:rPr lang="hu-HU" dirty="0"/>
            </a:br>
            <a:r>
              <a:rPr lang="hu-HU" dirty="0"/>
              <a:t>HTA </a:t>
            </a:r>
            <a:r>
              <a:rPr lang="hu-HU" dirty="0" err="1"/>
              <a:t>funding</a:t>
            </a:r>
            <a:r>
              <a:rPr lang="hu-H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973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3184" y="1204020"/>
            <a:ext cx="8496944" cy="513371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108"/>
              </a:spcAft>
            </a:pPr>
            <a:r>
              <a:rPr lang="en-US" sz="2123" dirty="0"/>
              <a:t>Motto: </a:t>
            </a:r>
            <a:r>
              <a:rPr lang="en-US" sz="2123" i="1" dirty="0"/>
              <a:t>"you do not need to repeat what is already done by prestigious HTA agencies in WE“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123" dirty="0"/>
              <a:t>Romanian HTA scorecard: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700" u="sng" dirty="0"/>
              <a:t>France HTA evaluation from HAS SMR</a:t>
            </a:r>
            <a:r>
              <a:rPr lang="en-US" sz="1700" dirty="0"/>
              <a:t>: 15 points for SMR levels 1 or 2 (major/important) and 7 points for SMR levels 3 or 4 (moderate/low);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700" u="sng" dirty="0"/>
              <a:t>UK HTA evaluation from NICE or SMC</a:t>
            </a:r>
            <a:r>
              <a:rPr lang="en-US" sz="1700" dirty="0"/>
              <a:t>: 15 points for a positive evaluation without any restrictions, 7 points for a positive evaluation with restrictions;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700" u="sng" dirty="0"/>
              <a:t>Germany HTA evaluation from </a:t>
            </a:r>
            <a:r>
              <a:rPr lang="en-US" sz="1700" u="sng" dirty="0" err="1"/>
              <a:t>IQWiG</a:t>
            </a:r>
            <a:r>
              <a:rPr lang="en-US" sz="1700" u="sng" dirty="0"/>
              <a:t> or G-BA</a:t>
            </a:r>
            <a:r>
              <a:rPr lang="en-US" sz="1700" dirty="0"/>
              <a:t>: 15 points for a positive evaluation without any restrictions, 7 points for a positive evaluation with restrictions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700" u="sng" dirty="0"/>
              <a:t>Number of EU countries with a positive reimbursement status</a:t>
            </a:r>
            <a:r>
              <a:rPr lang="en-US" sz="1700" dirty="0"/>
              <a:t>: 25 points for at least 14 EU countries, 20 points for at least 8 to 11 EU countries, 10 points for at least 3 EU countries, and 0 points for fewer than 3 EU countries;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700" u="sng" dirty="0"/>
              <a:t>Real-world data (RWD) study</a:t>
            </a:r>
            <a:r>
              <a:rPr lang="en-US" sz="1700" dirty="0"/>
              <a:t>: 45 points if the manufacturer provides the real data collected for a period of at least 1 year in Romania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700" u="sng" dirty="0"/>
              <a:t>Budget impact analysis</a:t>
            </a:r>
            <a:r>
              <a:rPr lang="en-US" sz="1700" dirty="0"/>
              <a:t> (only direct costs): 30 points for &gt;5% savings; 15 points for neutral budget impact (±5%).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3184" y="188640"/>
            <a:ext cx="8496944" cy="997034"/>
          </a:xfrm>
        </p:spPr>
        <p:txBody>
          <a:bodyPr>
            <a:noAutofit/>
          </a:bodyPr>
          <a:lstStyle/>
          <a:p>
            <a:pPr algn="ctr"/>
            <a:r>
              <a:rPr lang="hu-HU" sz="2800" dirty="0"/>
              <a:t>HTA </a:t>
            </a:r>
            <a:r>
              <a:rPr lang="en-US" sz="2800" dirty="0"/>
              <a:t>roadmap </a:t>
            </a:r>
            <a:r>
              <a:rPr lang="hu-HU" sz="2800" dirty="0"/>
              <a:t>I</a:t>
            </a:r>
            <a:r>
              <a:rPr lang="en-US" sz="2800" dirty="0"/>
              <a:t>I</a:t>
            </a:r>
            <a:r>
              <a:rPr lang="hu-HU" sz="2800" dirty="0"/>
              <a:t>I</a:t>
            </a:r>
            <a:r>
              <a:rPr lang="en-US" sz="2800" dirty="0"/>
              <a:t>. </a:t>
            </a:r>
            <a:br>
              <a:rPr lang="en-US" sz="2800" dirty="0"/>
            </a:br>
            <a:r>
              <a:rPr lang="hu-HU" sz="2800" dirty="0" err="1"/>
              <a:t>Transferability</a:t>
            </a:r>
            <a:r>
              <a:rPr lang="hu-HU" sz="2800" dirty="0"/>
              <a:t> of </a:t>
            </a:r>
            <a:r>
              <a:rPr lang="hu-HU" sz="2800" dirty="0" err="1"/>
              <a:t>international</a:t>
            </a:r>
            <a:r>
              <a:rPr lang="hu-HU" sz="2800" dirty="0"/>
              <a:t> HTA </a:t>
            </a:r>
            <a:r>
              <a:rPr lang="hu-HU" sz="2800" dirty="0" err="1"/>
              <a:t>recommendations</a:t>
            </a:r>
            <a:endParaRPr lang="en-US" sz="2954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920526-CD1A-4EE5-AA73-63456E28F9DC}"/>
              </a:ext>
            </a:extLst>
          </p:cNvPr>
          <p:cNvSpPr txBox="1"/>
          <p:nvPr/>
        </p:nvSpPr>
        <p:spPr>
          <a:xfrm>
            <a:off x="0" y="6334780"/>
            <a:ext cx="497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Ref: Radu CP, </a:t>
            </a:r>
            <a:r>
              <a:rPr lang="en-US" sz="14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Chiriac</a:t>
            </a:r>
            <a:r>
              <a:rPr lang="en-US" sz="1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ND, </a:t>
            </a:r>
            <a:r>
              <a:rPr lang="en-US" sz="14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Pravat</a:t>
            </a:r>
            <a:r>
              <a:rPr lang="en-US" sz="1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AM. The Development of Romanian Scorecard HTA System, </a:t>
            </a:r>
            <a:r>
              <a:rPr lang="en-US" sz="14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ViHRI</a:t>
            </a:r>
            <a:r>
              <a:rPr lang="en-US" sz="1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2016. 10. 41-47.</a:t>
            </a:r>
          </a:p>
        </p:txBody>
      </p:sp>
    </p:spTree>
    <p:extLst>
      <p:ext uri="{BB962C8B-B14F-4D97-AF65-F5344CB8AC3E}">
        <p14:creationId xmlns:p14="http://schemas.microsoft.com/office/powerpoint/2010/main" val="3010338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ím 1"/>
          <p:cNvSpPr>
            <a:spLocks noGrp="1"/>
          </p:cNvSpPr>
          <p:nvPr>
            <p:ph type="title"/>
          </p:nvPr>
        </p:nvSpPr>
        <p:spPr>
          <a:xfrm>
            <a:off x="117179" y="275945"/>
            <a:ext cx="8775996" cy="100828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HTA roadmap III. </a:t>
            </a:r>
            <a:br>
              <a:rPr lang="en-US" sz="3200" dirty="0"/>
            </a:br>
            <a:r>
              <a:rPr lang="en-US" sz="3200" dirty="0"/>
              <a:t>Transferability of international HTA recommendations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1753798"/>
            <a:ext cx="8569647" cy="471006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dirty="0"/>
              <a:t>If HTA resources are limited, some decision-makers follow recommendations of prestigious HTA institutes in other countries.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300"/>
              </a:spcAft>
            </a:pPr>
            <a:r>
              <a:rPr lang="en-US" sz="2200" dirty="0"/>
              <a:t>Decision-makers may not understand the limitations of transferability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sz="2100" dirty="0"/>
              <a:t>Incidence &amp; prevalence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sz="2100" dirty="0"/>
              <a:t>Higher disease progression </a:t>
            </a:r>
            <a:r>
              <a:rPr lang="en-US" sz="2100" dirty="0">
                <a:sym typeface="Symbol" pitchFamily="18" charset="2"/>
              </a:rPr>
              <a:t> same relative risk reduction results in greater absolute risk reduction 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sz="2100" dirty="0"/>
              <a:t>Different mortality </a:t>
            </a:r>
            <a:r>
              <a:rPr lang="en-US" sz="2100" dirty="0">
                <a:sym typeface="Symbol" pitchFamily="18" charset="2"/>
              </a:rPr>
              <a:t> cost-effectiveness of </a:t>
            </a:r>
            <a:r>
              <a:rPr lang="en-US" sz="2100" dirty="0"/>
              <a:t>preventive medicine 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sz="2100" dirty="0"/>
              <a:t>Unit costs – cost of human resources </a:t>
            </a:r>
            <a:r>
              <a:rPr lang="en-US" sz="2100" dirty="0">
                <a:sym typeface="Symbol" pitchFamily="18" charset="2"/>
              </a:rPr>
              <a:t> </a:t>
            </a:r>
            <a:r>
              <a:rPr lang="en-US" sz="2100" dirty="0"/>
              <a:t>relative price of medicines 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sz="2100" dirty="0"/>
              <a:t>Resource utilization </a:t>
            </a:r>
            <a:r>
              <a:rPr lang="en-US" sz="2100" dirty="0">
                <a:sym typeface="Symbol" pitchFamily="18" charset="2"/>
              </a:rPr>
              <a:t> effectiveness of primary care, nurse/physician ratio, availability of imaging diagnostics etc.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100" dirty="0">
                <a:sym typeface="Symbol" pitchFamily="18" charset="2"/>
              </a:rPr>
              <a:t>Different patient routes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100" b="1" dirty="0">
                <a:solidFill>
                  <a:srgbClr val="FF0000"/>
                </a:solidFill>
                <a:sym typeface="Symbol" pitchFamily="18" charset="2"/>
              </a:rPr>
              <a:t>Confidential price reduction of pharmaceuticals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600"/>
              </a:spcAft>
            </a:pPr>
            <a:r>
              <a:rPr lang="en-US" sz="2200" dirty="0">
                <a:sym typeface="Symbol" pitchFamily="18" charset="2"/>
              </a:rPr>
              <a:t>Following international HTA recommendations may do more harm than good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884D6C-133E-4505-9FF2-0749C577DEE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6597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3723" y="2378594"/>
            <a:ext cx="7596554" cy="3842101"/>
          </a:xfrm>
        </p:spPr>
        <p:txBody>
          <a:bodyPr/>
          <a:lstStyle/>
          <a:p>
            <a:pPr>
              <a:spcBef>
                <a:spcPts val="1662"/>
              </a:spcBef>
            </a:pPr>
            <a:r>
              <a:rPr lang="en-GB" sz="2585" dirty="0"/>
              <a:t>No formal role of HTA in decision-making </a:t>
            </a:r>
            <a:endParaRPr lang="en-US" sz="2585" dirty="0"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>
              <a:spcBef>
                <a:spcPts val="1662"/>
              </a:spcBef>
            </a:pPr>
            <a:r>
              <a:rPr lang="en-US" sz="2585" dirty="0"/>
              <a:t>Dominantly international HTA evidence is taken into account in decision-making</a:t>
            </a:r>
            <a:endParaRPr lang="hu-HU" sz="2585" dirty="0"/>
          </a:p>
          <a:p>
            <a:pPr>
              <a:spcBef>
                <a:spcPts val="1662"/>
              </a:spcBef>
            </a:pPr>
            <a:r>
              <a:rPr lang="en-US" sz="2585" dirty="0">
                <a:ea typeface="Calibri" panose="020F0502020204030204" pitchFamily="34" charset="0"/>
                <a:cs typeface="Cordia New" panose="020B0304020202020204" pitchFamily="34" charset="-34"/>
              </a:rPr>
              <a:t>International and additionally local HTA evidence is taken into account in decision-making</a:t>
            </a:r>
            <a:endParaRPr lang="hu-HU" sz="2585" dirty="0"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>
              <a:spcBef>
                <a:spcPts val="1662"/>
              </a:spcBef>
            </a:pPr>
            <a:r>
              <a:rPr lang="en-US" sz="2585" dirty="0">
                <a:ea typeface="Calibri" panose="020F0502020204030204" pitchFamily="34" charset="0"/>
                <a:cs typeface="Cordia New" panose="020B0304020202020204" pitchFamily="34" charset="-34"/>
              </a:rPr>
              <a:t>Local HTA evidence is mandatory in decision making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6993" y="491483"/>
            <a:ext cx="8650014" cy="105507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HTA roadmap </a:t>
            </a:r>
            <a:r>
              <a:rPr lang="hu-HU" sz="4000" dirty="0"/>
              <a:t>III</a:t>
            </a:r>
            <a:r>
              <a:rPr lang="en-US" sz="4000" dirty="0"/>
              <a:t>. </a:t>
            </a:r>
            <a:br>
              <a:rPr lang="en-US" sz="4062" dirty="0"/>
            </a:br>
            <a:r>
              <a:rPr lang="en-GB" sz="3692" dirty="0">
                <a:effectLst/>
              </a:rPr>
              <a:t>Legislation on the role of HTA process and recommendations in decision-making process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844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041531"/>
          </a:xfrm>
        </p:spPr>
        <p:txBody>
          <a:bodyPr/>
          <a:lstStyle/>
          <a:p>
            <a:pPr>
              <a:spcBef>
                <a:spcPts val="1200"/>
              </a:spcBef>
              <a:defRPr/>
            </a:pPr>
            <a:r>
              <a:rPr lang="en-US" sz="2700" dirty="0"/>
              <a:t>HTA Office or Special Committee?</a:t>
            </a:r>
          </a:p>
          <a:p>
            <a:pPr>
              <a:spcBef>
                <a:spcPts val="1200"/>
              </a:spcBef>
              <a:defRPr/>
            </a:pPr>
            <a:r>
              <a:rPr lang="en-US" sz="2700" dirty="0"/>
              <a:t>One or several HTA agencies?</a:t>
            </a:r>
          </a:p>
          <a:p>
            <a:pPr>
              <a:spcBef>
                <a:spcPts val="1200"/>
              </a:spcBef>
              <a:defRPr/>
            </a:pPr>
            <a:r>
              <a:rPr lang="en-US" sz="2700" dirty="0"/>
              <a:t>National or Regional/Local?</a:t>
            </a:r>
          </a:p>
          <a:p>
            <a:pPr>
              <a:spcBef>
                <a:spcPts val="1200"/>
              </a:spcBef>
              <a:defRPr/>
            </a:pPr>
            <a:r>
              <a:rPr lang="en-US" sz="2700" dirty="0"/>
              <a:t>Collaboration of HTA agency with academic centers?</a:t>
            </a:r>
          </a:p>
          <a:p>
            <a:pPr>
              <a:spcBef>
                <a:spcPts val="1200"/>
              </a:spcBef>
              <a:defRPr/>
            </a:pPr>
            <a:r>
              <a:rPr lang="en-US" sz="2700" dirty="0"/>
              <a:t>(Collaboration of HTA agencies within a country?)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/>
              <a:t>HTA roadmap III. </a:t>
            </a:r>
            <a:br>
              <a:rPr lang="en-US" dirty="0"/>
            </a:br>
            <a:r>
              <a:rPr lang="en-US" dirty="0" err="1"/>
              <a:t>Organisational</a:t>
            </a:r>
            <a:r>
              <a:rPr lang="en-US" dirty="0"/>
              <a:t> structure</a:t>
            </a:r>
          </a:p>
        </p:txBody>
      </p:sp>
    </p:spTree>
    <p:extLst>
      <p:ext uri="{BB962C8B-B14F-4D97-AF65-F5344CB8AC3E}">
        <p14:creationId xmlns:p14="http://schemas.microsoft.com/office/powerpoint/2010/main" val="850708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462456" y="1700807"/>
            <a:ext cx="8376744" cy="450029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1534"/>
              </a:spcBef>
              <a:defRPr/>
            </a:pPr>
            <a:r>
              <a:rPr lang="hu-HU" sz="2300" dirty="0" err="1"/>
              <a:t>Types</a:t>
            </a:r>
            <a:r>
              <a:rPr lang="hu-HU" sz="2300" dirty="0"/>
              <a:t> of </a:t>
            </a:r>
            <a:r>
              <a:rPr lang="hu-HU" sz="2300" dirty="0" err="1"/>
              <a:t>technologies</a:t>
            </a:r>
            <a:endParaRPr lang="en-US" sz="2300" dirty="0"/>
          </a:p>
          <a:p>
            <a:pPr lvl="1">
              <a:lnSpc>
                <a:spcPct val="120000"/>
              </a:lnSpc>
              <a:defRPr/>
            </a:pPr>
            <a:r>
              <a:rPr lang="en-US" sz="2300" dirty="0"/>
              <a:t>innovative pharmaceuticals</a:t>
            </a:r>
          </a:p>
          <a:p>
            <a:pPr lvl="1">
              <a:lnSpc>
                <a:spcPct val="120000"/>
              </a:lnSpc>
              <a:defRPr/>
            </a:pPr>
            <a:r>
              <a:rPr lang="en-US" sz="2300" dirty="0"/>
              <a:t>medical devices (including diagnostics)</a:t>
            </a:r>
          </a:p>
          <a:p>
            <a:pPr lvl="1">
              <a:lnSpc>
                <a:spcPct val="120000"/>
              </a:lnSpc>
              <a:defRPr/>
            </a:pPr>
            <a:r>
              <a:rPr lang="en-US" sz="2300" dirty="0"/>
              <a:t>surgical interventions</a:t>
            </a:r>
          </a:p>
          <a:p>
            <a:pPr lvl="1">
              <a:lnSpc>
                <a:spcPct val="120000"/>
              </a:lnSpc>
              <a:defRPr/>
            </a:pPr>
            <a:r>
              <a:rPr lang="en-US" sz="2300" dirty="0"/>
              <a:t>public health initiatives</a:t>
            </a:r>
          </a:p>
          <a:p>
            <a:pPr lvl="1">
              <a:lnSpc>
                <a:spcPct val="120000"/>
              </a:lnSpc>
              <a:defRPr/>
            </a:pPr>
            <a:r>
              <a:rPr lang="en-US" sz="2300" dirty="0"/>
              <a:t>investment decisions / infrastructure development</a:t>
            </a:r>
            <a:endParaRPr lang="hu-HU" sz="2300" dirty="0"/>
          </a:p>
          <a:p>
            <a:pPr>
              <a:lnSpc>
                <a:spcPct val="120000"/>
              </a:lnSpc>
              <a:spcBef>
                <a:spcPts val="1534"/>
              </a:spcBef>
              <a:defRPr/>
            </a:pPr>
            <a:r>
              <a:rPr lang="hu-HU" sz="2300" dirty="0"/>
              <a:t>All or selected technologies</a:t>
            </a:r>
          </a:p>
          <a:p>
            <a:pPr lvl="1">
              <a:lnSpc>
                <a:spcPct val="120000"/>
              </a:lnSpc>
              <a:defRPr/>
            </a:pPr>
            <a:r>
              <a:rPr lang="hu-HU" sz="2300" dirty="0"/>
              <a:t>Every new technology?</a:t>
            </a:r>
          </a:p>
          <a:p>
            <a:pPr lvl="1">
              <a:lnSpc>
                <a:spcPct val="120000"/>
              </a:lnSpc>
              <a:defRPr/>
            </a:pPr>
            <a:r>
              <a:rPr lang="hu-HU" sz="2300" dirty="0"/>
              <a:t>Selected new technologies with significant budget impact?</a:t>
            </a:r>
          </a:p>
          <a:p>
            <a:pPr lvl="1">
              <a:lnSpc>
                <a:spcPct val="120000"/>
              </a:lnSpc>
              <a:defRPr/>
            </a:pPr>
            <a:r>
              <a:rPr lang="hu-HU" sz="2300" dirty="0"/>
              <a:t>Revision of reimbursement for technologies with significant budget impact? 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283779" y="404664"/>
            <a:ext cx="8650013" cy="79762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dirty="0"/>
              <a:t>HTA </a:t>
            </a:r>
            <a:r>
              <a:rPr lang="hu-HU" dirty="0" err="1"/>
              <a:t>roadmap</a:t>
            </a:r>
            <a:r>
              <a:rPr lang="hu-HU" dirty="0"/>
              <a:t> IV. </a:t>
            </a:r>
            <a:br>
              <a:rPr lang="hu-HU" dirty="0"/>
            </a:br>
            <a:r>
              <a:rPr lang="hu-HU" dirty="0" err="1"/>
              <a:t>Scope</a:t>
            </a:r>
            <a:r>
              <a:rPr lang="hu-HU" dirty="0"/>
              <a:t> of HTA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635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395536" y="1412776"/>
            <a:ext cx="8574491" cy="51845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100" dirty="0"/>
              <a:t>Political attitude in </a:t>
            </a:r>
            <a:r>
              <a:rPr lang="hu-HU" sz="2100" dirty="0" err="1"/>
              <a:t>lower</a:t>
            </a:r>
            <a:r>
              <a:rPr lang="hu-HU" sz="2100" dirty="0"/>
              <a:t> </a:t>
            </a:r>
            <a:r>
              <a:rPr lang="hu-HU" sz="2100" dirty="0" err="1"/>
              <a:t>income</a:t>
            </a:r>
            <a:r>
              <a:rPr lang="hu-HU" sz="2100" dirty="0"/>
              <a:t> </a:t>
            </a:r>
            <a:r>
              <a:rPr lang="en-US" sz="2100" dirty="0"/>
              <a:t>countries is based on implicit decision-making</a:t>
            </a:r>
          </a:p>
          <a:p>
            <a:pPr>
              <a:defRPr/>
            </a:pPr>
            <a:r>
              <a:rPr lang="en-US" sz="2100" dirty="0"/>
              <a:t>How to interpret cost-effectiveness ratio?</a:t>
            </a:r>
          </a:p>
          <a:p>
            <a:pPr lvl="1">
              <a:defRPr/>
            </a:pPr>
            <a:r>
              <a:rPr lang="en-US" sz="2100" dirty="0"/>
              <a:t>no threshold</a:t>
            </a:r>
          </a:p>
          <a:p>
            <a:pPr lvl="1">
              <a:defRPr/>
            </a:pPr>
            <a:r>
              <a:rPr lang="en-US" sz="2100" dirty="0"/>
              <a:t>implicit threshold(s)</a:t>
            </a:r>
          </a:p>
          <a:p>
            <a:pPr lvl="1">
              <a:defRPr/>
            </a:pPr>
            <a:r>
              <a:rPr lang="en-US" sz="2100" dirty="0"/>
              <a:t>explicit soft threshold(s)</a:t>
            </a:r>
            <a:r>
              <a:rPr lang="hu-HU" sz="2100" dirty="0"/>
              <a:t> – </a:t>
            </a:r>
            <a:r>
              <a:rPr lang="hu-HU" sz="2100" dirty="0" err="1"/>
              <a:t>use</a:t>
            </a:r>
            <a:r>
              <a:rPr lang="hu-HU" sz="2100" dirty="0"/>
              <a:t> HTA </a:t>
            </a:r>
            <a:r>
              <a:rPr lang="hu-HU" sz="2100" dirty="0" err="1"/>
              <a:t>as</a:t>
            </a:r>
            <a:r>
              <a:rPr lang="hu-HU" sz="2100" dirty="0"/>
              <a:t> a </a:t>
            </a:r>
            <a:r>
              <a:rPr lang="hu-HU" sz="2100" dirty="0" err="1"/>
              <a:t>tool</a:t>
            </a:r>
            <a:endParaRPr lang="en-US" sz="2100" dirty="0"/>
          </a:p>
          <a:p>
            <a:pPr lvl="1">
              <a:defRPr/>
            </a:pPr>
            <a:r>
              <a:rPr lang="hu-HU" sz="2100" dirty="0"/>
              <a:t>e</a:t>
            </a:r>
            <a:r>
              <a:rPr lang="en-US" sz="2100" dirty="0" err="1"/>
              <a:t>xplicit</a:t>
            </a:r>
            <a:r>
              <a:rPr lang="en-US" sz="2100" dirty="0"/>
              <a:t> hard threshold</a:t>
            </a:r>
            <a:r>
              <a:rPr lang="hu-HU" sz="2100" dirty="0"/>
              <a:t>(s) – </a:t>
            </a:r>
            <a:r>
              <a:rPr lang="hu-HU" sz="2100" dirty="0" err="1"/>
              <a:t>use</a:t>
            </a:r>
            <a:r>
              <a:rPr lang="hu-HU" sz="2100" dirty="0"/>
              <a:t> HTA </a:t>
            </a:r>
            <a:r>
              <a:rPr lang="hu-HU" sz="2100" dirty="0" err="1"/>
              <a:t>as</a:t>
            </a:r>
            <a:r>
              <a:rPr lang="hu-HU" sz="2100" dirty="0"/>
              <a:t> a </a:t>
            </a:r>
            <a:r>
              <a:rPr lang="hu-HU" sz="2100" dirty="0" err="1"/>
              <a:t>rule</a:t>
            </a:r>
            <a:endParaRPr lang="en-US" sz="2100" dirty="0"/>
          </a:p>
          <a:p>
            <a:pPr>
              <a:spcBef>
                <a:spcPts val="1108"/>
              </a:spcBef>
              <a:defRPr/>
            </a:pPr>
            <a:r>
              <a:rPr lang="en-US" sz="2100" dirty="0"/>
              <a:t>How many thresholds?</a:t>
            </a:r>
          </a:p>
          <a:p>
            <a:pPr lvl="1">
              <a:defRPr/>
            </a:pPr>
            <a:r>
              <a:rPr lang="en-US" sz="2100" dirty="0"/>
              <a:t>one</a:t>
            </a:r>
          </a:p>
          <a:p>
            <a:pPr lvl="1">
              <a:defRPr/>
            </a:pPr>
            <a:r>
              <a:rPr lang="en-US" sz="2100" dirty="0"/>
              <a:t>lower and upper</a:t>
            </a:r>
          </a:p>
          <a:p>
            <a:pPr lvl="1">
              <a:defRPr/>
            </a:pPr>
            <a:r>
              <a:rPr lang="en-US" sz="2100" dirty="0"/>
              <a:t>moving threshold according to disease severity  </a:t>
            </a:r>
          </a:p>
          <a:p>
            <a:pPr>
              <a:spcBef>
                <a:spcPts val="1108"/>
              </a:spcBef>
              <a:defRPr/>
            </a:pPr>
            <a:r>
              <a:rPr lang="en-US" sz="2100" dirty="0"/>
              <a:t>How to define threshold? (options: WHO proposal, GDP</a:t>
            </a:r>
            <a:r>
              <a:rPr lang="hu-HU" sz="2100" dirty="0"/>
              <a:t>/</a:t>
            </a:r>
            <a:r>
              <a:rPr lang="hu-HU" sz="2100" dirty="0" err="1"/>
              <a:t>average</a:t>
            </a:r>
            <a:r>
              <a:rPr lang="hu-HU" sz="2100" dirty="0"/>
              <a:t> </a:t>
            </a:r>
            <a:r>
              <a:rPr lang="hu-HU" sz="2100" dirty="0" err="1"/>
              <a:t>salary</a:t>
            </a:r>
            <a:r>
              <a:rPr lang="en-US" sz="2100" dirty="0"/>
              <a:t>, dialysis, thresholds in benchmark countries, national poll, etc.)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213110" y="260648"/>
            <a:ext cx="8717779" cy="86409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200" dirty="0"/>
              <a:t>HTA roadmap V. </a:t>
            </a:r>
            <a:br>
              <a:rPr lang="en-US" sz="3200" dirty="0"/>
            </a:br>
            <a:r>
              <a:rPr lang="en-US" sz="3200" dirty="0"/>
              <a:t>Verifiable criteria: cost-effectiveness criterion</a:t>
            </a:r>
          </a:p>
        </p:txBody>
      </p:sp>
    </p:spTree>
    <p:extLst>
      <p:ext uri="{BB962C8B-B14F-4D97-AF65-F5344CB8AC3E}">
        <p14:creationId xmlns:p14="http://schemas.microsoft.com/office/powerpoint/2010/main" val="2716870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79512" y="1634339"/>
            <a:ext cx="8856984" cy="3788729"/>
          </a:xfrm>
        </p:spPr>
        <p:txBody>
          <a:bodyPr>
            <a:normAutofit fontScale="92500"/>
          </a:bodyPr>
          <a:lstStyle/>
          <a:p>
            <a:pPr>
              <a:spcBef>
                <a:spcPts val="1662"/>
              </a:spcBef>
              <a:defRPr/>
            </a:pPr>
            <a:r>
              <a:rPr lang="en-US" sz="2400" dirty="0"/>
              <a:t>Budget impact criterion: </a:t>
            </a:r>
          </a:p>
          <a:p>
            <a:pPr lvl="1">
              <a:defRPr/>
            </a:pPr>
            <a:r>
              <a:rPr lang="en-US" sz="2400" dirty="0"/>
              <a:t>In difficult economic periods policymakers may put more emphasis on budget impact analysis than cost-effectiveness analysis. </a:t>
            </a:r>
          </a:p>
          <a:p>
            <a:pPr lvl="1">
              <a:defRPr/>
            </a:pPr>
            <a:r>
              <a:rPr lang="en-US" sz="2400" dirty="0"/>
              <a:t>explicit limits</a:t>
            </a:r>
            <a:r>
              <a:rPr lang="hu-HU" sz="2400" dirty="0"/>
              <a:t> (</a:t>
            </a:r>
            <a:r>
              <a:rPr lang="hu-HU" sz="2400" dirty="0" err="1"/>
              <a:t>e.g</a:t>
            </a:r>
            <a:r>
              <a:rPr lang="hu-HU" sz="2400" dirty="0"/>
              <a:t>. 0.2% of </a:t>
            </a:r>
            <a:r>
              <a:rPr lang="hu-HU" sz="2400" dirty="0" err="1"/>
              <a:t>total</a:t>
            </a:r>
            <a:r>
              <a:rPr lang="hu-HU" sz="2400" dirty="0"/>
              <a:t> </a:t>
            </a:r>
            <a:r>
              <a:rPr lang="hu-HU" sz="2400" dirty="0" err="1"/>
              <a:t>budget</a:t>
            </a:r>
            <a:r>
              <a:rPr lang="hu-HU" sz="2400" dirty="0"/>
              <a:t>)?</a:t>
            </a:r>
            <a:r>
              <a:rPr lang="en-US" sz="2400" dirty="0"/>
              <a:t> different level of decision-making? </a:t>
            </a:r>
          </a:p>
          <a:p>
            <a:pPr lvl="1">
              <a:defRPr/>
            </a:pPr>
            <a:r>
              <a:rPr lang="en-US" sz="2400" dirty="0"/>
              <a:t>portfolio deal? </a:t>
            </a:r>
          </a:p>
          <a:p>
            <a:pPr>
              <a:spcBef>
                <a:spcPts val="1662"/>
              </a:spcBef>
              <a:defRPr/>
            </a:pPr>
            <a:r>
              <a:rPr lang="en-US" sz="2400" dirty="0" err="1"/>
              <a:t>Multicriteria</a:t>
            </a:r>
            <a:r>
              <a:rPr lang="en-US" sz="2400" dirty="0"/>
              <a:t> decision analysis</a:t>
            </a:r>
          </a:p>
          <a:p>
            <a:pPr lvl="1">
              <a:defRPr/>
            </a:pPr>
            <a:r>
              <a:rPr lang="en-US" sz="2400" dirty="0"/>
              <a:t>Composite HTA endpoint based on international studies</a:t>
            </a:r>
          </a:p>
          <a:p>
            <a:pPr lvl="1">
              <a:defRPr/>
            </a:pPr>
            <a:r>
              <a:rPr lang="en-US" sz="2400" dirty="0"/>
              <a:t>Composite HTA </a:t>
            </a:r>
            <a:r>
              <a:rPr lang="en-US" sz="2400" dirty="0" err="1"/>
              <a:t>en</a:t>
            </a:r>
            <a:r>
              <a:rPr lang="hu-HU" sz="2400" dirty="0"/>
              <a:t>d</a:t>
            </a:r>
            <a:r>
              <a:rPr lang="en-US" sz="2400" dirty="0"/>
              <a:t>point based </a:t>
            </a:r>
            <a:r>
              <a:rPr lang="hu-HU" sz="2400" dirty="0" err="1"/>
              <a:t>on</a:t>
            </a:r>
            <a:r>
              <a:rPr lang="hu-HU" sz="2400" dirty="0"/>
              <a:t> </a:t>
            </a:r>
            <a:r>
              <a:rPr lang="en-US" sz="2400" dirty="0"/>
              <a:t>local and international studies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522509" y="446324"/>
            <a:ext cx="8098983" cy="78920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200" dirty="0"/>
              <a:t>HTA roadmap V. </a:t>
            </a:r>
            <a:br>
              <a:rPr lang="en-US" sz="3200" dirty="0"/>
            </a:br>
            <a:r>
              <a:rPr lang="en-US" sz="3200" dirty="0"/>
              <a:t>Verifiable criteria: budget impact; MCDA</a:t>
            </a:r>
          </a:p>
        </p:txBody>
      </p:sp>
    </p:spTree>
    <p:extLst>
      <p:ext uri="{BB962C8B-B14F-4D97-AF65-F5344CB8AC3E}">
        <p14:creationId xmlns:p14="http://schemas.microsoft.com/office/powerpoint/2010/main" val="1463846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457200" y="1916832"/>
            <a:ext cx="8352928" cy="4041531"/>
          </a:xfrm>
        </p:spPr>
        <p:txBody>
          <a:bodyPr/>
          <a:lstStyle/>
          <a:p>
            <a:pPr>
              <a:spcBef>
                <a:spcPts val="1662"/>
              </a:spcBef>
              <a:defRPr/>
            </a:pPr>
            <a:r>
              <a:rPr lang="en-US" sz="2700" dirty="0"/>
              <a:t>Standardization of HTA methodology</a:t>
            </a:r>
          </a:p>
          <a:p>
            <a:pPr lvl="1">
              <a:spcBef>
                <a:spcPts val="1662"/>
              </a:spcBef>
              <a:defRPr/>
            </a:pPr>
            <a:r>
              <a:rPr lang="en-US" sz="2700" dirty="0"/>
              <a:t>Methodological guidelines for economic evaluation </a:t>
            </a:r>
            <a:r>
              <a:rPr lang="hu-HU" sz="2700" dirty="0"/>
              <a:t>and </a:t>
            </a:r>
            <a:r>
              <a:rPr lang="hu-HU" sz="2700" dirty="0" err="1"/>
              <a:t>budget</a:t>
            </a:r>
            <a:r>
              <a:rPr lang="hu-HU" sz="2700" dirty="0"/>
              <a:t> </a:t>
            </a:r>
            <a:r>
              <a:rPr lang="hu-HU" sz="2700" dirty="0" err="1"/>
              <a:t>impact</a:t>
            </a:r>
            <a:r>
              <a:rPr lang="hu-HU" sz="2700" dirty="0"/>
              <a:t> </a:t>
            </a:r>
            <a:r>
              <a:rPr lang="hu-HU" sz="2700" dirty="0" err="1"/>
              <a:t>analysis</a:t>
            </a:r>
            <a:endParaRPr lang="en-US" sz="2700" dirty="0"/>
          </a:p>
          <a:p>
            <a:pPr lvl="1">
              <a:spcBef>
                <a:spcPts val="1662"/>
              </a:spcBef>
              <a:defRPr/>
            </a:pPr>
            <a:r>
              <a:rPr lang="en-US" sz="2700" dirty="0"/>
              <a:t>Regular follow-up research on HTA recommendations</a:t>
            </a:r>
          </a:p>
          <a:p>
            <a:pPr lvl="1">
              <a:spcBef>
                <a:spcPts val="1662"/>
              </a:spcBef>
              <a:defRPr/>
            </a:pPr>
            <a:r>
              <a:rPr lang="en-US" sz="2700" dirty="0"/>
              <a:t>Critical appraisal checklist (</a:t>
            </a:r>
            <a:r>
              <a:rPr lang="hu-HU" sz="2700" dirty="0" err="1"/>
              <a:t>confidential</a:t>
            </a:r>
            <a:r>
              <a:rPr lang="hu-HU" sz="2700" dirty="0"/>
              <a:t> </a:t>
            </a:r>
            <a:r>
              <a:rPr lang="hu-HU" sz="2700" dirty="0" err="1"/>
              <a:t>or</a:t>
            </a:r>
            <a:r>
              <a:rPr lang="hu-HU" sz="2700" dirty="0"/>
              <a:t> </a:t>
            </a:r>
            <a:r>
              <a:rPr lang="en-US" sz="2700" dirty="0"/>
              <a:t>published?)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/>
              <a:t>HTA roadmap VI. </a:t>
            </a:r>
            <a:br>
              <a:rPr lang="en-US" dirty="0"/>
            </a:br>
            <a:r>
              <a:rPr lang="en-US" dirty="0"/>
              <a:t>HTA quality</a:t>
            </a:r>
          </a:p>
        </p:txBody>
      </p:sp>
    </p:spTree>
    <p:extLst>
      <p:ext uri="{BB962C8B-B14F-4D97-AF65-F5344CB8AC3E}">
        <p14:creationId xmlns:p14="http://schemas.microsoft.com/office/powerpoint/2010/main" val="3028939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924DB9-0B5A-453A-8D3B-09736019D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US" sz="2800" dirty="0"/>
              <a:t>Health technology assessment was introduced in developed countries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HTA implementation requires investment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What is the reality of HTA implementation in the near future in MENA countries?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852177-500E-4C99-94DD-6A53437F5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chemeClr val="tx1"/>
                </a:solidFill>
              </a:rPr>
              <a:t>Starting </a:t>
            </a:r>
            <a:r>
              <a:rPr lang="hu-HU" sz="4000" b="1" dirty="0" err="1">
                <a:solidFill>
                  <a:schemeClr val="tx1"/>
                </a:solidFill>
              </a:rPr>
              <a:t>points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880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21235"/>
            <a:ext cx="8229600" cy="390857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Publication of </a:t>
            </a:r>
          </a:p>
          <a:p>
            <a:pPr lvl="1"/>
            <a:r>
              <a:rPr lang="en-US" sz="2492" dirty="0"/>
              <a:t>HTA reports</a:t>
            </a:r>
          </a:p>
          <a:p>
            <a:pPr lvl="1"/>
            <a:r>
              <a:rPr lang="en-US" sz="2492" dirty="0"/>
              <a:t>Critical appraisal of HTA reports </a:t>
            </a:r>
          </a:p>
          <a:p>
            <a:pPr lvl="1"/>
            <a:r>
              <a:rPr lang="en-US" sz="2492" dirty="0"/>
              <a:t>HTA recommendation </a:t>
            </a:r>
          </a:p>
          <a:p>
            <a:pPr lvl="1"/>
            <a:r>
              <a:rPr lang="en-US" sz="2492" dirty="0"/>
              <a:t>Reimbursement decisions</a:t>
            </a:r>
            <a:endParaRPr lang="hu-HU" sz="2492" dirty="0"/>
          </a:p>
          <a:p>
            <a:pPr>
              <a:spcBef>
                <a:spcPts val="1662"/>
              </a:spcBef>
            </a:pPr>
            <a:r>
              <a:rPr lang="en-US" dirty="0"/>
              <a:t>Transparent timelines of </a:t>
            </a:r>
            <a:endParaRPr lang="hu-HU" dirty="0"/>
          </a:p>
          <a:p>
            <a:pPr lvl="1"/>
            <a:r>
              <a:rPr lang="en-US" sz="2492" dirty="0"/>
              <a:t>HTA submission</a:t>
            </a:r>
            <a:endParaRPr lang="hu-HU" sz="2492" dirty="0"/>
          </a:p>
          <a:p>
            <a:pPr lvl="1"/>
            <a:r>
              <a:rPr lang="hu-HU" sz="2492" dirty="0" err="1"/>
              <a:t>critical</a:t>
            </a:r>
            <a:r>
              <a:rPr lang="hu-HU" sz="2492" dirty="0"/>
              <a:t> </a:t>
            </a:r>
            <a:r>
              <a:rPr lang="hu-HU" sz="2492" dirty="0" err="1"/>
              <a:t>appraisal</a:t>
            </a:r>
            <a:r>
              <a:rPr lang="en-US" sz="2492" dirty="0"/>
              <a:t> </a:t>
            </a:r>
            <a:endParaRPr lang="hu-HU" sz="2492" dirty="0"/>
          </a:p>
          <a:p>
            <a:pPr lvl="1"/>
            <a:r>
              <a:rPr lang="en-US" sz="2492" dirty="0"/>
              <a:t>issuing recommendations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2759" y="275268"/>
            <a:ext cx="8671034" cy="1252728"/>
          </a:xfrm>
        </p:spPr>
        <p:txBody>
          <a:bodyPr>
            <a:normAutofit/>
          </a:bodyPr>
          <a:lstStyle/>
          <a:p>
            <a:pPr algn="ctr"/>
            <a:r>
              <a:rPr lang="en-US" sz="3800" dirty="0"/>
              <a:t>HTA roadmap VI. </a:t>
            </a:r>
            <a:br>
              <a:rPr lang="hu-HU" sz="3800" dirty="0"/>
            </a:br>
            <a:r>
              <a:rPr lang="en-US" sz="3800" dirty="0"/>
              <a:t>Transparency of HTA in policy decisions </a:t>
            </a:r>
          </a:p>
        </p:txBody>
      </p:sp>
    </p:spTree>
    <p:extLst>
      <p:ext uri="{BB962C8B-B14F-4D97-AF65-F5344CB8AC3E}">
        <p14:creationId xmlns:p14="http://schemas.microsoft.com/office/powerpoint/2010/main" val="982916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85AF4D4-AD9E-4481-B862-F91D06A51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26627"/>
            <a:ext cx="8229600" cy="4306292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700" dirty="0"/>
              <a:t>There is no perfect data for health outcomes research and economic evaluation: the practical question is how wrong do they have to be to not to be useful</a:t>
            </a:r>
          </a:p>
          <a:p>
            <a:pPr>
              <a:spcBef>
                <a:spcPts val="1800"/>
              </a:spcBef>
            </a:pPr>
            <a:r>
              <a:rPr lang="en-US" sz="2700" dirty="0"/>
              <a:t>Even if local data is limited and low quality, we may start using it</a:t>
            </a:r>
          </a:p>
          <a:p>
            <a:pPr>
              <a:spcBef>
                <a:spcPts val="1800"/>
              </a:spcBef>
            </a:pPr>
            <a:r>
              <a:rPr lang="en-US" sz="2700" dirty="0"/>
              <a:t>Efforts to collect and use local data will teach us how to improve the quality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FE97C8-611E-4961-9A88-B2B3F7DE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/>
              <a:t>HTA </a:t>
            </a:r>
            <a:r>
              <a:rPr lang="hu-HU" dirty="0" err="1"/>
              <a:t>roadmap</a:t>
            </a:r>
            <a:r>
              <a:rPr lang="hu-HU" dirty="0"/>
              <a:t> VII. </a:t>
            </a:r>
            <a:br>
              <a:rPr lang="hu-HU" dirty="0"/>
            </a:br>
            <a:r>
              <a:rPr lang="hu-HU" dirty="0"/>
              <a:t>Limited </a:t>
            </a:r>
            <a:r>
              <a:rPr lang="hu-HU" dirty="0" err="1"/>
              <a:t>availability</a:t>
            </a:r>
            <a:r>
              <a:rPr lang="hu-HU" dirty="0"/>
              <a:t> of local </a:t>
            </a:r>
            <a:r>
              <a:rPr lang="hu-HU" dirty="0" err="1"/>
              <a:t>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238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846842"/>
            <a:ext cx="8280919" cy="3975039"/>
          </a:xfrm>
        </p:spPr>
        <p:txBody>
          <a:bodyPr/>
          <a:lstStyle/>
          <a:p>
            <a:pPr>
              <a:spcBef>
                <a:spcPts val="1662"/>
              </a:spcBef>
            </a:pPr>
            <a:r>
              <a:rPr lang="en-US" dirty="0"/>
              <a:t>Requirement of using local data in technology assessment</a:t>
            </a:r>
            <a:r>
              <a:rPr lang="hu-HU" dirty="0"/>
              <a:t>?</a:t>
            </a:r>
            <a:endParaRPr lang="en-US" dirty="0"/>
          </a:p>
          <a:p>
            <a:pPr>
              <a:spcBef>
                <a:spcPts val="1662"/>
              </a:spcBef>
            </a:pPr>
            <a:r>
              <a:rPr lang="hu-HU" dirty="0" err="1"/>
              <a:t>Investment</a:t>
            </a:r>
            <a:r>
              <a:rPr lang="hu-HU" dirty="0"/>
              <a:t> </a:t>
            </a:r>
            <a:r>
              <a:rPr lang="hu-HU" dirty="0" err="1"/>
              <a:t>into</a:t>
            </a:r>
            <a:r>
              <a:rPr lang="hu-HU" dirty="0"/>
              <a:t> </a:t>
            </a:r>
            <a:r>
              <a:rPr lang="hu-HU" dirty="0" err="1"/>
              <a:t>electronic</a:t>
            </a:r>
            <a:r>
              <a:rPr lang="hu-HU" dirty="0"/>
              <a:t> </a:t>
            </a:r>
            <a:r>
              <a:rPr lang="hu-HU" dirty="0" err="1"/>
              <a:t>health</a:t>
            </a:r>
            <a:r>
              <a:rPr lang="hu-HU" dirty="0"/>
              <a:t> </a:t>
            </a:r>
            <a:r>
              <a:rPr lang="hu-HU" dirty="0" err="1"/>
              <a:t>records</a:t>
            </a:r>
            <a:r>
              <a:rPr lang="hu-HU" dirty="0"/>
              <a:t>, </a:t>
            </a:r>
            <a:r>
              <a:rPr lang="hu-HU" dirty="0" err="1"/>
              <a:t>claims</a:t>
            </a:r>
            <a:r>
              <a:rPr lang="hu-HU" dirty="0"/>
              <a:t> </a:t>
            </a:r>
            <a:r>
              <a:rPr lang="hu-HU" dirty="0" err="1"/>
              <a:t>database</a:t>
            </a:r>
            <a:r>
              <a:rPr lang="hu-HU" dirty="0"/>
              <a:t> and </a:t>
            </a:r>
            <a:r>
              <a:rPr lang="hu-HU" dirty="0" err="1"/>
              <a:t>patient</a:t>
            </a:r>
            <a:r>
              <a:rPr lang="hu-HU" dirty="0"/>
              <a:t> </a:t>
            </a:r>
            <a:r>
              <a:rPr lang="hu-HU" dirty="0" err="1"/>
              <a:t>registries</a:t>
            </a:r>
            <a:endParaRPr lang="hu-HU" dirty="0"/>
          </a:p>
          <a:p>
            <a:pPr>
              <a:spcBef>
                <a:spcPts val="1662"/>
              </a:spcBef>
            </a:pPr>
            <a:r>
              <a:rPr lang="en-US" dirty="0"/>
              <a:t>Accessibility of publicly funded health care databases (payers’ databases data, registries etc.)</a:t>
            </a:r>
          </a:p>
          <a:p>
            <a:pPr>
              <a:spcBef>
                <a:spcPts val="1662"/>
              </a:spcBef>
            </a:pPr>
            <a:r>
              <a:rPr lang="en-US" dirty="0"/>
              <a:t>Data quality: use of real world data (payer’s database) improves the quality of data</a:t>
            </a:r>
          </a:p>
          <a:p>
            <a:pPr>
              <a:spcBef>
                <a:spcPts val="1662"/>
              </a:spcBef>
            </a:pPr>
            <a:r>
              <a:rPr lang="en-US" dirty="0"/>
              <a:t>Published list of most common cost and epidemiology data</a:t>
            </a:r>
          </a:p>
          <a:p>
            <a:endParaRPr lang="hu-H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07254" y="517281"/>
            <a:ext cx="7786412" cy="1055077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HTA roadmap VI</a:t>
            </a:r>
            <a:r>
              <a:rPr lang="hu-HU" sz="3600" dirty="0"/>
              <a:t>I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Local data</a:t>
            </a:r>
          </a:p>
        </p:txBody>
      </p:sp>
    </p:spTree>
    <p:extLst>
      <p:ext uri="{BB962C8B-B14F-4D97-AF65-F5344CB8AC3E}">
        <p14:creationId xmlns:p14="http://schemas.microsoft.com/office/powerpoint/2010/main" val="884340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151393"/>
            <a:ext cx="8229600" cy="4177811"/>
          </a:xfrm>
        </p:spPr>
        <p:txBody>
          <a:bodyPr/>
          <a:lstStyle/>
          <a:p>
            <a:pPr>
              <a:spcBef>
                <a:spcPts val="1662"/>
              </a:spcBef>
            </a:pPr>
            <a:r>
              <a:rPr lang="en-GB" dirty="0"/>
              <a:t>No involvement into joint work; and no reuse of joint work or national/regional HTA documents from other countries</a:t>
            </a:r>
            <a:endParaRPr lang="en-US" dirty="0"/>
          </a:p>
          <a:p>
            <a:pPr>
              <a:spcBef>
                <a:spcPts val="1662"/>
              </a:spcBef>
            </a:pPr>
            <a:r>
              <a:rPr lang="en-GB" dirty="0"/>
              <a:t>Active involvement in joint work (e.</a:t>
            </a:r>
            <a:r>
              <a:rPr lang="hu-HU" dirty="0"/>
              <a:t>g</a:t>
            </a:r>
            <a:r>
              <a:rPr lang="en-GB" dirty="0"/>
              <a:t>. </a:t>
            </a:r>
            <a:r>
              <a:rPr lang="hu-HU" dirty="0"/>
              <a:t>INAHTA, </a:t>
            </a:r>
            <a:r>
              <a:rPr lang="en-GB" dirty="0"/>
              <a:t>E</a:t>
            </a:r>
            <a:r>
              <a:rPr lang="hu-HU" dirty="0"/>
              <a:t>U</a:t>
            </a:r>
            <a:r>
              <a:rPr lang="en-GB" dirty="0"/>
              <a:t>net</a:t>
            </a:r>
            <a:r>
              <a:rPr lang="hu-HU" dirty="0"/>
              <a:t>HTA</a:t>
            </a:r>
            <a:r>
              <a:rPr lang="en-GB" dirty="0"/>
              <a:t> rapid REA, full core HTA)</a:t>
            </a:r>
            <a:endParaRPr lang="en-US" dirty="0"/>
          </a:p>
          <a:p>
            <a:pPr>
              <a:spcBef>
                <a:spcPts val="1662"/>
              </a:spcBef>
            </a:pPr>
            <a:r>
              <a:rPr lang="en-GB" dirty="0"/>
              <a:t>National/regional adaptation (reuse) of joint HTA documents	</a:t>
            </a:r>
            <a:endParaRPr lang="en-US" dirty="0"/>
          </a:p>
          <a:p>
            <a:pPr>
              <a:spcBef>
                <a:spcPts val="1662"/>
              </a:spcBef>
            </a:pPr>
            <a:r>
              <a:rPr lang="en-GB" dirty="0"/>
              <a:t>National/regional adaptation (reuse) of national/regional work performed by other HTA bodies in other countries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/>
              <a:t>HTA roadmap VIII.</a:t>
            </a:r>
            <a:br>
              <a:rPr lang="en-US" dirty="0"/>
            </a:br>
            <a:r>
              <a:rPr lang="en-US" sz="3692" dirty="0"/>
              <a:t>International collaboration in development or reuse of joint work</a:t>
            </a:r>
          </a:p>
        </p:txBody>
      </p:sp>
    </p:spTree>
    <p:extLst>
      <p:ext uri="{BB962C8B-B14F-4D97-AF65-F5344CB8AC3E}">
        <p14:creationId xmlns:p14="http://schemas.microsoft.com/office/powerpoint/2010/main" val="22265578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221789" y="1782187"/>
            <a:ext cx="8712968" cy="4815165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1662"/>
              </a:spcBef>
              <a:defRPr/>
            </a:pPr>
            <a:r>
              <a:rPr lang="en-US" sz="2700" dirty="0"/>
              <a:t>Approach of developed countries for HTA implementation may not work in emerging economies, but MENA countries should learn from experiences in any other countries</a:t>
            </a:r>
          </a:p>
          <a:p>
            <a:pPr>
              <a:lnSpc>
                <a:spcPct val="110000"/>
              </a:lnSpc>
              <a:spcBef>
                <a:spcPts val="1662"/>
              </a:spcBef>
              <a:defRPr/>
            </a:pPr>
            <a:r>
              <a:rPr lang="en-US" sz="2700" dirty="0"/>
              <a:t>Determining long-term objectives + creative and consistent HTA implementation delivers success over years</a:t>
            </a:r>
          </a:p>
          <a:p>
            <a:pPr>
              <a:lnSpc>
                <a:spcPct val="110000"/>
              </a:lnSpc>
              <a:spcBef>
                <a:spcPts val="1662"/>
              </a:spcBef>
              <a:spcAft>
                <a:spcPts val="554"/>
              </a:spcAft>
              <a:defRPr/>
            </a:pPr>
            <a:r>
              <a:rPr lang="en-US" sz="2700" dirty="0"/>
              <a:t>Key success factors: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554"/>
              </a:spcAft>
              <a:defRPr/>
            </a:pPr>
            <a:r>
              <a:rPr lang="en-US" sz="2700" dirty="0"/>
              <a:t>Investment into training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554"/>
              </a:spcAft>
              <a:defRPr/>
            </a:pPr>
            <a:r>
              <a:rPr lang="en-US" sz="2700" dirty="0"/>
              <a:t>Budget for HTA (incl. methodological research)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554"/>
              </a:spcAft>
              <a:defRPr/>
            </a:pPr>
            <a:r>
              <a:rPr lang="en-US" sz="2700" b="1" dirty="0">
                <a:solidFill>
                  <a:srgbClr val="FF0000"/>
                </a:solidFill>
              </a:rPr>
              <a:t>Political commitment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457200" y="544428"/>
            <a:ext cx="8229600" cy="71824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000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432523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3" name="Rectangle 3"/>
          <p:cNvSpPr>
            <a:spLocks noGrp="1" noChangeArrowheads="1"/>
          </p:cNvSpPr>
          <p:nvPr>
            <p:ph idx="1"/>
          </p:nvPr>
        </p:nvSpPr>
        <p:spPr>
          <a:xfrm>
            <a:off x="421196" y="1710193"/>
            <a:ext cx="8435280" cy="489030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108"/>
              </a:spcBef>
            </a:pPr>
            <a:r>
              <a:rPr lang="en-US" dirty="0"/>
              <a:t>Few trained health economists </a:t>
            </a:r>
          </a:p>
          <a:p>
            <a:pPr>
              <a:lnSpc>
                <a:spcPct val="110000"/>
              </a:lnSpc>
              <a:spcBef>
                <a:spcPts val="1108"/>
              </a:spcBef>
            </a:pPr>
            <a:r>
              <a:rPr lang="en-US" dirty="0"/>
              <a:t>Low public budget for health technology assessment</a:t>
            </a:r>
          </a:p>
          <a:p>
            <a:pPr>
              <a:lnSpc>
                <a:spcPct val="110000"/>
              </a:lnSpc>
              <a:spcBef>
                <a:spcPts val="1108"/>
              </a:spcBef>
            </a:pPr>
            <a:r>
              <a:rPr lang="en-US" dirty="0"/>
              <a:t>Limited availability of local data</a:t>
            </a:r>
          </a:p>
          <a:p>
            <a:pPr>
              <a:lnSpc>
                <a:spcPct val="110000"/>
              </a:lnSpc>
              <a:spcBef>
                <a:spcPts val="1108"/>
              </a:spcBef>
            </a:pPr>
            <a:r>
              <a:rPr lang="en-US" dirty="0"/>
              <a:t>Methodologies are often too sophisticated for policy-makers</a:t>
            </a:r>
          </a:p>
          <a:p>
            <a:pPr>
              <a:lnSpc>
                <a:spcPct val="110000"/>
              </a:lnSpc>
              <a:spcBef>
                <a:spcPts val="1108"/>
              </a:spcBef>
            </a:pPr>
            <a:r>
              <a:rPr lang="en-US" dirty="0"/>
              <a:t>Frequent changes in policy leadership</a:t>
            </a:r>
            <a:endParaRPr lang="hu-HU" dirty="0"/>
          </a:p>
          <a:p>
            <a:pPr>
              <a:lnSpc>
                <a:spcPct val="110000"/>
              </a:lnSpc>
              <a:spcBef>
                <a:spcPts val="2215"/>
              </a:spcBef>
            </a:pPr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hu-HU" b="1" dirty="0">
                <a:solidFill>
                  <a:srgbClr val="FF0000"/>
                </a:solidFill>
              </a:rPr>
              <a:t>ENA </a:t>
            </a:r>
            <a:r>
              <a:rPr lang="en-US" b="1" dirty="0">
                <a:solidFill>
                  <a:srgbClr val="FF0000"/>
                </a:solidFill>
              </a:rPr>
              <a:t>countries </a:t>
            </a:r>
            <a:endParaRPr lang="hu-HU" b="1" dirty="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FF0000"/>
                </a:solidFill>
              </a:rPr>
              <a:t>cannot directly copy HTA implementation roadmap of developed countries </a:t>
            </a:r>
            <a:endParaRPr lang="hu-HU" sz="2400" b="1" dirty="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FF0000"/>
                </a:solidFill>
              </a:rPr>
              <a:t>need more creativity to implement HTA </a:t>
            </a: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21196" y="451399"/>
            <a:ext cx="8363272" cy="73115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MENA c</a:t>
            </a:r>
            <a:r>
              <a:rPr lang="en-GB" dirty="0" err="1"/>
              <a:t>ountries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627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C2C193-CDD5-4046-B0D1-AD9FAD093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02068"/>
            <a:ext cx="4978896" cy="3905031"/>
          </a:xfrm>
        </p:spPr>
        <p:txBody>
          <a:bodyPr/>
          <a:lstStyle/>
          <a:p>
            <a:r>
              <a:rPr lang="en-US" sz="2800" dirty="0"/>
              <a:t>Alice: Which way should I go?</a:t>
            </a:r>
          </a:p>
          <a:p>
            <a:r>
              <a:rPr lang="en-US" sz="2800" dirty="0"/>
              <a:t>Cat: That depends on where you are going.</a:t>
            </a:r>
          </a:p>
          <a:p>
            <a:r>
              <a:rPr lang="en-US" sz="2800" dirty="0"/>
              <a:t>Alice: I don’t know.</a:t>
            </a:r>
          </a:p>
          <a:p>
            <a:r>
              <a:rPr lang="en-US" sz="2800" dirty="0"/>
              <a:t>Cat: Then it doesn’t matter which way you go.”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04265A-E69B-4512-AF4E-5358B6A57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1384741"/>
            <a:ext cx="343508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516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C2C193-CDD5-4046-B0D1-AD9FAD093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184" y="1944414"/>
            <a:ext cx="5122912" cy="4261335"/>
          </a:xfrm>
        </p:spPr>
        <p:txBody>
          <a:bodyPr/>
          <a:lstStyle/>
          <a:p>
            <a:r>
              <a:rPr lang="en-US" sz="2800" dirty="0"/>
              <a:t>Alice: Which way should</a:t>
            </a:r>
            <a:r>
              <a:rPr lang="hu-HU" sz="2800" dirty="0"/>
              <a:t> I</a:t>
            </a:r>
            <a:r>
              <a:rPr lang="en-US" sz="2800" dirty="0"/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develop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my</a:t>
            </a:r>
            <a:r>
              <a:rPr lang="hu-HU" sz="2800" b="1" dirty="0">
                <a:solidFill>
                  <a:srgbClr val="FF0000"/>
                </a:solidFill>
              </a:rPr>
              <a:t> HTA </a:t>
            </a:r>
            <a:r>
              <a:rPr lang="hu-HU" sz="2800" b="1" dirty="0" err="1">
                <a:solidFill>
                  <a:srgbClr val="FF0000"/>
                </a:solidFill>
              </a:rPr>
              <a:t>system</a:t>
            </a:r>
            <a:r>
              <a:rPr lang="en-US" sz="2800" dirty="0"/>
              <a:t>?</a:t>
            </a:r>
          </a:p>
          <a:p>
            <a:r>
              <a:rPr lang="en-US" sz="2800" dirty="0"/>
              <a:t>Cat: That depends on </a:t>
            </a:r>
            <a:r>
              <a:rPr lang="hu-HU" sz="2800" dirty="0" err="1"/>
              <a:t>how</a:t>
            </a:r>
            <a:r>
              <a:rPr lang="hu-HU" sz="2800" dirty="0"/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you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want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to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use</a:t>
            </a:r>
            <a:r>
              <a:rPr lang="hu-HU" sz="2800" b="1" dirty="0">
                <a:solidFill>
                  <a:srgbClr val="FF0000"/>
                </a:solidFill>
              </a:rPr>
              <a:t> HTA</a:t>
            </a:r>
            <a:r>
              <a:rPr lang="en-US" sz="2800" dirty="0"/>
              <a:t>.</a:t>
            </a:r>
          </a:p>
          <a:p>
            <a:r>
              <a:rPr lang="en-US" sz="2800" dirty="0"/>
              <a:t>Alice: I don’t know.</a:t>
            </a:r>
          </a:p>
          <a:p>
            <a:r>
              <a:rPr lang="en-US" sz="2800" dirty="0"/>
              <a:t>Cat: Then it doesn’t matter </a:t>
            </a:r>
            <a:r>
              <a:rPr lang="hu-HU" sz="2800" b="1" dirty="0" err="1">
                <a:solidFill>
                  <a:srgbClr val="FF0000"/>
                </a:solidFill>
              </a:rPr>
              <a:t>how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you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develop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err="1">
                <a:solidFill>
                  <a:srgbClr val="FF0000"/>
                </a:solidFill>
              </a:rPr>
              <a:t>your</a:t>
            </a:r>
            <a:r>
              <a:rPr lang="hu-HU" sz="2800" b="1" dirty="0">
                <a:solidFill>
                  <a:srgbClr val="FF0000"/>
                </a:solidFill>
              </a:rPr>
              <a:t> HTA </a:t>
            </a:r>
            <a:r>
              <a:rPr lang="hu-HU" sz="2800" b="1" dirty="0" err="1">
                <a:solidFill>
                  <a:srgbClr val="FF0000"/>
                </a:solidFill>
              </a:rPr>
              <a:t>system</a:t>
            </a:r>
            <a:r>
              <a:rPr lang="en-US" sz="2800" dirty="0"/>
              <a:t>.”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04265A-E69B-4512-AF4E-5358B6A57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5012" y="1429104"/>
            <a:ext cx="343508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165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8EF92C-22CB-4618-863A-E141E3C0D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376" y="1902372"/>
            <a:ext cx="8253248" cy="425532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Exploring current status 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Setting preferred status in 5-10-20 years</a:t>
            </a:r>
            <a:r>
              <a:rPr lang="hu-HU" dirty="0"/>
              <a:t> </a:t>
            </a:r>
            <a:r>
              <a:rPr lang="en-US" dirty="0"/>
              <a:t> </a:t>
            </a:r>
            <a:endParaRPr lang="hu-HU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hu-HU" dirty="0" err="1"/>
              <a:t>Publication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HTA </a:t>
            </a:r>
            <a:r>
              <a:rPr lang="hu-HU" dirty="0" err="1"/>
              <a:t>roadmap</a:t>
            </a:r>
            <a:r>
              <a:rPr lang="hu-HU" dirty="0"/>
              <a:t> ("</a:t>
            </a:r>
            <a:r>
              <a:rPr lang="hu-HU" dirty="0" err="1"/>
              <a:t>where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go")</a:t>
            </a:r>
            <a:endParaRPr lang="en-US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Coordinated action plan to reach target status 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Monitoring </a:t>
            </a:r>
          </a:p>
          <a:p>
            <a:pPr lvl="1">
              <a:lnSpc>
                <a:spcPct val="120000"/>
              </a:lnSpc>
            </a:pPr>
            <a:r>
              <a:rPr lang="en-US" sz="2400" dirty="0"/>
              <a:t>implementation of action plan</a:t>
            </a:r>
          </a:p>
          <a:p>
            <a:pPr lvl="1">
              <a:lnSpc>
                <a:spcPct val="120000"/>
              </a:lnSpc>
            </a:pPr>
            <a:r>
              <a:rPr lang="hu-HU" sz="2400" dirty="0"/>
              <a:t>c</a:t>
            </a:r>
            <a:r>
              <a:rPr lang="en-US" sz="2400" dirty="0" err="1"/>
              <a:t>omparison</a:t>
            </a:r>
            <a:r>
              <a:rPr lang="en-US" sz="2400" dirty="0"/>
              <a:t> of actual status to preferred status 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4D9283-CAED-47EA-B6CD-D1F4F88FA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662" y="382366"/>
            <a:ext cx="8560676" cy="1252728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facilitate HTA implementation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9E19E8D6-CFF7-4330-A273-AC43B151CBD1}"/>
              </a:ext>
            </a:extLst>
          </p:cNvPr>
          <p:cNvSpPr/>
          <p:nvPr/>
        </p:nvSpPr>
        <p:spPr>
          <a:xfrm>
            <a:off x="6169572" y="1902373"/>
            <a:ext cx="262759" cy="101950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77FC10-46DC-4ABE-85AB-722A781A533B}"/>
              </a:ext>
            </a:extLst>
          </p:cNvPr>
          <p:cNvSpPr txBox="1"/>
          <p:nvPr/>
        </p:nvSpPr>
        <p:spPr>
          <a:xfrm flipH="1">
            <a:off x="6540652" y="2216215"/>
            <a:ext cx="2049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HTA </a:t>
            </a:r>
            <a:r>
              <a:rPr lang="hu-HU" sz="2400" dirty="0" err="1"/>
              <a:t>roadmap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94339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741" y="228411"/>
            <a:ext cx="8468515" cy="1055077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HTA </a:t>
            </a:r>
            <a:r>
              <a:rPr lang="hu-HU" sz="4000" dirty="0" err="1"/>
              <a:t>roadmap</a:t>
            </a:r>
            <a:r>
              <a:rPr lang="en-US" sz="4000" b="1" dirty="0"/>
              <a:t>: major questions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506" y="1647922"/>
            <a:ext cx="8264987" cy="3856441"/>
          </a:xfrm>
        </p:spPr>
        <p:txBody>
          <a:bodyPr>
            <a:noAutofit/>
          </a:bodyPr>
          <a:lstStyle/>
          <a:p>
            <a:pPr marL="575910" indent="-474796">
              <a:spcBef>
                <a:spcPts val="0"/>
              </a:spcBef>
              <a:spcAft>
                <a:spcPts val="1534"/>
              </a:spcAft>
              <a:buSzPct val="95000"/>
              <a:buFont typeface="+mj-lt"/>
              <a:buAutoNum type="arabicPeriod"/>
            </a:pPr>
            <a:r>
              <a:rPr lang="en-US" sz="2500" dirty="0"/>
              <a:t>Capacity building - human resources</a:t>
            </a:r>
          </a:p>
          <a:p>
            <a:pPr marL="575910" indent="-474796">
              <a:spcBef>
                <a:spcPts val="0"/>
              </a:spcBef>
              <a:spcAft>
                <a:spcPts val="1534"/>
              </a:spcAft>
              <a:buSzPct val="95000"/>
              <a:buFont typeface="+mj-lt"/>
              <a:buAutoNum type="arabicPeriod"/>
            </a:pPr>
            <a:r>
              <a:rPr lang="en-US" sz="2500" dirty="0"/>
              <a:t>HTA funding</a:t>
            </a:r>
          </a:p>
          <a:p>
            <a:pPr marL="575910" indent="-474796">
              <a:spcBef>
                <a:spcPts val="0"/>
              </a:spcBef>
              <a:spcAft>
                <a:spcPts val="1534"/>
              </a:spcAft>
              <a:buSzPct val="95000"/>
              <a:buFont typeface="+mj-lt"/>
              <a:buAutoNum type="arabicPeriod"/>
            </a:pPr>
            <a:r>
              <a:rPr lang="en-US" sz="2500" dirty="0"/>
              <a:t>HTA legislation (process and </a:t>
            </a:r>
            <a:r>
              <a:rPr lang="en-US" sz="2500" dirty="0" err="1"/>
              <a:t>organisational</a:t>
            </a:r>
            <a:r>
              <a:rPr lang="en-US" sz="2500" dirty="0"/>
              <a:t> structure)</a:t>
            </a:r>
          </a:p>
          <a:p>
            <a:pPr marL="575910" indent="-474796">
              <a:spcBef>
                <a:spcPts val="0"/>
              </a:spcBef>
              <a:spcAft>
                <a:spcPts val="1534"/>
              </a:spcAft>
              <a:buSzPct val="95000"/>
              <a:buFont typeface="+mj-lt"/>
              <a:buAutoNum type="arabicPeriod"/>
            </a:pPr>
            <a:r>
              <a:rPr lang="en-US" sz="2500" dirty="0"/>
              <a:t>Scope and depth of implementation</a:t>
            </a:r>
          </a:p>
          <a:p>
            <a:pPr marL="575910" indent="-474796">
              <a:spcBef>
                <a:spcPts val="0"/>
              </a:spcBef>
              <a:spcAft>
                <a:spcPts val="1534"/>
              </a:spcAft>
              <a:buSzPct val="95000"/>
              <a:buFont typeface="+mj-lt"/>
              <a:buAutoNum type="arabicPeriod"/>
            </a:pPr>
            <a:r>
              <a:rPr lang="en-US" sz="2500" dirty="0"/>
              <a:t>Decision criteria (categories and thresholds)</a:t>
            </a:r>
          </a:p>
          <a:p>
            <a:pPr marL="575910" indent="-474796">
              <a:spcBef>
                <a:spcPts val="0"/>
              </a:spcBef>
              <a:spcAft>
                <a:spcPts val="1534"/>
              </a:spcAft>
              <a:buSzPct val="95000"/>
              <a:buFont typeface="+mj-lt"/>
              <a:buAutoNum type="arabicPeriod"/>
            </a:pPr>
            <a:r>
              <a:rPr lang="en-US" sz="2500" dirty="0"/>
              <a:t>HTA quality, transparency and timeliness</a:t>
            </a:r>
          </a:p>
          <a:p>
            <a:pPr marL="575910" indent="-474796">
              <a:spcBef>
                <a:spcPts val="0"/>
              </a:spcBef>
              <a:spcAft>
                <a:spcPts val="1534"/>
              </a:spcAft>
              <a:buSzPct val="95000"/>
              <a:buFont typeface="+mj-lt"/>
              <a:buAutoNum type="arabicPeriod"/>
            </a:pPr>
            <a:r>
              <a:rPr lang="en-US" sz="2500" dirty="0"/>
              <a:t>Requirement and accessibility of local data</a:t>
            </a:r>
          </a:p>
          <a:p>
            <a:pPr marL="575910" indent="-474796">
              <a:spcBef>
                <a:spcPts val="0"/>
              </a:spcBef>
              <a:spcAft>
                <a:spcPts val="1534"/>
              </a:spcAft>
              <a:buSzPct val="95000"/>
              <a:buFont typeface="+mj-lt"/>
              <a:buAutoNum type="arabicPeriod"/>
            </a:pPr>
            <a:r>
              <a:rPr lang="en-US" sz="2500" dirty="0"/>
              <a:t>International collaboration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419872" y="6396335"/>
            <a:ext cx="57241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n-US" sz="1200" i="1" dirty="0">
                <a:solidFill>
                  <a:srgbClr val="151515"/>
                </a:solidFill>
                <a:latin typeface="Calibri" panose="020F0502020204030204" pitchFamily="34" charset="0"/>
              </a:rPr>
              <a:t>Ref: Kaló Z, Gheorghe A, </a:t>
            </a:r>
            <a:r>
              <a:rPr lang="en-US" sz="1200" i="1" dirty="0" err="1">
                <a:solidFill>
                  <a:srgbClr val="151515"/>
                </a:solidFill>
                <a:latin typeface="Calibri" panose="020F0502020204030204" pitchFamily="34" charset="0"/>
              </a:rPr>
              <a:t>Huic</a:t>
            </a:r>
            <a:r>
              <a:rPr lang="en-US" sz="1200" i="1" dirty="0">
                <a:solidFill>
                  <a:srgbClr val="151515"/>
                </a:solidFill>
                <a:latin typeface="Calibri" panose="020F0502020204030204" pitchFamily="34" charset="0"/>
              </a:rPr>
              <a:t> M, </a:t>
            </a:r>
            <a:r>
              <a:rPr lang="en-US" sz="1200" i="1" dirty="0" err="1">
                <a:solidFill>
                  <a:srgbClr val="151515"/>
                </a:solidFill>
                <a:latin typeface="Calibri" panose="020F0502020204030204" pitchFamily="34" charset="0"/>
              </a:rPr>
              <a:t>Csanádi</a:t>
            </a:r>
            <a:r>
              <a:rPr lang="en-US" sz="1200" i="1" dirty="0">
                <a:solidFill>
                  <a:srgbClr val="151515"/>
                </a:solidFill>
                <a:latin typeface="Calibri" panose="020F0502020204030204" pitchFamily="34" charset="0"/>
              </a:rPr>
              <a:t> M, </a:t>
            </a:r>
            <a:r>
              <a:rPr lang="en-US" sz="1200" i="1" dirty="0" err="1">
                <a:solidFill>
                  <a:srgbClr val="151515"/>
                </a:solidFill>
                <a:latin typeface="Calibri" panose="020F0502020204030204" pitchFamily="34" charset="0"/>
              </a:rPr>
              <a:t>Kristensen</a:t>
            </a:r>
            <a:r>
              <a:rPr lang="en-US" sz="1200" i="1" dirty="0">
                <a:solidFill>
                  <a:srgbClr val="151515"/>
                </a:solidFill>
                <a:latin typeface="Calibri" panose="020F0502020204030204" pitchFamily="34" charset="0"/>
              </a:rPr>
              <a:t> FB. HTA implementation roadmap in Central and Eastern European countries. Health Econ. 2016. 25. S1. 179–192.</a:t>
            </a:r>
          </a:p>
        </p:txBody>
      </p:sp>
    </p:spTree>
    <p:extLst>
      <p:ext uri="{BB962C8B-B14F-4D97-AF65-F5344CB8AC3E}">
        <p14:creationId xmlns:p14="http://schemas.microsoft.com/office/powerpoint/2010/main" val="2369246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78325"/>
          </a:xfrm>
        </p:spPr>
        <p:txBody>
          <a:bodyPr/>
          <a:lstStyle/>
          <a:p>
            <a:pPr>
              <a:defRPr/>
            </a:pPr>
            <a:r>
              <a:rPr lang="en-US" sz="2500" dirty="0"/>
              <a:t>Lack of trained professionals in MENA countries</a:t>
            </a:r>
          </a:p>
          <a:p>
            <a:pPr lvl="1">
              <a:defRPr/>
            </a:pPr>
            <a:r>
              <a:rPr lang="en-US" sz="2300" dirty="0"/>
              <a:t>limited number of trained professionals both in public and private sectors </a:t>
            </a:r>
          </a:p>
          <a:p>
            <a:pPr lvl="1">
              <a:defRPr/>
            </a:pPr>
            <a:r>
              <a:rPr lang="en-US" sz="2300" dirty="0"/>
              <a:t>demand in industry </a:t>
            </a:r>
            <a:r>
              <a:rPr lang="en-US" sz="2300" dirty="0">
                <a:sym typeface="Wingdings"/>
              </a:rPr>
              <a:t> brain drain from public sector</a:t>
            </a:r>
          </a:p>
          <a:p>
            <a:pPr>
              <a:spcBef>
                <a:spcPts val="1200"/>
              </a:spcBef>
              <a:defRPr/>
            </a:pPr>
            <a:r>
              <a:rPr lang="en-US" sz="2500" dirty="0">
                <a:sym typeface="Wingdings"/>
              </a:rPr>
              <a:t>University training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300" dirty="0">
                <a:sym typeface="Wingdings"/>
              </a:rPr>
              <a:t>training in developed countries – potentially different scope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300" dirty="0">
                <a:sym typeface="Wingdings"/>
              </a:rPr>
              <a:t>local university training </a:t>
            </a:r>
          </a:p>
          <a:p>
            <a:pPr lvl="2">
              <a:spcBef>
                <a:spcPts val="6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/>
            </a:pPr>
            <a:r>
              <a:rPr lang="en-US" sz="2300" dirty="0">
                <a:sym typeface="Wingdings"/>
              </a:rPr>
              <a:t>trained trainers</a:t>
            </a:r>
          </a:p>
          <a:p>
            <a:pPr lvl="2">
              <a:spcBef>
                <a:spcPts val="6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/>
            </a:pPr>
            <a:r>
              <a:rPr lang="en-US" sz="2300" dirty="0">
                <a:sym typeface="Wingdings"/>
              </a:rPr>
              <a:t>long accreditation period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en-US" sz="3600" dirty="0"/>
              <a:t>HTA roadmap I.</a:t>
            </a:r>
            <a:br>
              <a:rPr lang="en-US" sz="3600" dirty="0"/>
            </a:br>
            <a:r>
              <a:rPr lang="en-US" sz="3600" dirty="0"/>
              <a:t>Human resources</a:t>
            </a:r>
          </a:p>
        </p:txBody>
      </p:sp>
    </p:spTree>
    <p:extLst>
      <p:ext uri="{BB962C8B-B14F-4D97-AF65-F5344CB8AC3E}">
        <p14:creationId xmlns:p14="http://schemas.microsoft.com/office/powerpoint/2010/main" val="4168590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517395" y="2154621"/>
            <a:ext cx="8109209" cy="3947758"/>
          </a:xfrm>
        </p:spPr>
        <p:txBody>
          <a:bodyPr/>
          <a:lstStyle/>
          <a:p>
            <a:pPr>
              <a:spcBef>
                <a:spcPts val="1108"/>
              </a:spcBef>
              <a:defRPr/>
            </a:pPr>
            <a:r>
              <a:rPr lang="en-US" sz="2800" dirty="0"/>
              <a:t>Regular short courses</a:t>
            </a:r>
          </a:p>
          <a:p>
            <a:pPr>
              <a:spcBef>
                <a:spcPts val="1108"/>
              </a:spcBef>
              <a:defRPr/>
            </a:pPr>
            <a:r>
              <a:rPr lang="en-US" sz="2800" dirty="0"/>
              <a:t>Train the trainers</a:t>
            </a:r>
          </a:p>
          <a:p>
            <a:pPr>
              <a:spcBef>
                <a:spcPts val="1108"/>
              </a:spcBef>
              <a:defRPr/>
            </a:pPr>
            <a:r>
              <a:rPr lang="en-US" sz="2800" dirty="0"/>
              <a:t>Academic HE/HTA courses to</a:t>
            </a:r>
            <a:r>
              <a:rPr lang="hu-HU" sz="2800" dirty="0"/>
              <a:t> </a:t>
            </a:r>
            <a:r>
              <a:rPr lang="en-US" sz="2800" dirty="0"/>
              <a:t>graduate</a:t>
            </a:r>
            <a:r>
              <a:rPr lang="hu-HU" sz="2800" dirty="0"/>
              <a:t> and </a:t>
            </a:r>
            <a:r>
              <a:rPr lang="en-US" sz="2800" dirty="0"/>
              <a:t>postgraduate student</a:t>
            </a:r>
            <a:r>
              <a:rPr lang="hu-HU" sz="2800" dirty="0"/>
              <a:t>s</a:t>
            </a:r>
            <a:endParaRPr lang="en-US" sz="2800" dirty="0"/>
          </a:p>
          <a:p>
            <a:pPr>
              <a:spcBef>
                <a:spcPts val="1108"/>
              </a:spcBef>
              <a:defRPr/>
            </a:pPr>
            <a:r>
              <a:rPr lang="en-US" sz="2800" dirty="0"/>
              <a:t>Postgraduate program in Health Economics / Health Technology Assessment</a:t>
            </a:r>
          </a:p>
          <a:p>
            <a:pPr>
              <a:spcBef>
                <a:spcPts val="1108"/>
              </a:spcBef>
              <a:defRPr/>
            </a:pPr>
            <a:endParaRPr lang="en-US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en-US" sz="3692" dirty="0"/>
              <a:t>HTA roadmap I. </a:t>
            </a:r>
            <a:br>
              <a:rPr lang="en-US" sz="3692" dirty="0"/>
            </a:br>
            <a:r>
              <a:rPr lang="en-US" sz="3692" dirty="0"/>
              <a:t>Capacity Building</a:t>
            </a:r>
          </a:p>
        </p:txBody>
      </p:sp>
    </p:spTree>
    <p:extLst>
      <p:ext uri="{BB962C8B-B14F-4D97-AF65-F5344CB8AC3E}">
        <p14:creationId xmlns:p14="http://schemas.microsoft.com/office/powerpoint/2010/main" val="9491279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Custom 6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FFFFFF"/>
      </a:accent1>
      <a:accent2>
        <a:srgbClr val="E9F3F0"/>
      </a:accent2>
      <a:accent3>
        <a:srgbClr val="005D84"/>
      </a:accent3>
      <a:accent4>
        <a:srgbClr val="006284"/>
      </a:accent4>
      <a:accent5>
        <a:srgbClr val="434343"/>
      </a:accent5>
      <a:accent6>
        <a:srgbClr val="414245"/>
      </a:accent6>
      <a:hlink>
        <a:srgbClr val="85B3E5"/>
      </a:hlink>
      <a:folHlink>
        <a:srgbClr val="375FE4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238</TotalTime>
  <Words>1475</Words>
  <Application>Microsoft Office PowerPoint</Application>
  <PresentationFormat>On-screen Show (4:3)</PresentationFormat>
  <Paragraphs>187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MS PGothic</vt:lpstr>
      <vt:lpstr>Calibri</vt:lpstr>
      <vt:lpstr>Candara</vt:lpstr>
      <vt:lpstr>Cordia New</vt:lpstr>
      <vt:lpstr>Symbol</vt:lpstr>
      <vt:lpstr>Tahoma</vt:lpstr>
      <vt:lpstr>Verdana</vt:lpstr>
      <vt:lpstr>Wingdings</vt:lpstr>
      <vt:lpstr>Waveform</vt:lpstr>
      <vt:lpstr>Framework for HTA Implementation </vt:lpstr>
      <vt:lpstr>Starting points</vt:lpstr>
      <vt:lpstr>MENA countries</vt:lpstr>
      <vt:lpstr>PowerPoint Presentation</vt:lpstr>
      <vt:lpstr>PowerPoint Presentation</vt:lpstr>
      <vt:lpstr>How to facilitate HTA implementation</vt:lpstr>
      <vt:lpstr>HTA roadmap: major questions </vt:lpstr>
      <vt:lpstr>HTA roadmap I. Human resources</vt:lpstr>
      <vt:lpstr>HTA roadmap I.  Capacity Building</vt:lpstr>
      <vt:lpstr>HTA roadmap II.  Funding different stages of HTA </vt:lpstr>
      <vt:lpstr>HTA roadmap II. HTA funding </vt:lpstr>
      <vt:lpstr>HTA roadmap III.  Transferability of international HTA recommendations</vt:lpstr>
      <vt:lpstr>HTA roadmap III.  Transferability of international HTA recommendations</vt:lpstr>
      <vt:lpstr>HTA roadmap III.  Legislation on the role of HTA process and recommendations in decision-making process </vt:lpstr>
      <vt:lpstr>HTA roadmap III.  Organisational structure</vt:lpstr>
      <vt:lpstr>HTA roadmap IV.  Scope of HTA</vt:lpstr>
      <vt:lpstr>HTA roadmap V.  Verifiable criteria: cost-effectiveness criterion</vt:lpstr>
      <vt:lpstr>HTA roadmap V.  Verifiable criteria: budget impact; MCDA</vt:lpstr>
      <vt:lpstr>HTA roadmap VI.  HTA quality</vt:lpstr>
      <vt:lpstr>HTA roadmap VI.  Transparency of HTA in policy decisions </vt:lpstr>
      <vt:lpstr>HTA roadmap VII.  Limited availability of local data</vt:lpstr>
      <vt:lpstr>HTA roadmap VII.  Local data</vt:lpstr>
      <vt:lpstr>HTA roadmap VIII. International collaboration in development or reuse of joint work</vt:lpstr>
      <vt:lpstr>Summary</vt:lpstr>
    </vt:vector>
  </TitlesOfParts>
  <Company>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Yousef Rabah</dc:creator>
  <cp:lastModifiedBy>Zoltán Kaló</cp:lastModifiedBy>
  <cp:revision>19</cp:revision>
  <dcterms:created xsi:type="dcterms:W3CDTF">2012-10-08T14:55:03Z</dcterms:created>
  <dcterms:modified xsi:type="dcterms:W3CDTF">2018-09-17T08:56:26Z</dcterms:modified>
</cp:coreProperties>
</file>