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Default Extension="wdp" ContentType="image/vnd.ms-photo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ags/tag7.xml" ContentType="application/vnd.openxmlformats-officedocument.presentationml.tags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tags/tag3.xml" ContentType="application/vnd.openxmlformats-officedocument.presentationml.tags+xml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77" r:id="rId3"/>
    <p:sldId id="278" r:id="rId4"/>
    <p:sldId id="288" r:id="rId5"/>
    <p:sldId id="281" r:id="rId6"/>
    <p:sldId id="284" r:id="rId7"/>
    <p:sldId id="285" r:id="rId8"/>
    <p:sldId id="286" r:id="rId9"/>
    <p:sldId id="261" r:id="rId10"/>
    <p:sldId id="287" r:id="rId11"/>
    <p:sldId id="279" r:id="rId12"/>
    <p:sldId id="267" r:id="rId13"/>
    <p:sldId id="268" r:id="rId14"/>
    <p:sldId id="28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42546A"/>
    <a:srgbClr val="263B5C"/>
    <a:srgbClr val="5B6E7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5799" autoAdjust="0"/>
    <p:restoredTop sz="94660"/>
  </p:normalViewPr>
  <p:slideViewPr>
    <p:cSldViewPr snapToGrid="0">
      <p:cViewPr>
        <p:scale>
          <a:sx n="90" d="100"/>
          <a:sy n="90" d="100"/>
        </p:scale>
        <p:origin x="-1020" y="-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8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EC3580-CAAD-46B0-A9D3-2AC4DEEA8B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3C08E0A-680C-4448-9BB6-D7319D7E99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85641D6-3528-40D3-9C90-9BB685882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22183-50D4-462B-8CD8-E4B1376F8255}" type="datetimeFigureOut">
              <a:rPr lang="en-US" smtClean="0"/>
              <a:pPr/>
              <a:t>11/16/2017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EEA10D4-D1CC-4E4E-8060-E3BB1932D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75C4365-812B-4094-B816-4543A5CEB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3672E-3B7F-4F43-A6A4-250EED7A5E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64653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D1CCA3-A82F-49D5-B2AB-6F02EE22C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B2706E7-439F-4ADC-8FC4-FA8470A147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CD599A4-F576-483C-BB42-B097BBF98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22183-50D4-462B-8CD8-E4B1376F8255}" type="datetimeFigureOut">
              <a:rPr lang="en-US" smtClean="0"/>
              <a:pPr/>
              <a:t>11/16/2017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A754909-9BE3-44FD-AC64-C1463B490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9458416-7EDC-44C2-9352-F14D752B0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3672E-3B7F-4F43-A6A4-250EED7A5E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5265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BE53DE3B-A6E6-4334-9AFA-81B526B034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73D5EDC-DA5C-41F3-8AD5-EC751834F1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3275FA1-27C6-46E8-B4F9-95D49A180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22183-50D4-462B-8CD8-E4B1376F8255}" type="datetimeFigureOut">
              <a:rPr lang="en-US" smtClean="0"/>
              <a:pPr/>
              <a:t>11/16/2017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3B6308B-5B45-482E-B742-120E5B889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A683CCB-1C3E-4F01-BB9A-6AD0A7AE6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3672E-3B7F-4F43-A6A4-250EED7A5E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433600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69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9" y="1593"/>
          <a:ext cx="2116" cy="1587"/>
        </p:xfrm>
        <a:graphic>
          <a:graphicData uri="http://schemas.openxmlformats.org/presentationml/2006/ole">
            <p:oleObj spid="_x0000_s4163" name="think-cell Slide" r:id="rId4" imgW="0" imgH="0" progId="">
              <p:embed/>
            </p:oleObj>
          </a:graphicData>
        </a:graphic>
      </p:graphicFrame>
      <p:grpSp>
        <p:nvGrpSpPr>
          <p:cNvPr id="5" name="McK Title Elements" hidden="1"/>
          <p:cNvGrpSpPr>
            <a:grpSpLocks/>
          </p:cNvGrpSpPr>
          <p:nvPr userDrawn="1"/>
        </p:nvGrpSpPr>
        <p:grpSpPr bwMode="auto">
          <a:xfrm>
            <a:off x="958852" y="5340350"/>
            <a:ext cx="6714067" cy="546100"/>
            <a:chOff x="1663" y="3090"/>
            <a:chExt cx="3109" cy="337"/>
          </a:xfrm>
        </p:grpSpPr>
        <p:sp>
          <p:nvSpPr>
            <p:cNvPr id="6" name="McK Document type"/>
            <p:cNvSpPr txBox="1">
              <a:spLocks noChangeArrowheads="1"/>
            </p:cNvSpPr>
            <p:nvPr/>
          </p:nvSpPr>
          <p:spPr bwMode="auto">
            <a:xfrm>
              <a:off x="1663" y="3090"/>
              <a:ext cx="3109" cy="1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rtl="1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r>
                <a:rPr lang="arn-CL" altLang="en-US" sz="1600">
                  <a:solidFill>
                    <a:srgbClr val="000000"/>
                  </a:solidFill>
                  <a:cs typeface="Arial" pitchFamily="34" charset="0"/>
                  <a:sym typeface="Calibri" pitchFamily="34" charset="0"/>
                </a:rPr>
                <a:t>Document type</a:t>
              </a:r>
            </a:p>
          </p:txBody>
        </p:sp>
        <p:sp>
          <p:nvSpPr>
            <p:cNvPr id="7" name="McK Date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rtl="1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r>
                <a:rPr lang="arn-CL" altLang="en-US" sz="1600">
                  <a:solidFill>
                    <a:srgbClr val="000000"/>
                  </a:solidFill>
                  <a:cs typeface="Arial" pitchFamily="34" charset="0"/>
                  <a:sym typeface="Calibri" pitchFamily="34" charset="0"/>
                </a:rPr>
                <a:t>Date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957797" y="2430853"/>
            <a:ext cx="9221375" cy="553998"/>
          </a:xfrm>
          <a:prstGeom prst="rect">
            <a:avLst/>
          </a:prstGeom>
        </p:spPr>
        <p:txBody>
          <a:bodyPr/>
          <a:lstStyle>
            <a:lvl1pPr>
              <a:defRPr sz="3600" b="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957797" y="4039777"/>
            <a:ext cx="9221375" cy="246221"/>
          </a:xfrm>
        </p:spPr>
        <p:txBody>
          <a:bodyPr/>
          <a:lstStyle>
            <a:lvl1pPr>
              <a:defRPr sz="1600" baseline="0">
                <a:latin typeface="+mn-lt"/>
                <a:ea typeface="+mn-ea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xmlns="" val="9809537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135815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2478924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5FE4254-A10B-4D64-9851-5669FAD08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64D16-8480-423E-83F8-0E13C60EAA62}" type="datetimeFigureOut">
              <a:rPr lang="en-US" smtClean="0"/>
              <a:pPr/>
              <a:t>11/16/2017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6355CAD8-F520-4AD2-85BF-06471369C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567FEE5-92D4-454C-BAB8-6AC67E1C2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771DB-AB1D-482D-8B55-7042E4B5C12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609403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p:oleObj spid="_x0000_s5187" name="think-cell Slide" r:id="rId4" imgW="360" imgH="360" progId="">
              <p:embed/>
            </p:oleObj>
          </a:graphicData>
        </a:graphic>
      </p:graphicFrame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6180667" y="5283202"/>
            <a:ext cx="4978400" cy="246221"/>
          </a:xfrm>
        </p:spPr>
        <p:txBody>
          <a:bodyPr/>
          <a:lstStyle>
            <a:lvl1pPr marL="0" indent="0" algn="ctr" rtl="1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xmlns="" val="5344696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E8FFF-B00D-4408-9AFA-BF7BFBC28B15}" type="datetimeFigureOut">
              <a:rPr lang="en-US" smtClean="0"/>
              <a:pPr/>
              <a:t>11/16/2017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5CA94-B33B-416D-BA2E-7BFB6870FA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45940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AEAE93-9C1B-4234-A5A5-FB4222A29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ACD0C43-3FB6-4BDA-9C3F-E5D1644CB8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9FAF7E9-8B84-4A9E-A244-E3B7E884C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22183-50D4-462B-8CD8-E4B1376F8255}" type="datetimeFigureOut">
              <a:rPr lang="en-US" smtClean="0"/>
              <a:pPr/>
              <a:t>11/16/2017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3443246-463E-41C5-9479-29C9E55A9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28432D7-0260-4BAA-B2A1-06D6566DD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3672E-3B7F-4F43-A6A4-250EED7A5E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50862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F0A043F-6181-4FE8-9CA6-87DCA71EB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96B17EF-89B3-498A-B3FD-209787F26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E275592-EB10-42CD-8846-DE5A2234A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22183-50D4-462B-8CD8-E4B1376F8255}" type="datetimeFigureOut">
              <a:rPr lang="en-US" smtClean="0"/>
              <a:pPr/>
              <a:t>11/16/2017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08E614F-A269-44F4-B065-EDFE958D1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E7536CB-9F20-490D-A2CB-2B6E39E56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3672E-3B7F-4F43-A6A4-250EED7A5E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01188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698B08A-8C07-4254-A987-ED7D84E8A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9378EAE-423A-4614-9FD6-0FB5FD3B8A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F9DD12D-C130-4291-92C8-4B5186DC59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0695ADB-7D87-456F-AECE-3090EFDA5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22183-50D4-462B-8CD8-E4B1376F8255}" type="datetimeFigureOut">
              <a:rPr lang="en-US" smtClean="0"/>
              <a:pPr/>
              <a:t>11/16/2017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724A1AC-3C3A-4892-A529-C6F2FFF91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510DC6A-75AD-4FE4-B2F6-8D0C61348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3672E-3B7F-4F43-A6A4-250EED7A5E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1746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6470FB9-448F-41C4-A482-AD166BBBD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FC7D5C7-160A-4866-98EE-0B55DFF436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27D8597-B762-4320-8E9E-7F05820E8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C54D588-E26E-4413-9DFE-DA42EC4648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EA0EC9E2-8705-46E6-B525-3F83BFCE8F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A3C68FE2-3038-4AEE-A89A-909DA4C9A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22183-50D4-462B-8CD8-E4B1376F8255}" type="datetimeFigureOut">
              <a:rPr lang="en-US" smtClean="0"/>
              <a:pPr/>
              <a:t>11/16/2017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6F5ED1F-F64D-4FE1-9799-413E5B2B8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EDDAEBF6-63B3-4452-9D51-E3EF31E9E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3672E-3B7F-4F43-A6A4-250EED7A5E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56785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62D0A2-55FB-4826-BA55-2A9E2B6FF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795ABC8-E7FA-4F48-9425-8A28F05BC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22183-50D4-462B-8CD8-E4B1376F8255}" type="datetimeFigureOut">
              <a:rPr lang="en-US" smtClean="0"/>
              <a:pPr/>
              <a:t>11/16/2017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82AEB73-DE9D-4072-9522-5BD19905F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6F5CD9D-B618-4D07-93D4-A3118A62D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3672E-3B7F-4F43-A6A4-250EED7A5E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1204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F1417CF7-6C1F-40BE-8E11-191281A66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22183-50D4-462B-8CD8-E4B1376F8255}" type="datetimeFigureOut">
              <a:rPr lang="en-US" smtClean="0"/>
              <a:pPr/>
              <a:t>11/16/2017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962EF340-3256-4F29-9D72-A68C205CE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425105F-FC0F-4139-BB36-D82D91F0C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3672E-3B7F-4F43-A6A4-250EED7A5E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02382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90B5E7E-D567-479C-9EB8-DBE49A098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CBA1B4D-0DDB-4B32-B864-A55D1C252E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91EC581-CE71-4338-A1F9-0DE54B9C2E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7CB3D3E-B67E-4FBC-9ED8-D4ED10B0F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22183-50D4-462B-8CD8-E4B1376F8255}" type="datetimeFigureOut">
              <a:rPr lang="en-US" smtClean="0"/>
              <a:pPr/>
              <a:t>11/16/2017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58311C9-7A8A-4DD9-ABA8-4A4A7111A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569100A-6B76-4CDB-A609-67822CA3D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3672E-3B7F-4F43-A6A4-250EED7A5E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13001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6EB2BDF-479E-4389-9806-C3459EA45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68D40B4-93FC-482D-90C5-9E1AB67C26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6E8D076-10E7-4FFF-B7A0-2CFAF064B1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D1B343E-22F6-4598-9518-D1B28BD96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22183-50D4-462B-8CD8-E4B1376F8255}" type="datetimeFigureOut">
              <a:rPr lang="en-US" smtClean="0"/>
              <a:pPr/>
              <a:t>11/16/2017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755E285-AD6A-44B4-B48B-F5F029EA7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FECE2B9-5866-4A6C-B950-4CCFD58D9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3672E-3B7F-4F43-A6A4-250EED7A5E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02107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1.vml"/><Relationship Id="rId13" Type="http://schemas.openxmlformats.org/officeDocument/2006/relationships/tags" Target="../tags/tag5.xml"/><Relationship Id="rId18" Type="http://schemas.openxmlformats.org/officeDocument/2006/relationships/tags" Target="../tags/tag10.xml"/><Relationship Id="rId3" Type="http://schemas.openxmlformats.org/officeDocument/2006/relationships/slideLayout" Target="../slideLayouts/slideLayout14.xml"/><Relationship Id="rId21" Type="http://schemas.openxmlformats.org/officeDocument/2006/relationships/tags" Target="../tags/tag13.xml"/><Relationship Id="rId7" Type="http://schemas.openxmlformats.org/officeDocument/2006/relationships/theme" Target="../theme/theme2.xml"/><Relationship Id="rId12" Type="http://schemas.openxmlformats.org/officeDocument/2006/relationships/tags" Target="../tags/tag4.xml"/><Relationship Id="rId17" Type="http://schemas.openxmlformats.org/officeDocument/2006/relationships/tags" Target="../tags/tag9.xml"/><Relationship Id="rId25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6" Type="http://schemas.openxmlformats.org/officeDocument/2006/relationships/tags" Target="../tags/tag8.xml"/><Relationship Id="rId20" Type="http://schemas.openxmlformats.org/officeDocument/2006/relationships/tags" Target="../tags/tag1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ags" Target="../tags/tag3.xml"/><Relationship Id="rId24" Type="http://schemas.openxmlformats.org/officeDocument/2006/relationships/tags" Target="../tags/tag16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7.xml"/><Relationship Id="rId23" Type="http://schemas.openxmlformats.org/officeDocument/2006/relationships/tags" Target="../tags/tag15.xml"/><Relationship Id="rId10" Type="http://schemas.openxmlformats.org/officeDocument/2006/relationships/tags" Target="../tags/tag2.xml"/><Relationship Id="rId19" Type="http://schemas.openxmlformats.org/officeDocument/2006/relationships/tags" Target="../tags/tag11.xml"/><Relationship Id="rId4" Type="http://schemas.openxmlformats.org/officeDocument/2006/relationships/slideLayout" Target="../slideLayouts/slideLayout15.xml"/><Relationship Id="rId9" Type="http://schemas.openxmlformats.org/officeDocument/2006/relationships/tags" Target="../tags/tag1.xml"/><Relationship Id="rId14" Type="http://schemas.openxmlformats.org/officeDocument/2006/relationships/tags" Target="../tags/tag6.xml"/><Relationship Id="rId22" Type="http://schemas.openxmlformats.org/officeDocument/2006/relationships/tags" Target="../tags/tag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7A230129-7270-4244-8358-52448B9F5C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B5F3FEC-0A13-4D0F-9D0A-105050EAD9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316FA3F-EABA-443A-B205-C5D97361C8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F22183-50D4-462B-8CD8-E4B1376F8255}" type="datetimeFigureOut">
              <a:rPr lang="en-US" smtClean="0"/>
              <a:pPr/>
              <a:t>11/16/2017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75D8E09-6C08-4664-8847-2172A1C4AD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509D5F5-0C2F-4171-976C-9E74420F15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03672E-3B7F-4F43-A6A4-250EED7A5E6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FB31F1D-B0F6-4317-A0F8-56BE0E95BACD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11374476" y="82423"/>
            <a:ext cx="637969" cy="59323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DDD81FC4-8976-4905-9B27-350409D647ED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9926" y="21772"/>
            <a:ext cx="809052" cy="71453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3A29BB9B-33F4-43A0-A53D-363F3E5CCB5F}"/>
              </a:ext>
            </a:extLst>
          </p:cNvPr>
          <p:cNvSpPr/>
          <p:nvPr userDrawn="1"/>
        </p:nvSpPr>
        <p:spPr>
          <a:xfrm>
            <a:off x="-13234" y="0"/>
            <a:ext cx="122331" cy="685182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35AF871E-12B0-4B40-B9FD-31403B2F801F}"/>
              </a:ext>
            </a:extLst>
          </p:cNvPr>
          <p:cNvSpPr/>
          <p:nvPr userDrawn="1"/>
        </p:nvSpPr>
        <p:spPr>
          <a:xfrm>
            <a:off x="109098" y="0"/>
            <a:ext cx="137162" cy="6857999"/>
          </a:xfrm>
          <a:prstGeom prst="rect">
            <a:avLst/>
          </a:prstGeom>
          <a:solidFill>
            <a:srgbClr val="445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9161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1" hidden="1"/>
          <p:cNvGraphicFramePr>
            <a:graphicFrameLocks noChangeAspect="1"/>
          </p:cNvGraphicFramePr>
          <p:nvPr>
            <p:custDataLst>
              <p:tags r:id="rId9"/>
            </p:custDataLst>
            <p:extLst/>
          </p:nvPr>
        </p:nvGraphicFramePr>
        <p:xfrm>
          <a:off x="3" y="5"/>
          <a:ext cx="215900" cy="161925"/>
        </p:xfrm>
        <a:graphic>
          <a:graphicData uri="http://schemas.openxmlformats.org/presentationml/2006/ole">
            <p:oleObj spid="_x0000_s3139" name="think-cell Slide" r:id="rId25" imgW="0" imgH="0" progId="">
              <p:embed/>
            </p:oleObj>
          </a:graphicData>
        </a:graphic>
      </p:graphicFrame>
      <p:sp>
        <p:nvSpPr>
          <p:cNvPr id="1029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76967" y="1990730"/>
            <a:ext cx="5852584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30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730252" y="234950"/>
            <a:ext cx="8932333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1" name="McK 1. On-page tracker" hidden="1"/>
          <p:cNvSpPr>
            <a:spLocks noChangeArrowheads="1"/>
          </p:cNvSpPr>
          <p:nvPr/>
        </p:nvSpPr>
        <p:spPr bwMode="auto">
          <a:xfrm>
            <a:off x="730251" y="26988"/>
            <a:ext cx="6639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rtl="1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arn-CL" altLang="en-US" sz="1400">
                <a:solidFill>
                  <a:srgbClr val="808080"/>
                </a:solidFill>
                <a:cs typeface="Arial" pitchFamily="34" charset="0"/>
                <a:sym typeface="Calibri" pitchFamily="34" charset="0"/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730254" y="542930"/>
            <a:ext cx="11211983" cy="25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8953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defTabSz="8953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defTabSz="8953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defTabSz="8953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defTabSz="8953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895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895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895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895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rtl="1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arn-CL" altLang="en-US" sz="1600">
                <a:solidFill>
                  <a:srgbClr val="808080"/>
                </a:solidFill>
                <a:cs typeface="Arial" pitchFamily="34" charset="0"/>
                <a:sym typeface="Calibri" pitchFamily="34" charset="0"/>
              </a:rPr>
              <a:t>Unit of measure</a:t>
            </a:r>
          </a:p>
        </p:txBody>
      </p:sp>
      <p:grpSp>
        <p:nvGrpSpPr>
          <p:cNvPr id="1033" name="McK Slide Elements" hidden="1"/>
          <p:cNvGrpSpPr>
            <a:grpSpLocks/>
          </p:cNvGrpSpPr>
          <p:nvPr/>
        </p:nvGrpSpPr>
        <p:grpSpPr bwMode="auto">
          <a:xfrm>
            <a:off x="730253" y="6376988"/>
            <a:ext cx="11209867" cy="387350"/>
            <a:chOff x="75" y="3911"/>
            <a:chExt cx="5191" cy="239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75" y="3911"/>
              <a:ext cx="5191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93663" indent="-93663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rtl="1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r>
                <a:rPr lang="arn-CL" altLang="en-US" sz="1000">
                  <a:solidFill>
                    <a:srgbClr val="000000"/>
                  </a:solidFill>
                  <a:cs typeface="Arial" pitchFamily="34" charset="0"/>
                  <a:sym typeface="Calibri" pitchFamily="34" charset="0"/>
                </a:rPr>
                <a:t>1 Footnote</a:t>
              </a:r>
            </a:p>
          </p:txBody>
        </p:sp>
        <p:sp>
          <p:nvSpPr>
            <p:cNvPr id="1080" name="McK 5. Source"/>
            <p:cNvSpPr>
              <a:spLocks noChangeArrowheads="1"/>
            </p:cNvSpPr>
            <p:nvPr/>
          </p:nvSpPr>
          <p:spPr bwMode="auto">
            <a:xfrm>
              <a:off x="75" y="4055"/>
              <a:ext cx="4914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485775" indent="-485775" defTabSz="912813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defTabSz="912813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defTabSz="912813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defTabSz="912813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defTabSz="912813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rtl="1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r>
                <a:rPr lang="arn-CL" altLang="en-US" sz="1000">
                  <a:solidFill>
                    <a:srgbClr val="000000"/>
                  </a:solidFill>
                  <a:cs typeface="Arial" pitchFamily="34" charset="0"/>
                  <a:sym typeface="Calibri" pitchFamily="34" charset="0"/>
                </a:rPr>
                <a:t>SOURCE: Source</a:t>
              </a:r>
            </a:p>
          </p:txBody>
        </p:sp>
      </p:grpSp>
      <p:grpSp>
        <p:nvGrpSpPr>
          <p:cNvPr id="1034" name="ACET" hidden="1"/>
          <p:cNvGrpSpPr>
            <a:grpSpLocks/>
          </p:cNvGrpSpPr>
          <p:nvPr/>
        </p:nvGrpSpPr>
        <p:grpSpPr bwMode="auto">
          <a:xfrm>
            <a:off x="1976969" y="1395418"/>
            <a:ext cx="5799667" cy="517525"/>
            <a:chOff x="915" y="710"/>
            <a:chExt cx="2686" cy="320"/>
          </a:xfrm>
        </p:grpSpPr>
        <p:cxnSp>
          <p:nvCxnSpPr>
            <p:cNvPr id="1077" name="AutoShape 249"/>
            <p:cNvCxnSpPr>
              <a:cxnSpLocks noChangeShapeType="1"/>
              <a:stCxn id="1078" idx="4"/>
              <a:endCxn id="1078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078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rtl="1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r>
                <a:rPr lang="arn-CL" altLang="en-US" sz="1600" b="1">
                  <a:solidFill>
                    <a:srgbClr val="000000"/>
                  </a:solidFill>
                  <a:cs typeface="Arial" pitchFamily="34" charset="0"/>
                  <a:sym typeface="Calibri" pitchFamily="34" charset="0"/>
                </a:rPr>
                <a:t>Title</a:t>
              </a:r>
            </a:p>
            <a:p>
              <a:pPr rtl="1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r>
                <a:rPr lang="arn-CL" altLang="en-US" sz="1600">
                  <a:solidFill>
                    <a:srgbClr val="808080"/>
                  </a:solidFill>
                  <a:cs typeface="Arial" pitchFamily="34" charset="0"/>
                  <a:sym typeface="Calibri" pitchFamily="34" charset="0"/>
                </a:rPr>
                <a:t>Unit of measure</a:t>
              </a:r>
            </a:p>
          </p:txBody>
        </p:sp>
      </p:grpSp>
      <p:grpSp>
        <p:nvGrpSpPr>
          <p:cNvPr id="1036" name="LegendBoxes" hidden="1"/>
          <p:cNvGrpSpPr>
            <a:grpSpLocks/>
          </p:cNvGrpSpPr>
          <p:nvPr/>
        </p:nvGrpSpPr>
        <p:grpSpPr bwMode="auto">
          <a:xfrm>
            <a:off x="11004569" y="606425"/>
            <a:ext cx="787401" cy="996950"/>
            <a:chOff x="4936" y="176"/>
            <a:chExt cx="372" cy="628"/>
          </a:xfrm>
        </p:grpSpPr>
        <p:sp>
          <p:nvSpPr>
            <p:cNvPr id="1069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212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rtl="1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r>
                <a:rPr lang="arn-CL" altLang="en-US" sz="1200">
                  <a:solidFill>
                    <a:srgbClr val="000000"/>
                  </a:solidFill>
                  <a:cs typeface="Arial" pitchFamily="34" charset="0"/>
                  <a:sym typeface="Calibri" pitchFamily="34" charset="0"/>
                </a:rPr>
                <a:t>Legend</a:t>
              </a:r>
            </a:p>
          </p:txBody>
        </p:sp>
        <p:sp>
          <p:nvSpPr>
            <p:cNvPr id="1070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6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1071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212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rtl="1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r>
                <a:rPr lang="arn-CL" altLang="en-US" sz="1200">
                  <a:solidFill>
                    <a:srgbClr val="000000"/>
                  </a:solidFill>
                  <a:cs typeface="Arial" pitchFamily="34" charset="0"/>
                  <a:sym typeface="Calibri" pitchFamily="34" charset="0"/>
                </a:rPr>
                <a:t>Legend</a:t>
              </a:r>
            </a:p>
          </p:txBody>
        </p:sp>
        <p:sp>
          <p:nvSpPr>
            <p:cNvPr id="1072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6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1073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212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rtl="1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r>
                <a:rPr lang="arn-CL" altLang="en-US" sz="1200">
                  <a:solidFill>
                    <a:srgbClr val="000000"/>
                  </a:solidFill>
                  <a:cs typeface="Arial" pitchFamily="34" charset="0"/>
                  <a:sym typeface="Calibri" pitchFamily="34" charset="0"/>
                </a:rPr>
                <a:t>Legend</a:t>
              </a:r>
            </a:p>
          </p:txBody>
        </p:sp>
        <p:sp>
          <p:nvSpPr>
            <p:cNvPr id="1074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6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1075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212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rtl="1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r>
                <a:rPr lang="arn-CL" altLang="en-US" sz="1200">
                  <a:solidFill>
                    <a:srgbClr val="000000"/>
                  </a:solidFill>
                  <a:cs typeface="Arial" pitchFamily="34" charset="0"/>
                  <a:sym typeface="Calibri" pitchFamily="34" charset="0"/>
                </a:rPr>
                <a:t>Legend</a:t>
              </a:r>
            </a:p>
          </p:txBody>
        </p:sp>
        <p:sp>
          <p:nvSpPr>
            <p:cNvPr id="1076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6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</p:grpSp>
      <p:grpSp>
        <p:nvGrpSpPr>
          <p:cNvPr id="1037" name="LegendLines" hidden="1"/>
          <p:cNvGrpSpPr>
            <a:grpSpLocks/>
          </p:cNvGrpSpPr>
          <p:nvPr/>
        </p:nvGrpSpPr>
        <p:grpSpPr bwMode="auto">
          <a:xfrm>
            <a:off x="10593931" y="606425"/>
            <a:ext cx="1198035" cy="730250"/>
            <a:chOff x="4750" y="176"/>
            <a:chExt cx="566" cy="460"/>
          </a:xfrm>
        </p:grpSpPr>
        <p:sp>
          <p:nvSpPr>
            <p:cNvPr id="39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600" dirty="0">
                <a:solidFill>
                  <a:srgbClr val="000000"/>
                </a:solidFill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40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600" dirty="0">
                <a:solidFill>
                  <a:srgbClr val="000000"/>
                </a:solidFill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41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600" dirty="0">
                <a:solidFill>
                  <a:srgbClr val="000000"/>
                </a:solidFill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066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212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rtl="1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r>
                <a:rPr lang="arn-CL" altLang="en-US" sz="1200">
                  <a:solidFill>
                    <a:srgbClr val="000000"/>
                  </a:solidFill>
                  <a:cs typeface="Arial" pitchFamily="34" charset="0"/>
                  <a:sym typeface="Calibri" pitchFamily="34" charset="0"/>
                </a:rPr>
                <a:t>Legend</a:t>
              </a:r>
            </a:p>
          </p:txBody>
        </p:sp>
        <p:sp>
          <p:nvSpPr>
            <p:cNvPr id="1067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212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rtl="1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r>
                <a:rPr lang="arn-CL" altLang="en-US" sz="1200">
                  <a:solidFill>
                    <a:srgbClr val="000000"/>
                  </a:solidFill>
                  <a:cs typeface="Arial" pitchFamily="34" charset="0"/>
                  <a:sym typeface="Calibri" pitchFamily="34" charset="0"/>
                </a:rPr>
                <a:t>Legend</a:t>
              </a:r>
            </a:p>
          </p:txBody>
        </p:sp>
        <p:sp>
          <p:nvSpPr>
            <p:cNvPr id="1068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212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rtl="1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r>
                <a:rPr lang="arn-CL" altLang="en-US" sz="1200">
                  <a:solidFill>
                    <a:srgbClr val="000000"/>
                  </a:solidFill>
                  <a:cs typeface="Arial" pitchFamily="34" charset="0"/>
                  <a:sym typeface="Calibri" pitchFamily="34" charset="0"/>
                </a:rPr>
                <a:t>Legend</a:t>
              </a:r>
            </a:p>
          </p:txBody>
        </p:sp>
      </p:grpSp>
      <p:grpSp>
        <p:nvGrpSpPr>
          <p:cNvPr id="1038" name="McKSticker" hidden="1"/>
          <p:cNvGrpSpPr>
            <a:grpSpLocks/>
          </p:cNvGrpSpPr>
          <p:nvPr/>
        </p:nvGrpSpPr>
        <p:grpSpPr bwMode="auto">
          <a:xfrm>
            <a:off x="11057580" y="606425"/>
            <a:ext cx="884666" cy="212366"/>
            <a:chOff x="8078146" y="285750"/>
            <a:chExt cx="662629" cy="213601"/>
          </a:xfrm>
        </p:grpSpPr>
        <p:sp>
          <p:nvSpPr>
            <p:cNvPr id="1060" name="StickerRectangle"/>
            <p:cNvSpPr>
              <a:spLocks noChangeArrowheads="1"/>
            </p:cNvSpPr>
            <p:nvPr/>
          </p:nvSpPr>
          <p:spPr bwMode="auto">
            <a:xfrm>
              <a:off x="8078146" y="285750"/>
              <a:ext cx="662629" cy="213601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>
              <a:lvl1pPr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algn="r" rtl="1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r>
                <a:rPr lang="arn-CL" altLang="en-US" sz="1200">
                  <a:solidFill>
                    <a:srgbClr val="808080"/>
                  </a:solidFill>
                  <a:cs typeface="Arial" pitchFamily="34" charset="0"/>
                  <a:sym typeface="Calibri" pitchFamily="34" charset="0"/>
                </a:rPr>
                <a:t>PRELIMINARY</a:t>
              </a:r>
            </a:p>
          </p:txBody>
        </p:sp>
        <p:cxnSp>
          <p:nvCxnSpPr>
            <p:cNvPr id="1061" name="AutoShape 31"/>
            <p:cNvCxnSpPr>
              <a:cxnSpLocks noChangeShapeType="1"/>
              <a:stCxn id="1060" idx="2"/>
              <a:endCxn id="1060" idx="4"/>
            </p:cNvCxnSpPr>
            <p:nvPr/>
          </p:nvCxnSpPr>
          <p:spPr bwMode="auto">
            <a:xfrm>
              <a:off x="8078146" y="285750"/>
              <a:ext cx="0" cy="213601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062" name="AutoShape 32"/>
            <p:cNvCxnSpPr>
              <a:cxnSpLocks noChangeShapeType="1"/>
              <a:stCxn id="1060" idx="4"/>
              <a:endCxn id="1060" idx="6"/>
            </p:cNvCxnSpPr>
            <p:nvPr/>
          </p:nvCxnSpPr>
          <p:spPr bwMode="auto">
            <a:xfrm>
              <a:off x="8078146" y="499351"/>
              <a:ext cx="662629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grpSp>
        <p:nvGrpSpPr>
          <p:cNvPr id="1039" name="LegendMoons" hidden="1"/>
          <p:cNvGrpSpPr>
            <a:grpSpLocks/>
          </p:cNvGrpSpPr>
          <p:nvPr/>
        </p:nvGrpSpPr>
        <p:grpSpPr bwMode="auto">
          <a:xfrm>
            <a:off x="10915661" y="606430"/>
            <a:ext cx="876784" cy="1306513"/>
            <a:chOff x="7875175" y="286625"/>
            <a:chExt cx="657502" cy="1306516"/>
          </a:xfrm>
        </p:grpSpPr>
        <p:grpSp>
          <p:nvGrpSpPr>
            <p:cNvPr id="1040" name="MoonLegend2"/>
            <p:cNvGrpSpPr>
              <a:grpSpLocks noChangeAspect="1"/>
            </p:cNvGrpSpPr>
            <p:nvPr>
              <p:custDataLst>
                <p:tags r:id="rId10"/>
              </p:custDataLst>
            </p:nvPr>
          </p:nvGrpSpPr>
          <p:grpSpPr bwMode="auto">
            <a:xfrm>
              <a:off x="7875175" y="560866"/>
              <a:ext cx="209550" cy="209551"/>
              <a:chOff x="1694" y="2044"/>
              <a:chExt cx="160" cy="160"/>
            </a:xfrm>
          </p:grpSpPr>
          <p:sp>
            <p:nvSpPr>
              <p:cNvPr id="68" name="Oval 41"/>
              <p:cNvSpPr>
                <a:spLocks noChangeAspect="1"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600" dirty="0">
                  <a:solidFill>
                    <a:srgbClr val="000000"/>
                  </a:solidFill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9" name="Arc 42"/>
              <p:cNvSpPr>
                <a:spLocks noChangeAspect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600" dirty="0">
                  <a:solidFill>
                    <a:srgbClr val="000000"/>
                  </a:solidFill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1041" name="MoonLegend4"/>
            <p:cNvGrpSpPr>
              <a:grpSpLocks noChangeAspect="1"/>
            </p:cNvGrpSpPr>
            <p:nvPr>
              <p:custDataLst>
                <p:tags r:id="rId11"/>
              </p:custDataLst>
            </p:nvPr>
          </p:nvGrpSpPr>
          <p:grpSpPr bwMode="auto">
            <a:xfrm>
              <a:off x="7875175" y="1109348"/>
              <a:ext cx="209550" cy="209551"/>
              <a:chOff x="4495" y="1198"/>
              <a:chExt cx="160" cy="160"/>
            </a:xfrm>
          </p:grpSpPr>
          <p:sp>
            <p:nvSpPr>
              <p:cNvPr id="66" name="Oval 47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600" dirty="0">
                  <a:solidFill>
                    <a:srgbClr val="000000"/>
                  </a:solidFill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7" name="Arc 48"/>
              <p:cNvSpPr>
                <a:spLocks noChangeAspect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600" dirty="0">
                  <a:solidFill>
                    <a:srgbClr val="000000"/>
                  </a:solidFill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1042" name="MoonLegend5"/>
            <p:cNvGrpSpPr>
              <a:grpSpLocks noChangeAspect="1"/>
            </p:cNvGrpSpPr>
            <p:nvPr>
              <p:custDataLst>
                <p:tags r:id="rId12"/>
              </p:custDataLst>
            </p:nvPr>
          </p:nvGrpSpPr>
          <p:grpSpPr bwMode="auto">
            <a:xfrm>
              <a:off x="7875175" y="1383590"/>
              <a:ext cx="209550" cy="209551"/>
              <a:chOff x="4495" y="1440"/>
              <a:chExt cx="160" cy="160"/>
            </a:xfrm>
          </p:grpSpPr>
          <p:sp>
            <p:nvSpPr>
              <p:cNvPr id="64" name="Oval 50"/>
              <p:cNvSpPr>
                <a:spLocks noChangeAspect="1"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600" dirty="0">
                  <a:solidFill>
                    <a:srgbClr val="000000"/>
                  </a:solidFill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5" name="Oval 51"/>
              <p:cNvSpPr>
                <a:spLocks noChangeAspect="1"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600" dirty="0">
                  <a:solidFill>
                    <a:srgbClr val="000000"/>
                  </a:solidFill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1043" name="Legend1"/>
            <p:cNvSpPr>
              <a:spLocks noChangeArrowheads="1"/>
            </p:cNvSpPr>
            <p:nvPr/>
          </p:nvSpPr>
          <p:spPr bwMode="auto">
            <a:xfrm>
              <a:off x="8195850" y="299325"/>
              <a:ext cx="336827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rtl="1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r>
                <a:rPr lang="arn-CL" altLang="en-US" sz="1200">
                  <a:solidFill>
                    <a:srgbClr val="000000"/>
                  </a:solidFill>
                  <a:cs typeface="Arial" pitchFamily="34" charset="0"/>
                  <a:sym typeface="Calibri" pitchFamily="34" charset="0"/>
                </a:rPr>
                <a:t>Legend</a:t>
              </a:r>
            </a:p>
          </p:txBody>
        </p:sp>
        <p:sp>
          <p:nvSpPr>
            <p:cNvPr id="1044" name="Legend2"/>
            <p:cNvSpPr>
              <a:spLocks noChangeArrowheads="1"/>
            </p:cNvSpPr>
            <p:nvPr/>
          </p:nvSpPr>
          <p:spPr bwMode="auto">
            <a:xfrm>
              <a:off x="8195850" y="573963"/>
              <a:ext cx="336827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rtl="1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r>
                <a:rPr lang="arn-CL" altLang="en-US" sz="1200">
                  <a:solidFill>
                    <a:srgbClr val="000000"/>
                  </a:solidFill>
                  <a:cs typeface="Arial" pitchFamily="34" charset="0"/>
                  <a:sym typeface="Calibri" pitchFamily="34" charset="0"/>
                </a:rPr>
                <a:t>Legend</a:t>
              </a:r>
            </a:p>
          </p:txBody>
        </p:sp>
        <p:sp>
          <p:nvSpPr>
            <p:cNvPr id="1045" name="Legend3"/>
            <p:cNvSpPr>
              <a:spLocks noChangeArrowheads="1"/>
            </p:cNvSpPr>
            <p:nvPr/>
          </p:nvSpPr>
          <p:spPr bwMode="auto">
            <a:xfrm>
              <a:off x="8195850" y="848602"/>
              <a:ext cx="336827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rtl="1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r>
                <a:rPr lang="arn-CL" altLang="en-US" sz="1200">
                  <a:solidFill>
                    <a:srgbClr val="000000"/>
                  </a:solidFill>
                  <a:cs typeface="Arial" pitchFamily="34" charset="0"/>
                  <a:sym typeface="Calibri" pitchFamily="34" charset="0"/>
                </a:rPr>
                <a:t>Legend</a:t>
              </a:r>
            </a:p>
          </p:txBody>
        </p:sp>
        <p:sp>
          <p:nvSpPr>
            <p:cNvPr id="1046" name="Legend4"/>
            <p:cNvSpPr>
              <a:spLocks noChangeArrowheads="1"/>
            </p:cNvSpPr>
            <p:nvPr/>
          </p:nvSpPr>
          <p:spPr bwMode="auto">
            <a:xfrm>
              <a:off x="8195850" y="1120065"/>
              <a:ext cx="336827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rtl="1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r>
                <a:rPr lang="arn-CL" altLang="en-US" sz="1200">
                  <a:solidFill>
                    <a:srgbClr val="000000"/>
                  </a:solidFill>
                  <a:cs typeface="Arial" pitchFamily="34" charset="0"/>
                  <a:sym typeface="Calibri" pitchFamily="34" charset="0"/>
                </a:rPr>
                <a:t>Legend</a:t>
              </a:r>
            </a:p>
          </p:txBody>
        </p:sp>
        <p:sp>
          <p:nvSpPr>
            <p:cNvPr id="1047" name="Legend5"/>
            <p:cNvSpPr>
              <a:spLocks noChangeArrowheads="1"/>
            </p:cNvSpPr>
            <p:nvPr/>
          </p:nvSpPr>
          <p:spPr bwMode="auto">
            <a:xfrm>
              <a:off x="8195850" y="1396290"/>
              <a:ext cx="336827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defTabSz="89535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rtl="1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r>
                <a:rPr lang="arn-CL" altLang="en-US" sz="1200">
                  <a:solidFill>
                    <a:srgbClr val="000000"/>
                  </a:solidFill>
                  <a:cs typeface="Arial" pitchFamily="34" charset="0"/>
                  <a:sym typeface="Calibri" pitchFamily="34" charset="0"/>
                </a:rPr>
                <a:t>Legend</a:t>
              </a:r>
            </a:p>
          </p:txBody>
        </p:sp>
        <p:grpSp>
          <p:nvGrpSpPr>
            <p:cNvPr id="1048" name="MoonLegend3"/>
            <p:cNvGrpSpPr>
              <a:grpSpLocks noChangeAspect="1"/>
            </p:cNvGrpSpPr>
            <p:nvPr>
              <p:custDataLst>
                <p:tags r:id="rId13"/>
              </p:custDataLst>
            </p:nvPr>
          </p:nvGrpSpPr>
          <p:grpSpPr bwMode="auto">
            <a:xfrm>
              <a:off x="7875175" y="835107"/>
              <a:ext cx="209550" cy="209551"/>
              <a:chOff x="4495" y="1198"/>
              <a:chExt cx="160" cy="160"/>
            </a:xfrm>
          </p:grpSpPr>
          <p:sp>
            <p:nvSpPr>
              <p:cNvPr id="62" name="Oval 47"/>
              <p:cNvSpPr>
                <a:spLocks noChangeAspect="1"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4495" y="1197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600" dirty="0">
                  <a:solidFill>
                    <a:srgbClr val="000000"/>
                  </a:solidFill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3" name="Arc 48"/>
              <p:cNvSpPr>
                <a:spLocks noChangeAspect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4495" y="1197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600" dirty="0">
                  <a:solidFill>
                    <a:srgbClr val="000000"/>
                  </a:solidFill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1049" name="MoonLegend1"/>
            <p:cNvGrpSpPr>
              <a:grpSpLocks noChangeAspect="1"/>
            </p:cNvGrpSpPr>
            <p:nvPr userDrawn="1">
              <p:custDataLst>
                <p:tags r:id="rId14"/>
              </p:custDataLst>
            </p:nvPr>
          </p:nvGrpSpPr>
          <p:grpSpPr bwMode="auto">
            <a:xfrm>
              <a:off x="7875175" y="286625"/>
              <a:ext cx="209550" cy="209551"/>
              <a:chOff x="1694" y="2044"/>
              <a:chExt cx="160" cy="160"/>
            </a:xfrm>
          </p:grpSpPr>
          <p:sp>
            <p:nvSpPr>
              <p:cNvPr id="60" name="Oval 41"/>
              <p:cNvSpPr>
                <a:spLocks noChangeAspect="1"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600" dirty="0">
                  <a:solidFill>
                    <a:srgbClr val="000000"/>
                  </a:solidFill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1" name="Arc 42"/>
              <p:cNvSpPr>
                <a:spLocks noChangeAspect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600" dirty="0">
                  <a:solidFill>
                    <a:srgbClr val="000000"/>
                  </a:solidFill>
                  <a:ea typeface="Verdana" pitchFamily="34" charset="0"/>
                  <a:cs typeface="Verdana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2312835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hf sldNum="0" hdr="0" ftr="0" dt="0"/>
  <p:txStyles>
    <p:titleStyle>
      <a:lvl1pPr algn="l" defTabSz="912813" rtl="0" fontAlgn="base">
        <a:spcBef>
          <a:spcPct val="0"/>
        </a:spcBef>
        <a:spcAft>
          <a:spcPct val="0"/>
        </a:spcAft>
        <a:tabLst>
          <a:tab pos="274638" algn="l"/>
        </a:tabLst>
        <a:defRPr sz="19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12813" rtl="0" fontAlgn="base">
        <a:spcBef>
          <a:spcPct val="0"/>
        </a:spcBef>
        <a:spcAft>
          <a:spcPct val="0"/>
        </a:spcAft>
        <a:tabLst>
          <a:tab pos="274638" algn="l"/>
        </a:tabLst>
        <a:defRPr sz="1900" b="1">
          <a:solidFill>
            <a:schemeClr val="tx2"/>
          </a:solidFill>
          <a:latin typeface="Calibri" pitchFamily="34" charset="0"/>
          <a:ea typeface="ＭＳ Ｐゴシック" pitchFamily="34" charset="-128"/>
        </a:defRPr>
      </a:lvl2pPr>
      <a:lvl3pPr algn="l" defTabSz="912813" rtl="0" fontAlgn="base">
        <a:spcBef>
          <a:spcPct val="0"/>
        </a:spcBef>
        <a:spcAft>
          <a:spcPct val="0"/>
        </a:spcAft>
        <a:tabLst>
          <a:tab pos="274638" algn="l"/>
        </a:tabLst>
        <a:defRPr sz="1900" b="1">
          <a:solidFill>
            <a:schemeClr val="tx2"/>
          </a:solidFill>
          <a:latin typeface="Calibri" pitchFamily="34" charset="0"/>
          <a:ea typeface="ＭＳ Ｐゴシック" pitchFamily="34" charset="-128"/>
        </a:defRPr>
      </a:lvl3pPr>
      <a:lvl4pPr algn="l" defTabSz="912813" rtl="0" fontAlgn="base">
        <a:spcBef>
          <a:spcPct val="0"/>
        </a:spcBef>
        <a:spcAft>
          <a:spcPct val="0"/>
        </a:spcAft>
        <a:tabLst>
          <a:tab pos="274638" algn="l"/>
        </a:tabLst>
        <a:defRPr sz="1900" b="1">
          <a:solidFill>
            <a:schemeClr val="tx2"/>
          </a:solidFill>
          <a:latin typeface="Calibri" pitchFamily="34" charset="0"/>
          <a:ea typeface="ＭＳ Ｐゴシック" pitchFamily="34" charset="-128"/>
        </a:defRPr>
      </a:lvl4pPr>
      <a:lvl5pPr algn="l" defTabSz="912813" rtl="0" fontAlgn="base">
        <a:spcBef>
          <a:spcPct val="0"/>
        </a:spcBef>
        <a:spcAft>
          <a:spcPct val="0"/>
        </a:spcAft>
        <a:tabLst>
          <a:tab pos="274638" algn="l"/>
        </a:tabLst>
        <a:defRPr sz="1900" b="1">
          <a:solidFill>
            <a:schemeClr val="tx2"/>
          </a:solidFill>
          <a:latin typeface="Calibri" pitchFamily="34" charset="0"/>
          <a:ea typeface="ＭＳ Ｐゴシック" pitchFamily="34" charset="-128"/>
        </a:defRPr>
      </a:lvl5pPr>
      <a:lvl6pPr marL="466481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962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443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925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algn="l" defTabSz="912813" rtl="0" fontAlgn="base">
        <a:spcBef>
          <a:spcPct val="0"/>
        </a:spcBef>
        <a:spcAft>
          <a:spcPct val="0"/>
        </a:spcAft>
        <a:buClr>
          <a:schemeClr val="tx2"/>
        </a:buClr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96850" indent="-195263" algn="l" defTabSz="912813" rtl="0" fontAlgn="base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pitchFamily="34" charset="0"/>
        <a:buChar char="•"/>
        <a:defRPr sz="1600">
          <a:solidFill>
            <a:schemeClr val="tx1"/>
          </a:solidFill>
          <a:latin typeface="+mn-lt"/>
          <a:ea typeface="ＭＳ Ｐゴシック" pitchFamily="34" charset="-128"/>
        </a:defRPr>
      </a:lvl2pPr>
      <a:lvl3pPr marL="465138" indent="-266700" algn="l" defTabSz="912813" rtl="0" fontAlgn="base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pitchFamily="34" charset="0"/>
        <a:buChar char="–"/>
        <a:defRPr sz="1600">
          <a:solidFill>
            <a:schemeClr val="tx1"/>
          </a:solidFill>
          <a:latin typeface="+mn-lt"/>
          <a:ea typeface="ＭＳ Ｐゴシック" pitchFamily="34" charset="-128"/>
        </a:defRPr>
      </a:lvl3pPr>
      <a:lvl4pPr marL="625475" indent="-157163" algn="l" defTabSz="912813" rtl="0" fontAlgn="base">
        <a:spcBef>
          <a:spcPct val="0"/>
        </a:spcBef>
        <a:spcAft>
          <a:spcPct val="0"/>
        </a:spcAft>
        <a:buClr>
          <a:schemeClr val="tx2"/>
        </a:buClr>
        <a:buSzPct val="100000"/>
        <a:buFont typeface="Arial" pitchFamily="34" charset="0"/>
        <a:buChar char="•"/>
        <a:defRPr sz="1600">
          <a:solidFill>
            <a:schemeClr val="tx1"/>
          </a:solidFill>
          <a:latin typeface="+mn-lt"/>
          <a:ea typeface="ＭＳ Ｐゴシック" pitchFamily="34" charset="-128"/>
        </a:defRPr>
      </a:lvl4pPr>
      <a:lvl5pPr marL="763588" indent="-131763" algn="l" defTabSz="912813" rtl="0" fontAlgn="base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pitchFamily="34" charset="0"/>
        <a:buChar char="-"/>
        <a:defRPr sz="1600">
          <a:solidFill>
            <a:schemeClr val="tx1"/>
          </a:solidFill>
          <a:latin typeface="+mn-lt"/>
          <a:ea typeface="ＭＳ Ｐゴシック" pitchFamily="34" charset="-128"/>
        </a:defRPr>
      </a:lvl5pPr>
      <a:lvl6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81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962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443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925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406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887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368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849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5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Relationship Id="rId9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72907" y="1632943"/>
            <a:ext cx="9144000" cy="2387600"/>
          </a:xfrm>
        </p:spPr>
        <p:txBody>
          <a:bodyPr>
            <a:normAutofit/>
          </a:bodyPr>
          <a:lstStyle/>
          <a:p>
            <a:r>
              <a:rPr lang="en-US" sz="4400" b="1" dirty="0"/>
              <a:t>Healthcare PPP </a:t>
            </a:r>
            <a:r>
              <a:rPr lang="en-US" sz="4400" b="1" dirty="0" smtClean="0"/>
              <a:t>Opportunities in the Kingdom of Bahrain</a:t>
            </a:r>
            <a:endParaRPr lang="en-US" sz="4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72907" y="4378524"/>
            <a:ext cx="9144000" cy="1655762"/>
          </a:xfrm>
        </p:spPr>
        <p:txBody>
          <a:bodyPr/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November 2017</a:t>
            </a:r>
          </a:p>
        </p:txBody>
      </p:sp>
      <p:cxnSp>
        <p:nvCxnSpPr>
          <p:cNvPr id="4" name="Straight Connector 3"/>
          <p:cNvCxnSpPr>
            <a:cxnSpLocks/>
          </p:cNvCxnSpPr>
          <p:nvPr/>
        </p:nvCxnSpPr>
        <p:spPr>
          <a:xfrm>
            <a:off x="3629025" y="4110038"/>
            <a:ext cx="7286625" cy="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/>
        </p:nvGrpSpPr>
        <p:grpSpPr>
          <a:xfrm>
            <a:off x="811119" y="2125622"/>
            <a:ext cx="2964873" cy="3819169"/>
            <a:chOff x="5651739" y="1358153"/>
            <a:chExt cx="3492261" cy="4597346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1739" y="1358153"/>
              <a:ext cx="3492261" cy="459734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7893424" y="4262718"/>
              <a:ext cx="891120" cy="1465729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58540" y="246352"/>
            <a:ext cx="605281" cy="628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513480" y="942738"/>
            <a:ext cx="12954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US" sz="1050" dirty="0" smtClean="0"/>
              <a:t>Kingdom </a:t>
            </a:r>
            <a:r>
              <a:rPr lang="en-US" sz="1050" dirty="0"/>
              <a:t>of Bahrain</a:t>
            </a:r>
          </a:p>
        </p:txBody>
      </p:sp>
    </p:spTree>
    <p:extLst>
      <p:ext uri="{BB962C8B-B14F-4D97-AF65-F5344CB8AC3E}">
        <p14:creationId xmlns:p14="http://schemas.microsoft.com/office/powerpoint/2010/main" xmlns="" val="1607415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 56"/>
          <p:cNvSpPr/>
          <p:nvPr/>
        </p:nvSpPr>
        <p:spPr>
          <a:xfrm>
            <a:off x="1410889" y="1180417"/>
            <a:ext cx="9405765" cy="63333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>
              <a:solidFill>
                <a:schemeClr val="tx1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1412610" y="1185485"/>
            <a:ext cx="1613081" cy="628265"/>
          </a:xfrm>
          <a:prstGeom prst="rect">
            <a:avLst/>
          </a:prstGeom>
          <a:solidFill>
            <a:srgbClr val="44546A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Vision</a:t>
            </a:r>
          </a:p>
        </p:txBody>
      </p:sp>
      <p:grpSp>
        <p:nvGrpSpPr>
          <p:cNvPr id="63" name="Group 62"/>
          <p:cNvGrpSpPr/>
          <p:nvPr/>
        </p:nvGrpSpPr>
        <p:grpSpPr>
          <a:xfrm>
            <a:off x="1459423" y="5868990"/>
            <a:ext cx="9357231" cy="646331"/>
            <a:chOff x="46760" y="750400"/>
            <a:chExt cx="8734322" cy="646331"/>
          </a:xfrm>
        </p:grpSpPr>
        <p:sp>
          <p:nvSpPr>
            <p:cNvPr id="64" name="Rectangle 63"/>
            <p:cNvSpPr/>
            <p:nvPr/>
          </p:nvSpPr>
          <p:spPr>
            <a:xfrm>
              <a:off x="70549" y="786672"/>
              <a:ext cx="8624122" cy="598858"/>
            </a:xfrm>
            <a:prstGeom prst="rect">
              <a:avLst/>
            </a:prstGeom>
            <a:solidFill>
              <a:srgbClr val="D9D9D9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>
                <a:solidFill>
                  <a:schemeClr val="tx1"/>
                </a:solidFill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46760" y="750400"/>
              <a:ext cx="8734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en-US" dirty="0">
                  <a:latin typeface="HelveticaNeueLT Com 45 Lt" panose="020B0403020202020204" pitchFamily="34" charset="0"/>
                  <a:ea typeface="Baskerville Old Face" panose="02020602080505020303" pitchFamily="18" charset="0"/>
                  <a:cs typeface="Sakkal Majalla" panose="02000000000000000000" pitchFamily="2" charset="-78"/>
                </a:rPr>
                <a:t>The plan aims to boost support to the Private Sector and Public-Private partnerships, to make the Kingdom a leading regional healthcare destination</a:t>
              </a:r>
              <a:endParaRPr lang="en-US" dirty="0">
                <a:latin typeface="HelveticaNeueLT Com 45 Lt" panose="020B0403020202020204" pitchFamily="34" charset="0"/>
              </a:endParaRPr>
            </a:p>
          </p:txBody>
        </p:sp>
      </p:grpSp>
      <p:sp>
        <p:nvSpPr>
          <p:cNvPr id="103" name="Rectangle 102"/>
          <p:cNvSpPr/>
          <p:nvPr/>
        </p:nvSpPr>
        <p:spPr>
          <a:xfrm>
            <a:off x="3127145" y="1245507"/>
            <a:ext cx="76895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 Healthy Bahraini Society with access to just, competent, and high quality healthcare. </a:t>
            </a:r>
            <a:endParaRPr lang="ar-SA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2536597" y="2200333"/>
            <a:ext cx="21615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Health Service </a:t>
            </a:r>
          </a:p>
          <a:p>
            <a:pPr algn="l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Delivery</a:t>
            </a:r>
          </a:p>
          <a:p>
            <a:pPr algn="l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Methods</a:t>
            </a:r>
          </a:p>
        </p:txBody>
      </p:sp>
      <p:grpSp>
        <p:nvGrpSpPr>
          <p:cNvPr id="108" name="Group 107"/>
          <p:cNvGrpSpPr/>
          <p:nvPr/>
        </p:nvGrpSpPr>
        <p:grpSpPr>
          <a:xfrm>
            <a:off x="1848775" y="2874186"/>
            <a:ext cx="2133053" cy="981442"/>
            <a:chOff x="6550122" y="2685125"/>
            <a:chExt cx="2133053" cy="981442"/>
          </a:xfrm>
        </p:grpSpPr>
        <p:sp>
          <p:nvSpPr>
            <p:cNvPr id="109" name="Flowchart: Alternate Process 108"/>
            <p:cNvSpPr/>
            <p:nvPr/>
          </p:nvSpPr>
          <p:spPr>
            <a:xfrm>
              <a:off x="6614262" y="2685125"/>
              <a:ext cx="2004775" cy="981442"/>
            </a:xfrm>
            <a:prstGeom prst="flowChartAlternateProcess">
              <a:avLst/>
            </a:prstGeom>
            <a:solidFill>
              <a:srgbClr val="44546A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>
                <a:solidFill>
                  <a:schemeClr val="tx1"/>
                </a:solidFill>
              </a:endParaRP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6550122" y="2819026"/>
              <a:ext cx="213305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en-US" sz="1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Integrated and Sustainable</a:t>
              </a:r>
            </a:p>
            <a:p>
              <a:pPr algn="ctr" rtl="1"/>
              <a:r>
                <a:rPr lang="en-US" sz="1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Healthcare Methods, Focused on Health</a:t>
              </a:r>
            </a:p>
            <a:p>
              <a:pPr algn="ctr" rtl="1"/>
              <a:r>
                <a:rPr lang="en-US" sz="1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Promotion</a:t>
              </a:r>
              <a:endParaRPr lang="ar-BH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1" name="Group 17"/>
          <p:cNvGrpSpPr>
            <a:grpSpLocks noChangeAspect="1"/>
          </p:cNvGrpSpPr>
          <p:nvPr/>
        </p:nvGrpSpPr>
        <p:grpSpPr bwMode="auto">
          <a:xfrm>
            <a:off x="1961755" y="2234886"/>
            <a:ext cx="600681" cy="663816"/>
            <a:chOff x="-787" y="2028"/>
            <a:chExt cx="389" cy="390"/>
          </a:xfrm>
        </p:grpSpPr>
        <p:sp>
          <p:nvSpPr>
            <p:cNvPr id="112" name="AutoShape 16"/>
            <p:cNvSpPr>
              <a:spLocks noChangeAspect="1" noChangeArrowheads="1" noTextEdit="1"/>
            </p:cNvSpPr>
            <p:nvPr/>
          </p:nvSpPr>
          <p:spPr bwMode="auto">
            <a:xfrm>
              <a:off x="-787" y="2028"/>
              <a:ext cx="389" cy="3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18"/>
            <p:cNvSpPr>
              <a:spLocks noEditPoints="1"/>
            </p:cNvSpPr>
            <p:nvPr/>
          </p:nvSpPr>
          <p:spPr bwMode="auto">
            <a:xfrm>
              <a:off x="-783" y="2102"/>
              <a:ext cx="374" cy="257"/>
            </a:xfrm>
            <a:custGeom>
              <a:avLst/>
              <a:gdLst>
                <a:gd name="T0" fmla="*/ 1117 w 1181"/>
                <a:gd name="T1" fmla="*/ 708 h 808"/>
                <a:gd name="T2" fmla="*/ 1076 w 1181"/>
                <a:gd name="T3" fmla="*/ 181 h 808"/>
                <a:gd name="T4" fmla="*/ 844 w 1181"/>
                <a:gd name="T5" fmla="*/ 698 h 808"/>
                <a:gd name="T6" fmla="*/ 812 w 1181"/>
                <a:gd name="T7" fmla="*/ 722 h 808"/>
                <a:gd name="T8" fmla="*/ 814 w 1181"/>
                <a:gd name="T9" fmla="*/ 41 h 808"/>
                <a:gd name="T10" fmla="*/ 409 w 1181"/>
                <a:gd name="T11" fmla="*/ 0 h 808"/>
                <a:gd name="T12" fmla="*/ 367 w 1181"/>
                <a:gd name="T13" fmla="*/ 708 h 808"/>
                <a:gd name="T14" fmla="*/ 342 w 1181"/>
                <a:gd name="T15" fmla="*/ 722 h 808"/>
                <a:gd name="T16" fmla="*/ 338 w 1181"/>
                <a:gd name="T17" fmla="*/ 181 h 808"/>
                <a:gd name="T18" fmla="*/ 70 w 1181"/>
                <a:gd name="T19" fmla="*/ 223 h 808"/>
                <a:gd name="T20" fmla="*/ 72 w 1181"/>
                <a:gd name="T21" fmla="*/ 722 h 808"/>
                <a:gd name="T22" fmla="*/ 0 w 1181"/>
                <a:gd name="T23" fmla="*/ 808 h 808"/>
                <a:gd name="T24" fmla="*/ 1181 w 1181"/>
                <a:gd name="T25" fmla="*/ 722 h 808"/>
                <a:gd name="T26" fmla="*/ 195 w 1181"/>
                <a:gd name="T27" fmla="*/ 551 h 808"/>
                <a:gd name="T28" fmla="*/ 135 w 1181"/>
                <a:gd name="T29" fmla="*/ 492 h 808"/>
                <a:gd name="T30" fmla="*/ 195 w 1181"/>
                <a:gd name="T31" fmla="*/ 551 h 808"/>
                <a:gd name="T32" fmla="*/ 135 w 1181"/>
                <a:gd name="T33" fmla="*/ 446 h 808"/>
                <a:gd name="T34" fmla="*/ 195 w 1181"/>
                <a:gd name="T35" fmla="*/ 387 h 808"/>
                <a:gd name="T36" fmla="*/ 195 w 1181"/>
                <a:gd name="T37" fmla="*/ 345 h 808"/>
                <a:gd name="T38" fmla="*/ 135 w 1181"/>
                <a:gd name="T39" fmla="*/ 285 h 808"/>
                <a:gd name="T40" fmla="*/ 195 w 1181"/>
                <a:gd name="T41" fmla="*/ 345 h 808"/>
                <a:gd name="T42" fmla="*/ 228 w 1181"/>
                <a:gd name="T43" fmla="*/ 551 h 808"/>
                <a:gd name="T44" fmla="*/ 288 w 1181"/>
                <a:gd name="T45" fmla="*/ 492 h 808"/>
                <a:gd name="T46" fmla="*/ 288 w 1181"/>
                <a:gd name="T47" fmla="*/ 446 h 808"/>
                <a:gd name="T48" fmla="*/ 228 w 1181"/>
                <a:gd name="T49" fmla="*/ 387 h 808"/>
                <a:gd name="T50" fmla="*/ 288 w 1181"/>
                <a:gd name="T51" fmla="*/ 446 h 808"/>
                <a:gd name="T52" fmla="*/ 228 w 1181"/>
                <a:gd name="T53" fmla="*/ 345 h 808"/>
                <a:gd name="T54" fmla="*/ 288 w 1181"/>
                <a:gd name="T55" fmla="*/ 285 h 808"/>
                <a:gd name="T56" fmla="*/ 683 w 1181"/>
                <a:gd name="T57" fmla="*/ 719 h 808"/>
                <a:gd name="T58" fmla="*/ 508 w 1181"/>
                <a:gd name="T59" fmla="*/ 500 h 808"/>
                <a:gd name="T60" fmla="*/ 683 w 1181"/>
                <a:gd name="T61" fmla="*/ 719 h 808"/>
                <a:gd name="T62" fmla="*/ 444 w 1181"/>
                <a:gd name="T63" fmla="*/ 165 h 808"/>
                <a:gd name="T64" fmla="*/ 738 w 1181"/>
                <a:gd name="T65" fmla="*/ 165 h 808"/>
                <a:gd name="T66" fmla="*/ 970 w 1181"/>
                <a:gd name="T67" fmla="*/ 551 h 808"/>
                <a:gd name="T68" fmla="*/ 910 w 1181"/>
                <a:gd name="T69" fmla="*/ 492 h 808"/>
                <a:gd name="T70" fmla="*/ 970 w 1181"/>
                <a:gd name="T71" fmla="*/ 551 h 808"/>
                <a:gd name="T72" fmla="*/ 910 w 1181"/>
                <a:gd name="T73" fmla="*/ 446 h 808"/>
                <a:gd name="T74" fmla="*/ 970 w 1181"/>
                <a:gd name="T75" fmla="*/ 387 h 808"/>
                <a:gd name="T76" fmla="*/ 970 w 1181"/>
                <a:gd name="T77" fmla="*/ 345 h 808"/>
                <a:gd name="T78" fmla="*/ 910 w 1181"/>
                <a:gd name="T79" fmla="*/ 285 h 808"/>
                <a:gd name="T80" fmla="*/ 970 w 1181"/>
                <a:gd name="T81" fmla="*/ 345 h 808"/>
                <a:gd name="T82" fmla="*/ 1003 w 1181"/>
                <a:gd name="T83" fmla="*/ 551 h 808"/>
                <a:gd name="T84" fmla="*/ 1063 w 1181"/>
                <a:gd name="T85" fmla="*/ 492 h 808"/>
                <a:gd name="T86" fmla="*/ 1063 w 1181"/>
                <a:gd name="T87" fmla="*/ 446 h 808"/>
                <a:gd name="T88" fmla="*/ 1003 w 1181"/>
                <a:gd name="T89" fmla="*/ 387 h 808"/>
                <a:gd name="T90" fmla="*/ 1063 w 1181"/>
                <a:gd name="T91" fmla="*/ 446 h 808"/>
                <a:gd name="T92" fmla="*/ 1003 w 1181"/>
                <a:gd name="T93" fmla="*/ 345 h 808"/>
                <a:gd name="T94" fmla="*/ 1063 w 1181"/>
                <a:gd name="T95" fmla="*/ 285 h 808"/>
                <a:gd name="T96" fmla="*/ 627 w 1181"/>
                <a:gd name="T97" fmla="*/ 129 h 808"/>
                <a:gd name="T98" fmla="*/ 683 w 1181"/>
                <a:gd name="T99" fmla="*/ 202 h 808"/>
                <a:gd name="T100" fmla="*/ 627 w 1181"/>
                <a:gd name="T101" fmla="*/ 258 h 808"/>
                <a:gd name="T102" fmla="*/ 554 w 1181"/>
                <a:gd name="T103" fmla="*/ 202 h 808"/>
                <a:gd name="T104" fmla="*/ 498 w 1181"/>
                <a:gd name="T105" fmla="*/ 129 h 808"/>
                <a:gd name="T106" fmla="*/ 554 w 1181"/>
                <a:gd name="T107" fmla="*/ 73 h 808"/>
                <a:gd name="T108" fmla="*/ 627 w 1181"/>
                <a:gd name="T109" fmla="*/ 129 h 8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81" h="808">
                  <a:moveTo>
                    <a:pt x="1115" y="722"/>
                  </a:moveTo>
                  <a:cubicBezTo>
                    <a:pt x="1117" y="717"/>
                    <a:pt x="1117" y="713"/>
                    <a:pt x="1117" y="708"/>
                  </a:cubicBezTo>
                  <a:lnTo>
                    <a:pt x="1117" y="223"/>
                  </a:lnTo>
                  <a:cubicBezTo>
                    <a:pt x="1117" y="200"/>
                    <a:pt x="1099" y="181"/>
                    <a:pt x="1076" y="181"/>
                  </a:cubicBezTo>
                  <a:lnTo>
                    <a:pt x="844" y="181"/>
                  </a:lnTo>
                  <a:lnTo>
                    <a:pt x="844" y="698"/>
                  </a:lnTo>
                  <a:cubicBezTo>
                    <a:pt x="844" y="706"/>
                    <a:pt x="842" y="714"/>
                    <a:pt x="839" y="722"/>
                  </a:cubicBezTo>
                  <a:lnTo>
                    <a:pt x="812" y="722"/>
                  </a:lnTo>
                  <a:cubicBezTo>
                    <a:pt x="814" y="717"/>
                    <a:pt x="814" y="713"/>
                    <a:pt x="814" y="708"/>
                  </a:cubicBezTo>
                  <a:lnTo>
                    <a:pt x="814" y="41"/>
                  </a:lnTo>
                  <a:cubicBezTo>
                    <a:pt x="814" y="18"/>
                    <a:pt x="796" y="0"/>
                    <a:pt x="773" y="0"/>
                  </a:cubicBezTo>
                  <a:lnTo>
                    <a:pt x="409" y="0"/>
                  </a:lnTo>
                  <a:cubicBezTo>
                    <a:pt x="386" y="0"/>
                    <a:pt x="367" y="18"/>
                    <a:pt x="367" y="41"/>
                  </a:cubicBezTo>
                  <a:lnTo>
                    <a:pt x="367" y="708"/>
                  </a:lnTo>
                  <a:cubicBezTo>
                    <a:pt x="367" y="713"/>
                    <a:pt x="368" y="717"/>
                    <a:pt x="369" y="722"/>
                  </a:cubicBezTo>
                  <a:lnTo>
                    <a:pt x="342" y="722"/>
                  </a:lnTo>
                  <a:cubicBezTo>
                    <a:pt x="339" y="714"/>
                    <a:pt x="338" y="706"/>
                    <a:pt x="338" y="698"/>
                  </a:cubicBezTo>
                  <a:lnTo>
                    <a:pt x="338" y="181"/>
                  </a:lnTo>
                  <a:lnTo>
                    <a:pt x="111" y="181"/>
                  </a:lnTo>
                  <a:cubicBezTo>
                    <a:pt x="88" y="181"/>
                    <a:pt x="70" y="200"/>
                    <a:pt x="70" y="223"/>
                  </a:cubicBezTo>
                  <a:lnTo>
                    <a:pt x="70" y="708"/>
                  </a:lnTo>
                  <a:cubicBezTo>
                    <a:pt x="70" y="713"/>
                    <a:pt x="70" y="717"/>
                    <a:pt x="72" y="722"/>
                  </a:cubicBezTo>
                  <a:lnTo>
                    <a:pt x="0" y="722"/>
                  </a:lnTo>
                  <a:lnTo>
                    <a:pt x="0" y="808"/>
                  </a:lnTo>
                  <a:lnTo>
                    <a:pt x="1181" y="808"/>
                  </a:lnTo>
                  <a:lnTo>
                    <a:pt x="1181" y="722"/>
                  </a:lnTo>
                  <a:lnTo>
                    <a:pt x="1115" y="722"/>
                  </a:lnTo>
                  <a:close/>
                  <a:moveTo>
                    <a:pt x="195" y="551"/>
                  </a:moveTo>
                  <a:lnTo>
                    <a:pt x="135" y="551"/>
                  </a:lnTo>
                  <a:lnTo>
                    <a:pt x="135" y="492"/>
                  </a:lnTo>
                  <a:lnTo>
                    <a:pt x="195" y="492"/>
                  </a:lnTo>
                  <a:lnTo>
                    <a:pt x="195" y="551"/>
                  </a:lnTo>
                  <a:close/>
                  <a:moveTo>
                    <a:pt x="195" y="446"/>
                  </a:moveTo>
                  <a:lnTo>
                    <a:pt x="135" y="446"/>
                  </a:lnTo>
                  <a:lnTo>
                    <a:pt x="135" y="387"/>
                  </a:lnTo>
                  <a:lnTo>
                    <a:pt x="195" y="387"/>
                  </a:lnTo>
                  <a:lnTo>
                    <a:pt x="195" y="446"/>
                  </a:lnTo>
                  <a:close/>
                  <a:moveTo>
                    <a:pt x="195" y="345"/>
                  </a:moveTo>
                  <a:lnTo>
                    <a:pt x="135" y="345"/>
                  </a:lnTo>
                  <a:lnTo>
                    <a:pt x="135" y="285"/>
                  </a:lnTo>
                  <a:lnTo>
                    <a:pt x="195" y="285"/>
                  </a:lnTo>
                  <a:lnTo>
                    <a:pt x="195" y="345"/>
                  </a:lnTo>
                  <a:close/>
                  <a:moveTo>
                    <a:pt x="288" y="551"/>
                  </a:moveTo>
                  <a:lnTo>
                    <a:pt x="228" y="551"/>
                  </a:lnTo>
                  <a:lnTo>
                    <a:pt x="228" y="492"/>
                  </a:lnTo>
                  <a:lnTo>
                    <a:pt x="288" y="492"/>
                  </a:lnTo>
                  <a:lnTo>
                    <a:pt x="288" y="551"/>
                  </a:lnTo>
                  <a:close/>
                  <a:moveTo>
                    <a:pt x="288" y="446"/>
                  </a:moveTo>
                  <a:lnTo>
                    <a:pt x="228" y="446"/>
                  </a:lnTo>
                  <a:lnTo>
                    <a:pt x="228" y="387"/>
                  </a:lnTo>
                  <a:lnTo>
                    <a:pt x="288" y="387"/>
                  </a:lnTo>
                  <a:lnTo>
                    <a:pt x="288" y="446"/>
                  </a:lnTo>
                  <a:close/>
                  <a:moveTo>
                    <a:pt x="288" y="345"/>
                  </a:moveTo>
                  <a:lnTo>
                    <a:pt x="228" y="345"/>
                  </a:lnTo>
                  <a:lnTo>
                    <a:pt x="228" y="285"/>
                  </a:lnTo>
                  <a:lnTo>
                    <a:pt x="288" y="285"/>
                  </a:lnTo>
                  <a:lnTo>
                    <a:pt x="288" y="345"/>
                  </a:lnTo>
                  <a:close/>
                  <a:moveTo>
                    <a:pt x="683" y="719"/>
                  </a:moveTo>
                  <a:lnTo>
                    <a:pt x="508" y="719"/>
                  </a:lnTo>
                  <a:lnTo>
                    <a:pt x="508" y="500"/>
                  </a:lnTo>
                  <a:lnTo>
                    <a:pt x="683" y="500"/>
                  </a:lnTo>
                  <a:lnTo>
                    <a:pt x="683" y="719"/>
                  </a:lnTo>
                  <a:close/>
                  <a:moveTo>
                    <a:pt x="591" y="312"/>
                  </a:moveTo>
                  <a:cubicBezTo>
                    <a:pt x="509" y="312"/>
                    <a:pt x="444" y="246"/>
                    <a:pt x="444" y="165"/>
                  </a:cubicBezTo>
                  <a:cubicBezTo>
                    <a:pt x="444" y="84"/>
                    <a:pt x="510" y="18"/>
                    <a:pt x="591" y="18"/>
                  </a:cubicBezTo>
                  <a:cubicBezTo>
                    <a:pt x="672" y="18"/>
                    <a:pt x="738" y="84"/>
                    <a:pt x="738" y="165"/>
                  </a:cubicBezTo>
                  <a:cubicBezTo>
                    <a:pt x="738" y="246"/>
                    <a:pt x="672" y="312"/>
                    <a:pt x="591" y="312"/>
                  </a:cubicBezTo>
                  <a:close/>
                  <a:moveTo>
                    <a:pt x="970" y="551"/>
                  </a:moveTo>
                  <a:lnTo>
                    <a:pt x="910" y="551"/>
                  </a:lnTo>
                  <a:lnTo>
                    <a:pt x="910" y="492"/>
                  </a:lnTo>
                  <a:lnTo>
                    <a:pt x="970" y="492"/>
                  </a:lnTo>
                  <a:lnTo>
                    <a:pt x="970" y="551"/>
                  </a:lnTo>
                  <a:close/>
                  <a:moveTo>
                    <a:pt x="970" y="446"/>
                  </a:moveTo>
                  <a:lnTo>
                    <a:pt x="910" y="446"/>
                  </a:lnTo>
                  <a:lnTo>
                    <a:pt x="910" y="387"/>
                  </a:lnTo>
                  <a:lnTo>
                    <a:pt x="970" y="387"/>
                  </a:lnTo>
                  <a:lnTo>
                    <a:pt x="970" y="446"/>
                  </a:lnTo>
                  <a:close/>
                  <a:moveTo>
                    <a:pt x="970" y="345"/>
                  </a:moveTo>
                  <a:lnTo>
                    <a:pt x="910" y="345"/>
                  </a:lnTo>
                  <a:lnTo>
                    <a:pt x="910" y="285"/>
                  </a:lnTo>
                  <a:lnTo>
                    <a:pt x="970" y="285"/>
                  </a:lnTo>
                  <a:lnTo>
                    <a:pt x="970" y="345"/>
                  </a:lnTo>
                  <a:close/>
                  <a:moveTo>
                    <a:pt x="1063" y="551"/>
                  </a:moveTo>
                  <a:lnTo>
                    <a:pt x="1003" y="551"/>
                  </a:lnTo>
                  <a:lnTo>
                    <a:pt x="1003" y="492"/>
                  </a:lnTo>
                  <a:lnTo>
                    <a:pt x="1063" y="492"/>
                  </a:lnTo>
                  <a:lnTo>
                    <a:pt x="1063" y="551"/>
                  </a:lnTo>
                  <a:close/>
                  <a:moveTo>
                    <a:pt x="1063" y="446"/>
                  </a:moveTo>
                  <a:lnTo>
                    <a:pt x="1003" y="446"/>
                  </a:lnTo>
                  <a:lnTo>
                    <a:pt x="1003" y="387"/>
                  </a:lnTo>
                  <a:lnTo>
                    <a:pt x="1063" y="387"/>
                  </a:lnTo>
                  <a:lnTo>
                    <a:pt x="1063" y="446"/>
                  </a:lnTo>
                  <a:close/>
                  <a:moveTo>
                    <a:pt x="1063" y="345"/>
                  </a:moveTo>
                  <a:lnTo>
                    <a:pt x="1003" y="345"/>
                  </a:lnTo>
                  <a:lnTo>
                    <a:pt x="1003" y="285"/>
                  </a:lnTo>
                  <a:lnTo>
                    <a:pt x="1063" y="285"/>
                  </a:lnTo>
                  <a:lnTo>
                    <a:pt x="1063" y="345"/>
                  </a:lnTo>
                  <a:close/>
                  <a:moveTo>
                    <a:pt x="627" y="129"/>
                  </a:moveTo>
                  <a:lnTo>
                    <a:pt x="683" y="129"/>
                  </a:lnTo>
                  <a:lnTo>
                    <a:pt x="683" y="202"/>
                  </a:lnTo>
                  <a:lnTo>
                    <a:pt x="627" y="202"/>
                  </a:lnTo>
                  <a:lnTo>
                    <a:pt x="627" y="258"/>
                  </a:lnTo>
                  <a:lnTo>
                    <a:pt x="554" y="258"/>
                  </a:lnTo>
                  <a:lnTo>
                    <a:pt x="554" y="202"/>
                  </a:lnTo>
                  <a:lnTo>
                    <a:pt x="498" y="202"/>
                  </a:lnTo>
                  <a:lnTo>
                    <a:pt x="498" y="129"/>
                  </a:lnTo>
                  <a:lnTo>
                    <a:pt x="554" y="129"/>
                  </a:lnTo>
                  <a:lnTo>
                    <a:pt x="554" y="73"/>
                  </a:lnTo>
                  <a:lnTo>
                    <a:pt x="627" y="73"/>
                  </a:lnTo>
                  <a:lnTo>
                    <a:pt x="627" y="129"/>
                  </a:lnTo>
                  <a:close/>
                </a:path>
              </a:pathLst>
            </a:custGeom>
            <a:solidFill>
              <a:srgbClr val="44546A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14" name="Group 41"/>
          <p:cNvGrpSpPr>
            <a:grpSpLocks noChangeAspect="1"/>
          </p:cNvGrpSpPr>
          <p:nvPr/>
        </p:nvGrpSpPr>
        <p:grpSpPr bwMode="auto">
          <a:xfrm>
            <a:off x="1994088" y="4099534"/>
            <a:ext cx="545714" cy="545714"/>
            <a:chOff x="2287" y="3295"/>
            <a:chExt cx="1474" cy="1474"/>
          </a:xfrm>
        </p:grpSpPr>
        <p:sp>
          <p:nvSpPr>
            <p:cNvPr id="115" name="AutoShape 40"/>
            <p:cNvSpPr>
              <a:spLocks noChangeAspect="1" noChangeArrowheads="1" noTextEdit="1"/>
            </p:cNvSpPr>
            <p:nvPr/>
          </p:nvSpPr>
          <p:spPr bwMode="auto">
            <a:xfrm>
              <a:off x="2287" y="3295"/>
              <a:ext cx="1474" cy="1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42"/>
            <p:cNvSpPr>
              <a:spLocks noEditPoints="1"/>
            </p:cNvSpPr>
            <p:nvPr/>
          </p:nvSpPr>
          <p:spPr bwMode="auto">
            <a:xfrm>
              <a:off x="2438" y="3289"/>
              <a:ext cx="1150" cy="1460"/>
            </a:xfrm>
            <a:custGeom>
              <a:avLst/>
              <a:gdLst>
                <a:gd name="T0" fmla="*/ 2129 w 2394"/>
                <a:gd name="T1" fmla="*/ 845 h 3042"/>
                <a:gd name="T2" fmla="*/ 2099 w 2394"/>
                <a:gd name="T3" fmla="*/ 412 h 3042"/>
                <a:gd name="T4" fmla="*/ 1618 w 2394"/>
                <a:gd name="T5" fmla="*/ 63 h 3042"/>
                <a:gd name="T6" fmla="*/ 1197 w 2394"/>
                <a:gd name="T7" fmla="*/ 168 h 3042"/>
                <a:gd name="T8" fmla="*/ 776 w 2394"/>
                <a:gd name="T9" fmla="*/ 63 h 3042"/>
                <a:gd name="T10" fmla="*/ 295 w 2394"/>
                <a:gd name="T11" fmla="*/ 412 h 3042"/>
                <a:gd name="T12" fmla="*/ 265 w 2394"/>
                <a:gd name="T13" fmla="*/ 845 h 3042"/>
                <a:gd name="T14" fmla="*/ 35 w 2394"/>
                <a:gd name="T15" fmla="*/ 1213 h 3042"/>
                <a:gd name="T16" fmla="*/ 219 w 2394"/>
                <a:gd name="T17" fmla="*/ 1778 h 3042"/>
                <a:gd name="T18" fmla="*/ 556 w 2394"/>
                <a:gd name="T19" fmla="*/ 1930 h 3042"/>
                <a:gd name="T20" fmla="*/ 600 w 2394"/>
                <a:gd name="T21" fmla="*/ 3023 h 3042"/>
                <a:gd name="T22" fmla="*/ 692 w 2394"/>
                <a:gd name="T23" fmla="*/ 3027 h 3042"/>
                <a:gd name="T24" fmla="*/ 1703 w 2394"/>
                <a:gd name="T25" fmla="*/ 3027 h 3042"/>
                <a:gd name="T26" fmla="*/ 1838 w 2394"/>
                <a:gd name="T27" fmla="*/ 2943 h 3042"/>
                <a:gd name="T28" fmla="*/ 2099 w 2394"/>
                <a:gd name="T29" fmla="*/ 1884 h 3042"/>
                <a:gd name="T30" fmla="*/ 2129 w 2394"/>
                <a:gd name="T31" fmla="*/ 1451 h 3042"/>
                <a:gd name="T32" fmla="*/ 2359 w 2394"/>
                <a:gd name="T33" fmla="*/ 1083 h 3042"/>
                <a:gd name="T34" fmla="*/ 1155 w 2394"/>
                <a:gd name="T35" fmla="*/ 2586 h 3042"/>
                <a:gd name="T36" fmla="*/ 743 w 2394"/>
                <a:gd name="T37" fmla="*/ 2172 h 3042"/>
                <a:gd name="T38" fmla="*/ 900 w 2394"/>
                <a:gd name="T39" fmla="*/ 2273 h 3042"/>
                <a:gd name="T40" fmla="*/ 1494 w 2394"/>
                <a:gd name="T41" fmla="*/ 2273 h 3042"/>
                <a:gd name="T42" fmla="*/ 1618 w 2394"/>
                <a:gd name="T43" fmla="*/ 2233 h 3042"/>
                <a:gd name="T44" fmla="*/ 1651 w 2394"/>
                <a:gd name="T45" fmla="*/ 2792 h 3042"/>
                <a:gd name="T46" fmla="*/ 1963 w 2394"/>
                <a:gd name="T47" fmla="*/ 1353 h 3042"/>
                <a:gd name="T48" fmla="*/ 1977 w 2394"/>
                <a:gd name="T49" fmla="*/ 1715 h 3042"/>
                <a:gd name="T50" fmla="*/ 1629 w 2394"/>
                <a:gd name="T51" fmla="*/ 1813 h 3042"/>
                <a:gd name="T52" fmla="*/ 1238 w 2394"/>
                <a:gd name="T53" fmla="*/ 1939 h 3042"/>
                <a:gd name="T54" fmla="*/ 1156 w 2394"/>
                <a:gd name="T55" fmla="*/ 1939 h 3042"/>
                <a:gd name="T56" fmla="*/ 765 w 2394"/>
                <a:gd name="T57" fmla="*/ 1813 h 3042"/>
                <a:gd name="T58" fmla="*/ 417 w 2394"/>
                <a:gd name="T59" fmla="*/ 1715 h 3042"/>
                <a:gd name="T60" fmla="*/ 432 w 2394"/>
                <a:gd name="T61" fmla="*/ 1353 h 3042"/>
                <a:gd name="T62" fmla="*/ 432 w 2394"/>
                <a:gd name="T63" fmla="*/ 942 h 3042"/>
                <a:gd name="T64" fmla="*/ 417 w 2394"/>
                <a:gd name="T65" fmla="*/ 581 h 3042"/>
                <a:gd name="T66" fmla="*/ 765 w 2394"/>
                <a:gd name="T67" fmla="*/ 483 h 3042"/>
                <a:gd name="T68" fmla="*/ 1156 w 2394"/>
                <a:gd name="T69" fmla="*/ 356 h 3042"/>
                <a:gd name="T70" fmla="*/ 1495 w 2394"/>
                <a:gd name="T71" fmla="*/ 231 h 3042"/>
                <a:gd name="T72" fmla="*/ 1696 w 2394"/>
                <a:gd name="T73" fmla="*/ 532 h 3042"/>
                <a:gd name="T74" fmla="*/ 1937 w 2394"/>
                <a:gd name="T75" fmla="*/ 864 h 3042"/>
                <a:gd name="T76" fmla="*/ 2161 w 2394"/>
                <a:gd name="T77" fmla="*/ 1148 h 3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394" h="3042">
                  <a:moveTo>
                    <a:pt x="2359" y="1083"/>
                  </a:moveTo>
                  <a:lnTo>
                    <a:pt x="2129" y="845"/>
                  </a:lnTo>
                  <a:lnTo>
                    <a:pt x="2176" y="518"/>
                  </a:lnTo>
                  <a:cubicBezTo>
                    <a:pt x="2183" y="468"/>
                    <a:pt x="2149" y="421"/>
                    <a:pt x="2099" y="412"/>
                  </a:cubicBezTo>
                  <a:lnTo>
                    <a:pt x="1773" y="355"/>
                  </a:lnTo>
                  <a:lnTo>
                    <a:pt x="1618" y="63"/>
                  </a:lnTo>
                  <a:cubicBezTo>
                    <a:pt x="1594" y="18"/>
                    <a:pt x="1540" y="0"/>
                    <a:pt x="1494" y="23"/>
                  </a:cubicBezTo>
                  <a:lnTo>
                    <a:pt x="1197" y="168"/>
                  </a:lnTo>
                  <a:lnTo>
                    <a:pt x="900" y="23"/>
                  </a:lnTo>
                  <a:cubicBezTo>
                    <a:pt x="855" y="0"/>
                    <a:pt x="800" y="18"/>
                    <a:pt x="776" y="63"/>
                  </a:cubicBezTo>
                  <a:lnTo>
                    <a:pt x="621" y="355"/>
                  </a:lnTo>
                  <a:lnTo>
                    <a:pt x="295" y="412"/>
                  </a:lnTo>
                  <a:cubicBezTo>
                    <a:pt x="245" y="421"/>
                    <a:pt x="212" y="468"/>
                    <a:pt x="219" y="518"/>
                  </a:cubicBezTo>
                  <a:lnTo>
                    <a:pt x="265" y="845"/>
                  </a:lnTo>
                  <a:lnTo>
                    <a:pt x="35" y="1083"/>
                  </a:lnTo>
                  <a:cubicBezTo>
                    <a:pt x="0" y="1119"/>
                    <a:pt x="0" y="1177"/>
                    <a:pt x="35" y="1213"/>
                  </a:cubicBezTo>
                  <a:lnTo>
                    <a:pt x="265" y="1451"/>
                  </a:lnTo>
                  <a:lnTo>
                    <a:pt x="219" y="1778"/>
                  </a:lnTo>
                  <a:cubicBezTo>
                    <a:pt x="212" y="1828"/>
                    <a:pt x="245" y="1875"/>
                    <a:pt x="295" y="1884"/>
                  </a:cubicBezTo>
                  <a:lnTo>
                    <a:pt x="556" y="1930"/>
                  </a:lnTo>
                  <a:lnTo>
                    <a:pt x="556" y="2943"/>
                  </a:lnTo>
                  <a:cubicBezTo>
                    <a:pt x="556" y="2976"/>
                    <a:pt x="573" y="3006"/>
                    <a:pt x="600" y="3023"/>
                  </a:cubicBezTo>
                  <a:cubicBezTo>
                    <a:pt x="615" y="3032"/>
                    <a:pt x="633" y="3037"/>
                    <a:pt x="650" y="3037"/>
                  </a:cubicBezTo>
                  <a:cubicBezTo>
                    <a:pt x="664" y="3037"/>
                    <a:pt x="678" y="3034"/>
                    <a:pt x="692" y="3027"/>
                  </a:cubicBezTo>
                  <a:lnTo>
                    <a:pt x="1197" y="2775"/>
                  </a:lnTo>
                  <a:lnTo>
                    <a:pt x="1703" y="3027"/>
                  </a:lnTo>
                  <a:cubicBezTo>
                    <a:pt x="1732" y="3042"/>
                    <a:pt x="1766" y="3040"/>
                    <a:pt x="1794" y="3023"/>
                  </a:cubicBezTo>
                  <a:cubicBezTo>
                    <a:pt x="1821" y="3006"/>
                    <a:pt x="1838" y="2976"/>
                    <a:pt x="1838" y="2943"/>
                  </a:cubicBezTo>
                  <a:lnTo>
                    <a:pt x="1838" y="1930"/>
                  </a:lnTo>
                  <a:lnTo>
                    <a:pt x="2099" y="1884"/>
                  </a:lnTo>
                  <a:cubicBezTo>
                    <a:pt x="2149" y="1875"/>
                    <a:pt x="2183" y="1828"/>
                    <a:pt x="2176" y="1778"/>
                  </a:cubicBezTo>
                  <a:lnTo>
                    <a:pt x="2129" y="1451"/>
                  </a:lnTo>
                  <a:lnTo>
                    <a:pt x="2359" y="1213"/>
                  </a:lnTo>
                  <a:cubicBezTo>
                    <a:pt x="2394" y="1177"/>
                    <a:pt x="2394" y="1119"/>
                    <a:pt x="2359" y="1083"/>
                  </a:cubicBezTo>
                  <a:close/>
                  <a:moveTo>
                    <a:pt x="1239" y="2586"/>
                  </a:moveTo>
                  <a:cubicBezTo>
                    <a:pt x="1213" y="2573"/>
                    <a:pt x="1182" y="2573"/>
                    <a:pt x="1155" y="2586"/>
                  </a:cubicBezTo>
                  <a:lnTo>
                    <a:pt x="743" y="2792"/>
                  </a:lnTo>
                  <a:lnTo>
                    <a:pt x="743" y="2172"/>
                  </a:lnTo>
                  <a:lnTo>
                    <a:pt x="776" y="2233"/>
                  </a:lnTo>
                  <a:cubicBezTo>
                    <a:pt x="800" y="2278"/>
                    <a:pt x="855" y="2296"/>
                    <a:pt x="900" y="2273"/>
                  </a:cubicBezTo>
                  <a:lnTo>
                    <a:pt x="1197" y="2128"/>
                  </a:lnTo>
                  <a:lnTo>
                    <a:pt x="1494" y="2273"/>
                  </a:lnTo>
                  <a:cubicBezTo>
                    <a:pt x="1507" y="2280"/>
                    <a:pt x="1521" y="2283"/>
                    <a:pt x="1535" y="2283"/>
                  </a:cubicBezTo>
                  <a:cubicBezTo>
                    <a:pt x="1569" y="2283"/>
                    <a:pt x="1601" y="2265"/>
                    <a:pt x="1618" y="2233"/>
                  </a:cubicBezTo>
                  <a:lnTo>
                    <a:pt x="1651" y="2172"/>
                  </a:lnTo>
                  <a:lnTo>
                    <a:pt x="1651" y="2792"/>
                  </a:lnTo>
                  <a:lnTo>
                    <a:pt x="1239" y="2586"/>
                  </a:lnTo>
                  <a:close/>
                  <a:moveTo>
                    <a:pt x="1963" y="1353"/>
                  </a:moveTo>
                  <a:cubicBezTo>
                    <a:pt x="1943" y="1374"/>
                    <a:pt x="1933" y="1403"/>
                    <a:pt x="1937" y="1432"/>
                  </a:cubicBezTo>
                  <a:lnTo>
                    <a:pt x="1977" y="1715"/>
                  </a:lnTo>
                  <a:lnTo>
                    <a:pt x="1696" y="1764"/>
                  </a:lnTo>
                  <a:cubicBezTo>
                    <a:pt x="1667" y="1769"/>
                    <a:pt x="1643" y="1787"/>
                    <a:pt x="1629" y="1813"/>
                  </a:cubicBezTo>
                  <a:lnTo>
                    <a:pt x="1495" y="2065"/>
                  </a:lnTo>
                  <a:lnTo>
                    <a:pt x="1238" y="1939"/>
                  </a:lnTo>
                  <a:cubicBezTo>
                    <a:pt x="1225" y="1933"/>
                    <a:pt x="1211" y="1930"/>
                    <a:pt x="1197" y="1930"/>
                  </a:cubicBezTo>
                  <a:cubicBezTo>
                    <a:pt x="1183" y="1930"/>
                    <a:pt x="1169" y="1933"/>
                    <a:pt x="1156" y="1939"/>
                  </a:cubicBezTo>
                  <a:lnTo>
                    <a:pt x="899" y="2065"/>
                  </a:lnTo>
                  <a:lnTo>
                    <a:pt x="765" y="1813"/>
                  </a:lnTo>
                  <a:cubicBezTo>
                    <a:pt x="752" y="1787"/>
                    <a:pt x="727" y="1769"/>
                    <a:pt x="699" y="1764"/>
                  </a:cubicBezTo>
                  <a:lnTo>
                    <a:pt x="417" y="1715"/>
                  </a:lnTo>
                  <a:lnTo>
                    <a:pt x="457" y="1432"/>
                  </a:lnTo>
                  <a:cubicBezTo>
                    <a:pt x="461" y="1403"/>
                    <a:pt x="452" y="1374"/>
                    <a:pt x="432" y="1353"/>
                  </a:cubicBezTo>
                  <a:lnTo>
                    <a:pt x="233" y="1148"/>
                  </a:lnTo>
                  <a:lnTo>
                    <a:pt x="432" y="942"/>
                  </a:lnTo>
                  <a:cubicBezTo>
                    <a:pt x="452" y="922"/>
                    <a:pt x="461" y="893"/>
                    <a:pt x="457" y="864"/>
                  </a:cubicBezTo>
                  <a:lnTo>
                    <a:pt x="417" y="581"/>
                  </a:lnTo>
                  <a:lnTo>
                    <a:pt x="699" y="532"/>
                  </a:lnTo>
                  <a:cubicBezTo>
                    <a:pt x="727" y="527"/>
                    <a:pt x="752" y="509"/>
                    <a:pt x="765" y="483"/>
                  </a:cubicBezTo>
                  <a:lnTo>
                    <a:pt x="899" y="231"/>
                  </a:lnTo>
                  <a:lnTo>
                    <a:pt x="1156" y="356"/>
                  </a:lnTo>
                  <a:cubicBezTo>
                    <a:pt x="1182" y="369"/>
                    <a:pt x="1212" y="369"/>
                    <a:pt x="1238" y="356"/>
                  </a:cubicBezTo>
                  <a:lnTo>
                    <a:pt x="1495" y="231"/>
                  </a:lnTo>
                  <a:lnTo>
                    <a:pt x="1629" y="483"/>
                  </a:lnTo>
                  <a:cubicBezTo>
                    <a:pt x="1643" y="509"/>
                    <a:pt x="1667" y="527"/>
                    <a:pt x="1696" y="532"/>
                  </a:cubicBezTo>
                  <a:lnTo>
                    <a:pt x="1977" y="581"/>
                  </a:lnTo>
                  <a:lnTo>
                    <a:pt x="1937" y="864"/>
                  </a:lnTo>
                  <a:cubicBezTo>
                    <a:pt x="1933" y="893"/>
                    <a:pt x="1943" y="922"/>
                    <a:pt x="1963" y="942"/>
                  </a:cubicBezTo>
                  <a:lnTo>
                    <a:pt x="2161" y="1148"/>
                  </a:lnTo>
                  <a:lnTo>
                    <a:pt x="1963" y="1353"/>
                  </a:lnTo>
                  <a:close/>
                </a:path>
              </a:pathLst>
            </a:custGeom>
            <a:solidFill>
              <a:srgbClr val="44546A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43"/>
            <p:cNvSpPr>
              <a:spLocks noEditPoints="1"/>
            </p:cNvSpPr>
            <p:nvPr/>
          </p:nvSpPr>
          <p:spPr bwMode="auto">
            <a:xfrm>
              <a:off x="2705" y="3532"/>
              <a:ext cx="616" cy="616"/>
            </a:xfrm>
            <a:custGeom>
              <a:avLst/>
              <a:gdLst>
                <a:gd name="T0" fmla="*/ 641 w 1282"/>
                <a:gd name="T1" fmla="*/ 0 h 1282"/>
                <a:gd name="T2" fmla="*/ 0 w 1282"/>
                <a:gd name="T3" fmla="*/ 641 h 1282"/>
                <a:gd name="T4" fmla="*/ 641 w 1282"/>
                <a:gd name="T5" fmla="*/ 1282 h 1282"/>
                <a:gd name="T6" fmla="*/ 1282 w 1282"/>
                <a:gd name="T7" fmla="*/ 641 h 1282"/>
                <a:gd name="T8" fmla="*/ 641 w 1282"/>
                <a:gd name="T9" fmla="*/ 0 h 1282"/>
                <a:gd name="T10" fmla="*/ 641 w 1282"/>
                <a:gd name="T11" fmla="*/ 1095 h 1282"/>
                <a:gd name="T12" fmla="*/ 187 w 1282"/>
                <a:gd name="T13" fmla="*/ 641 h 1282"/>
                <a:gd name="T14" fmla="*/ 641 w 1282"/>
                <a:gd name="T15" fmla="*/ 187 h 1282"/>
                <a:gd name="T16" fmla="*/ 1095 w 1282"/>
                <a:gd name="T17" fmla="*/ 641 h 1282"/>
                <a:gd name="T18" fmla="*/ 641 w 1282"/>
                <a:gd name="T19" fmla="*/ 1095 h 1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82" h="1282">
                  <a:moveTo>
                    <a:pt x="641" y="0"/>
                  </a:moveTo>
                  <a:cubicBezTo>
                    <a:pt x="288" y="0"/>
                    <a:pt x="0" y="287"/>
                    <a:pt x="0" y="641"/>
                  </a:cubicBezTo>
                  <a:cubicBezTo>
                    <a:pt x="0" y="994"/>
                    <a:pt x="288" y="1282"/>
                    <a:pt x="641" y="1282"/>
                  </a:cubicBezTo>
                  <a:cubicBezTo>
                    <a:pt x="995" y="1282"/>
                    <a:pt x="1282" y="994"/>
                    <a:pt x="1282" y="641"/>
                  </a:cubicBezTo>
                  <a:cubicBezTo>
                    <a:pt x="1282" y="287"/>
                    <a:pt x="995" y="0"/>
                    <a:pt x="641" y="0"/>
                  </a:cubicBezTo>
                  <a:close/>
                  <a:moveTo>
                    <a:pt x="641" y="1095"/>
                  </a:moveTo>
                  <a:cubicBezTo>
                    <a:pt x="391" y="1095"/>
                    <a:pt x="187" y="891"/>
                    <a:pt x="187" y="641"/>
                  </a:cubicBezTo>
                  <a:cubicBezTo>
                    <a:pt x="187" y="391"/>
                    <a:pt x="391" y="187"/>
                    <a:pt x="641" y="187"/>
                  </a:cubicBezTo>
                  <a:cubicBezTo>
                    <a:pt x="891" y="187"/>
                    <a:pt x="1095" y="391"/>
                    <a:pt x="1095" y="641"/>
                  </a:cubicBezTo>
                  <a:cubicBezTo>
                    <a:pt x="1095" y="891"/>
                    <a:pt x="891" y="1095"/>
                    <a:pt x="641" y="1095"/>
                  </a:cubicBezTo>
                  <a:close/>
                </a:path>
              </a:pathLst>
            </a:custGeom>
            <a:solidFill>
              <a:srgbClr val="44546A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44"/>
            <p:cNvSpPr>
              <a:spLocks/>
            </p:cNvSpPr>
            <p:nvPr/>
          </p:nvSpPr>
          <p:spPr bwMode="auto">
            <a:xfrm>
              <a:off x="2840" y="3708"/>
              <a:ext cx="346" cy="259"/>
            </a:xfrm>
            <a:custGeom>
              <a:avLst/>
              <a:gdLst>
                <a:gd name="T0" fmla="*/ 551 w 720"/>
                <a:gd name="T1" fmla="*/ 37 h 540"/>
                <a:gd name="T2" fmla="*/ 274 w 720"/>
                <a:gd name="T3" fmla="*/ 314 h 540"/>
                <a:gd name="T4" fmla="*/ 169 w 720"/>
                <a:gd name="T5" fmla="*/ 209 h 540"/>
                <a:gd name="T6" fmla="*/ 36 w 720"/>
                <a:gd name="T7" fmla="*/ 209 h 540"/>
                <a:gd name="T8" fmla="*/ 36 w 720"/>
                <a:gd name="T9" fmla="*/ 341 h 540"/>
                <a:gd name="T10" fmla="*/ 208 w 720"/>
                <a:gd name="T11" fmla="*/ 513 h 540"/>
                <a:gd name="T12" fmla="*/ 274 w 720"/>
                <a:gd name="T13" fmla="*/ 540 h 540"/>
                <a:gd name="T14" fmla="*/ 341 w 720"/>
                <a:gd name="T15" fmla="*/ 513 h 540"/>
                <a:gd name="T16" fmla="*/ 684 w 720"/>
                <a:gd name="T17" fmla="*/ 170 h 540"/>
                <a:gd name="T18" fmla="*/ 684 w 720"/>
                <a:gd name="T19" fmla="*/ 37 h 540"/>
                <a:gd name="T20" fmla="*/ 551 w 720"/>
                <a:gd name="T21" fmla="*/ 37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20" h="540">
                  <a:moveTo>
                    <a:pt x="551" y="37"/>
                  </a:moveTo>
                  <a:lnTo>
                    <a:pt x="274" y="314"/>
                  </a:lnTo>
                  <a:lnTo>
                    <a:pt x="169" y="209"/>
                  </a:lnTo>
                  <a:cubicBezTo>
                    <a:pt x="132" y="172"/>
                    <a:pt x="73" y="172"/>
                    <a:pt x="36" y="209"/>
                  </a:cubicBezTo>
                  <a:cubicBezTo>
                    <a:pt x="0" y="245"/>
                    <a:pt x="0" y="305"/>
                    <a:pt x="36" y="341"/>
                  </a:cubicBezTo>
                  <a:lnTo>
                    <a:pt x="208" y="513"/>
                  </a:lnTo>
                  <a:cubicBezTo>
                    <a:pt x="226" y="531"/>
                    <a:pt x="250" y="540"/>
                    <a:pt x="274" y="540"/>
                  </a:cubicBezTo>
                  <a:cubicBezTo>
                    <a:pt x="298" y="540"/>
                    <a:pt x="322" y="531"/>
                    <a:pt x="341" y="513"/>
                  </a:cubicBezTo>
                  <a:lnTo>
                    <a:pt x="684" y="170"/>
                  </a:lnTo>
                  <a:cubicBezTo>
                    <a:pt x="720" y="133"/>
                    <a:pt x="720" y="74"/>
                    <a:pt x="684" y="37"/>
                  </a:cubicBezTo>
                  <a:cubicBezTo>
                    <a:pt x="647" y="0"/>
                    <a:pt x="588" y="0"/>
                    <a:pt x="551" y="37"/>
                  </a:cubicBezTo>
                  <a:close/>
                </a:path>
              </a:pathLst>
            </a:custGeom>
            <a:solidFill>
              <a:srgbClr val="44546A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19" name="Rectangle 118"/>
          <p:cNvSpPr/>
          <p:nvPr/>
        </p:nvSpPr>
        <p:spPr>
          <a:xfrm>
            <a:off x="2422710" y="4034051"/>
            <a:ext cx="15789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endParaRPr lang="en-US" sz="2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120" name="Group 119"/>
          <p:cNvGrpSpPr/>
          <p:nvPr/>
        </p:nvGrpSpPr>
        <p:grpSpPr>
          <a:xfrm>
            <a:off x="1894809" y="4729090"/>
            <a:ext cx="2016164" cy="981442"/>
            <a:chOff x="6596156" y="4395181"/>
            <a:chExt cx="2016164" cy="981442"/>
          </a:xfrm>
        </p:grpSpPr>
        <p:sp>
          <p:nvSpPr>
            <p:cNvPr id="121" name="Flowchart: Alternate Process 120"/>
            <p:cNvSpPr/>
            <p:nvPr/>
          </p:nvSpPr>
          <p:spPr>
            <a:xfrm>
              <a:off x="6614262" y="4395181"/>
              <a:ext cx="1973484" cy="981442"/>
            </a:xfrm>
            <a:prstGeom prst="flowChartAlternateProcess">
              <a:avLst/>
            </a:prstGeom>
            <a:solidFill>
              <a:srgbClr val="44546A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>
                <a:solidFill>
                  <a:schemeClr val="tx1"/>
                </a:solidFill>
              </a:endParaRP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6596156" y="4435187"/>
              <a:ext cx="20161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endParaRPr lang="ar-BH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123" name="Rectangle 122"/>
          <p:cNvSpPr/>
          <p:nvPr/>
        </p:nvSpPr>
        <p:spPr>
          <a:xfrm>
            <a:off x="4625361" y="2329771"/>
            <a:ext cx="15789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Health Service Funding</a:t>
            </a:r>
          </a:p>
        </p:txBody>
      </p:sp>
      <p:grpSp>
        <p:nvGrpSpPr>
          <p:cNvPr id="124" name="Group 123"/>
          <p:cNvGrpSpPr/>
          <p:nvPr/>
        </p:nvGrpSpPr>
        <p:grpSpPr>
          <a:xfrm>
            <a:off x="4098080" y="2886548"/>
            <a:ext cx="2004775" cy="981442"/>
            <a:chOff x="4483846" y="2685125"/>
            <a:chExt cx="2004775" cy="981442"/>
          </a:xfrm>
        </p:grpSpPr>
        <p:sp>
          <p:nvSpPr>
            <p:cNvPr id="125" name="Flowchart: Alternate Process 124"/>
            <p:cNvSpPr/>
            <p:nvPr/>
          </p:nvSpPr>
          <p:spPr>
            <a:xfrm>
              <a:off x="4483846" y="2685125"/>
              <a:ext cx="2004775" cy="981442"/>
            </a:xfrm>
            <a:prstGeom prst="flowChartAlternateProcess">
              <a:avLst/>
            </a:prstGeom>
            <a:solidFill>
              <a:srgbClr val="D9D9D9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>
                <a:solidFill>
                  <a:schemeClr val="tx1"/>
                </a:solidFill>
              </a:endParaRP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4537853" y="2902315"/>
              <a:ext cx="1911355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Controlling and Directing</a:t>
              </a:r>
            </a:p>
            <a:p>
              <a:pPr algn="ctr" rtl="1"/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Health Service Expenditure and Funding</a:t>
              </a:r>
              <a:endParaRPr lang="ar-BH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7" name="Rectangle 126"/>
          <p:cNvSpPr/>
          <p:nvPr/>
        </p:nvSpPr>
        <p:spPr>
          <a:xfrm>
            <a:off x="4662412" y="4104208"/>
            <a:ext cx="15255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National Health</a:t>
            </a: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Insurance Program</a:t>
            </a:r>
          </a:p>
        </p:txBody>
      </p:sp>
      <p:grpSp>
        <p:nvGrpSpPr>
          <p:cNvPr id="128" name="Group 127"/>
          <p:cNvGrpSpPr/>
          <p:nvPr/>
        </p:nvGrpSpPr>
        <p:grpSpPr>
          <a:xfrm>
            <a:off x="4090192" y="4741452"/>
            <a:ext cx="2048680" cy="981442"/>
            <a:chOff x="4475958" y="4395181"/>
            <a:chExt cx="2048680" cy="981442"/>
          </a:xfrm>
        </p:grpSpPr>
        <p:sp>
          <p:nvSpPr>
            <p:cNvPr id="129" name="Flowchart: Alternate Process 128"/>
            <p:cNvSpPr/>
            <p:nvPr/>
          </p:nvSpPr>
          <p:spPr>
            <a:xfrm>
              <a:off x="4483846" y="4395181"/>
              <a:ext cx="2004774" cy="981442"/>
            </a:xfrm>
            <a:prstGeom prst="flowChartAlternateProcess">
              <a:avLst/>
            </a:prstGeom>
            <a:solidFill>
              <a:srgbClr val="D9D9D9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>
                <a:solidFill>
                  <a:schemeClr val="tx1"/>
                </a:solidFill>
              </a:endParaRPr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4475958" y="4530715"/>
              <a:ext cx="20486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Sustainable Financial</a:t>
              </a:r>
            </a:p>
            <a:p>
              <a:pPr algn="ctr" rtl="1"/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System that Guarantees Freedom of choosing</a:t>
              </a:r>
            </a:p>
            <a:p>
              <a:pPr algn="ctr" rtl="1"/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health provider</a:t>
              </a:r>
              <a:endParaRPr lang="ar-BH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1" name="Group 21"/>
          <p:cNvGrpSpPr>
            <a:grpSpLocks noChangeAspect="1"/>
          </p:cNvGrpSpPr>
          <p:nvPr/>
        </p:nvGrpSpPr>
        <p:grpSpPr bwMode="auto">
          <a:xfrm>
            <a:off x="4182472" y="2359893"/>
            <a:ext cx="461878" cy="461878"/>
            <a:chOff x="2037" y="3045"/>
            <a:chExt cx="1974" cy="1974"/>
          </a:xfrm>
        </p:grpSpPr>
        <p:sp>
          <p:nvSpPr>
            <p:cNvPr id="132" name="AutoShape 20"/>
            <p:cNvSpPr>
              <a:spLocks noChangeAspect="1" noChangeArrowheads="1" noTextEdit="1"/>
            </p:cNvSpPr>
            <p:nvPr/>
          </p:nvSpPr>
          <p:spPr bwMode="auto">
            <a:xfrm>
              <a:off x="2037" y="3045"/>
              <a:ext cx="1974" cy="19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22"/>
            <p:cNvSpPr>
              <a:spLocks noEditPoints="1"/>
            </p:cNvSpPr>
            <p:nvPr/>
          </p:nvSpPr>
          <p:spPr bwMode="auto">
            <a:xfrm>
              <a:off x="2037" y="3175"/>
              <a:ext cx="1955" cy="1695"/>
            </a:xfrm>
            <a:custGeom>
              <a:avLst/>
              <a:gdLst>
                <a:gd name="T0" fmla="*/ 2872 w 4070"/>
                <a:gd name="T1" fmla="*/ 1618 h 3528"/>
                <a:gd name="T2" fmla="*/ 2063 w 4070"/>
                <a:gd name="T3" fmla="*/ 0 h 3528"/>
                <a:gd name="T4" fmla="*/ 1255 w 4070"/>
                <a:gd name="T5" fmla="*/ 1204 h 3528"/>
                <a:gd name="T6" fmla="*/ 0 w 4070"/>
                <a:gd name="T7" fmla="*/ 1487 h 3528"/>
                <a:gd name="T8" fmla="*/ 1617 w 4070"/>
                <a:gd name="T9" fmla="*/ 3196 h 3528"/>
                <a:gd name="T10" fmla="*/ 2453 w 4070"/>
                <a:gd name="T11" fmla="*/ 3192 h 3528"/>
                <a:gd name="T12" fmla="*/ 4070 w 4070"/>
                <a:gd name="T13" fmla="*/ 3196 h 3528"/>
                <a:gd name="T14" fmla="*/ 2872 w 4070"/>
                <a:gd name="T15" fmla="*/ 1823 h 3528"/>
                <a:gd name="T16" fmla="*/ 3261 w 4070"/>
                <a:gd name="T17" fmla="*/ 2046 h 3528"/>
                <a:gd name="T18" fmla="*/ 2656 w 4070"/>
                <a:gd name="T19" fmla="*/ 1915 h 3528"/>
                <a:gd name="T20" fmla="*/ 2063 w 4070"/>
                <a:gd name="T21" fmla="*/ 200 h 3528"/>
                <a:gd name="T22" fmla="*/ 1458 w 4070"/>
                <a:gd name="T23" fmla="*/ 332 h 3528"/>
                <a:gd name="T24" fmla="*/ 2063 w 4070"/>
                <a:gd name="T25" fmla="*/ 663 h 3528"/>
                <a:gd name="T26" fmla="*/ 2063 w 4070"/>
                <a:gd name="T27" fmla="*/ 890 h 3528"/>
                <a:gd name="T28" fmla="*/ 1455 w 4070"/>
                <a:gd name="T29" fmla="*/ 989 h 3528"/>
                <a:gd name="T30" fmla="*/ 2672 w 4070"/>
                <a:gd name="T31" fmla="*/ 1181 h 3528"/>
                <a:gd name="T32" fmla="*/ 1455 w 4070"/>
                <a:gd name="T33" fmla="*/ 989 h 3528"/>
                <a:gd name="T34" fmla="*/ 1414 w 4070"/>
                <a:gd name="T35" fmla="*/ 1487 h 3528"/>
                <a:gd name="T36" fmla="*/ 204 w 4070"/>
                <a:gd name="T37" fmla="*/ 1487 h 3528"/>
                <a:gd name="T38" fmla="*/ 809 w 4070"/>
                <a:gd name="T39" fmla="*/ 1819 h 3528"/>
                <a:gd name="T40" fmla="*/ 1417 w 4070"/>
                <a:gd name="T41" fmla="*/ 1910 h 3528"/>
                <a:gd name="T42" fmla="*/ 200 w 4070"/>
                <a:gd name="T43" fmla="*/ 1910 h 3528"/>
                <a:gd name="T44" fmla="*/ 809 w 4070"/>
                <a:gd name="T45" fmla="*/ 2246 h 3528"/>
                <a:gd name="T46" fmla="*/ 1417 w 4070"/>
                <a:gd name="T47" fmla="*/ 2337 h 3528"/>
                <a:gd name="T48" fmla="*/ 200 w 4070"/>
                <a:gd name="T49" fmla="*/ 2337 h 3528"/>
                <a:gd name="T50" fmla="*/ 809 w 4070"/>
                <a:gd name="T51" fmla="*/ 2673 h 3528"/>
                <a:gd name="T52" fmla="*/ 1417 w 4070"/>
                <a:gd name="T53" fmla="*/ 2764 h 3528"/>
                <a:gd name="T54" fmla="*/ 200 w 4070"/>
                <a:gd name="T55" fmla="*/ 2764 h 3528"/>
                <a:gd name="T56" fmla="*/ 809 w 4070"/>
                <a:gd name="T57" fmla="*/ 3328 h 3528"/>
                <a:gd name="T58" fmla="*/ 809 w 4070"/>
                <a:gd name="T59" fmla="*/ 3101 h 3528"/>
                <a:gd name="T60" fmla="*/ 1417 w 4070"/>
                <a:gd name="T61" fmla="*/ 3108 h 3528"/>
                <a:gd name="T62" fmla="*/ 2063 w 4070"/>
                <a:gd name="T63" fmla="*/ 3027 h 3528"/>
                <a:gd name="T64" fmla="*/ 2063 w 4070"/>
                <a:gd name="T65" fmla="*/ 2800 h 3528"/>
                <a:gd name="T66" fmla="*/ 2453 w 4070"/>
                <a:gd name="T67" fmla="*/ 2559 h 3528"/>
                <a:gd name="T68" fmla="*/ 1617 w 4070"/>
                <a:gd name="T69" fmla="*/ 2325 h 3528"/>
                <a:gd name="T70" fmla="*/ 2453 w 4070"/>
                <a:gd name="T71" fmla="*/ 2559 h 3528"/>
                <a:gd name="T72" fmla="*/ 2063 w 4070"/>
                <a:gd name="T73" fmla="*/ 2172 h 3528"/>
                <a:gd name="T74" fmla="*/ 2063 w 4070"/>
                <a:gd name="T75" fmla="*/ 1945 h 3528"/>
                <a:gd name="T76" fmla="*/ 2063 w 4070"/>
                <a:gd name="T77" fmla="*/ 1745 h 3528"/>
                <a:gd name="T78" fmla="*/ 1617 w 4070"/>
                <a:gd name="T79" fmla="*/ 1477 h 3528"/>
                <a:gd name="T80" fmla="*/ 2672 w 4070"/>
                <a:gd name="T81" fmla="*/ 1417 h 3528"/>
                <a:gd name="T82" fmla="*/ 3870 w 4070"/>
                <a:gd name="T83" fmla="*/ 3192 h 3528"/>
                <a:gd name="T84" fmla="*/ 2653 w 4070"/>
                <a:gd name="T85" fmla="*/ 3134 h 3528"/>
                <a:gd name="T86" fmla="*/ 3261 w 4070"/>
                <a:gd name="T87" fmla="*/ 3101 h 3528"/>
                <a:gd name="T88" fmla="*/ 3870 w 4070"/>
                <a:gd name="T89" fmla="*/ 2764 h 3528"/>
                <a:gd name="T90" fmla="*/ 2672 w 4070"/>
                <a:gd name="T91" fmla="*/ 2783 h 3528"/>
                <a:gd name="T92" fmla="*/ 2653 w 4070"/>
                <a:gd name="T93" fmla="*/ 2572 h 3528"/>
                <a:gd name="T94" fmla="*/ 3870 w 4070"/>
                <a:gd name="T95" fmla="*/ 2572 h 3528"/>
                <a:gd name="T96" fmla="*/ 3261 w 4070"/>
                <a:gd name="T97" fmla="*/ 2473 h 3528"/>
                <a:gd name="T98" fmla="*/ 2653 w 4070"/>
                <a:gd name="T99" fmla="*/ 2337 h 3528"/>
                <a:gd name="T100" fmla="*/ 2872 w 4070"/>
                <a:gd name="T101" fmla="*/ 2211 h 3528"/>
                <a:gd name="T102" fmla="*/ 3870 w 4070"/>
                <a:gd name="T103" fmla="*/ 2337 h 3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070" h="3528">
                  <a:moveTo>
                    <a:pt x="4069" y="1904"/>
                  </a:moveTo>
                  <a:cubicBezTo>
                    <a:pt x="4057" y="1682"/>
                    <a:pt x="3657" y="1583"/>
                    <a:pt x="3261" y="1583"/>
                  </a:cubicBezTo>
                  <a:cubicBezTo>
                    <a:pt x="3127" y="1583"/>
                    <a:pt x="2992" y="1595"/>
                    <a:pt x="2872" y="1618"/>
                  </a:cubicBezTo>
                  <a:lnTo>
                    <a:pt x="2872" y="332"/>
                  </a:lnTo>
                  <a:cubicBezTo>
                    <a:pt x="2872" y="328"/>
                    <a:pt x="2872" y="324"/>
                    <a:pt x="2872" y="321"/>
                  </a:cubicBezTo>
                  <a:cubicBezTo>
                    <a:pt x="2859" y="99"/>
                    <a:pt x="2460" y="0"/>
                    <a:pt x="2063" y="0"/>
                  </a:cubicBezTo>
                  <a:cubicBezTo>
                    <a:pt x="1667" y="0"/>
                    <a:pt x="1268" y="99"/>
                    <a:pt x="1255" y="321"/>
                  </a:cubicBezTo>
                  <a:cubicBezTo>
                    <a:pt x="1255" y="324"/>
                    <a:pt x="1255" y="328"/>
                    <a:pt x="1255" y="332"/>
                  </a:cubicBezTo>
                  <a:lnTo>
                    <a:pt x="1255" y="1204"/>
                  </a:lnTo>
                  <a:cubicBezTo>
                    <a:pt x="1121" y="1171"/>
                    <a:pt x="965" y="1156"/>
                    <a:pt x="809" y="1156"/>
                  </a:cubicBezTo>
                  <a:cubicBezTo>
                    <a:pt x="413" y="1156"/>
                    <a:pt x="13" y="1255"/>
                    <a:pt x="1" y="1477"/>
                  </a:cubicBezTo>
                  <a:cubicBezTo>
                    <a:pt x="0" y="1480"/>
                    <a:pt x="0" y="1484"/>
                    <a:pt x="0" y="1487"/>
                  </a:cubicBezTo>
                  <a:lnTo>
                    <a:pt x="0" y="3196"/>
                  </a:lnTo>
                  <a:cubicBezTo>
                    <a:pt x="0" y="3425"/>
                    <a:pt x="406" y="3528"/>
                    <a:pt x="809" y="3528"/>
                  </a:cubicBezTo>
                  <a:cubicBezTo>
                    <a:pt x="1211" y="3528"/>
                    <a:pt x="1617" y="3425"/>
                    <a:pt x="1617" y="3196"/>
                  </a:cubicBezTo>
                  <a:lnTo>
                    <a:pt x="1617" y="3179"/>
                  </a:lnTo>
                  <a:cubicBezTo>
                    <a:pt x="1751" y="3211"/>
                    <a:pt x="1907" y="3227"/>
                    <a:pt x="2063" y="3227"/>
                  </a:cubicBezTo>
                  <a:cubicBezTo>
                    <a:pt x="2198" y="3227"/>
                    <a:pt x="2333" y="3215"/>
                    <a:pt x="2453" y="3192"/>
                  </a:cubicBezTo>
                  <a:lnTo>
                    <a:pt x="2453" y="3196"/>
                  </a:lnTo>
                  <a:cubicBezTo>
                    <a:pt x="2453" y="3425"/>
                    <a:pt x="2859" y="3528"/>
                    <a:pt x="3261" y="3528"/>
                  </a:cubicBezTo>
                  <a:cubicBezTo>
                    <a:pt x="3664" y="3528"/>
                    <a:pt x="4070" y="3425"/>
                    <a:pt x="4070" y="3196"/>
                  </a:cubicBezTo>
                  <a:lnTo>
                    <a:pt x="4070" y="1915"/>
                  </a:lnTo>
                  <a:cubicBezTo>
                    <a:pt x="4070" y="1911"/>
                    <a:pt x="4070" y="1907"/>
                    <a:pt x="4069" y="1904"/>
                  </a:cubicBezTo>
                  <a:close/>
                  <a:moveTo>
                    <a:pt x="2872" y="1823"/>
                  </a:moveTo>
                  <a:cubicBezTo>
                    <a:pt x="2970" y="1800"/>
                    <a:pt x="3100" y="1783"/>
                    <a:pt x="3261" y="1783"/>
                  </a:cubicBezTo>
                  <a:cubicBezTo>
                    <a:pt x="3627" y="1783"/>
                    <a:pt x="3829" y="1871"/>
                    <a:pt x="3866" y="1915"/>
                  </a:cubicBezTo>
                  <a:cubicBezTo>
                    <a:pt x="3829" y="1959"/>
                    <a:pt x="3627" y="2046"/>
                    <a:pt x="3261" y="2046"/>
                  </a:cubicBezTo>
                  <a:cubicBezTo>
                    <a:pt x="3100" y="2046"/>
                    <a:pt x="2970" y="2029"/>
                    <a:pt x="2872" y="2006"/>
                  </a:cubicBezTo>
                  <a:cubicBezTo>
                    <a:pt x="2771" y="1982"/>
                    <a:pt x="2704" y="1952"/>
                    <a:pt x="2672" y="1929"/>
                  </a:cubicBezTo>
                  <a:cubicBezTo>
                    <a:pt x="2665" y="1924"/>
                    <a:pt x="2660" y="1919"/>
                    <a:pt x="2656" y="1915"/>
                  </a:cubicBezTo>
                  <a:cubicBezTo>
                    <a:pt x="2660" y="1910"/>
                    <a:pt x="2665" y="1906"/>
                    <a:pt x="2672" y="1900"/>
                  </a:cubicBezTo>
                  <a:cubicBezTo>
                    <a:pt x="2704" y="1877"/>
                    <a:pt x="2771" y="1847"/>
                    <a:pt x="2872" y="1823"/>
                  </a:cubicBezTo>
                  <a:close/>
                  <a:moveTo>
                    <a:pt x="2063" y="200"/>
                  </a:moveTo>
                  <a:cubicBezTo>
                    <a:pt x="2429" y="200"/>
                    <a:pt x="2631" y="288"/>
                    <a:pt x="2669" y="332"/>
                  </a:cubicBezTo>
                  <a:cubicBezTo>
                    <a:pt x="2631" y="376"/>
                    <a:pt x="2429" y="463"/>
                    <a:pt x="2063" y="463"/>
                  </a:cubicBezTo>
                  <a:cubicBezTo>
                    <a:pt x="1698" y="463"/>
                    <a:pt x="1496" y="376"/>
                    <a:pt x="1458" y="332"/>
                  </a:cubicBezTo>
                  <a:cubicBezTo>
                    <a:pt x="1496" y="288"/>
                    <a:pt x="1698" y="200"/>
                    <a:pt x="2063" y="200"/>
                  </a:cubicBezTo>
                  <a:close/>
                  <a:moveTo>
                    <a:pt x="1455" y="562"/>
                  </a:moveTo>
                  <a:cubicBezTo>
                    <a:pt x="1610" y="631"/>
                    <a:pt x="1838" y="663"/>
                    <a:pt x="2063" y="663"/>
                  </a:cubicBezTo>
                  <a:cubicBezTo>
                    <a:pt x="2289" y="663"/>
                    <a:pt x="2516" y="631"/>
                    <a:pt x="2672" y="562"/>
                  </a:cubicBezTo>
                  <a:lnTo>
                    <a:pt x="2672" y="754"/>
                  </a:lnTo>
                  <a:cubicBezTo>
                    <a:pt x="2646" y="796"/>
                    <a:pt x="2443" y="890"/>
                    <a:pt x="2063" y="890"/>
                  </a:cubicBezTo>
                  <a:cubicBezTo>
                    <a:pt x="1684" y="890"/>
                    <a:pt x="1481" y="796"/>
                    <a:pt x="1455" y="754"/>
                  </a:cubicBezTo>
                  <a:lnTo>
                    <a:pt x="1455" y="562"/>
                  </a:lnTo>
                  <a:close/>
                  <a:moveTo>
                    <a:pt x="1455" y="989"/>
                  </a:moveTo>
                  <a:cubicBezTo>
                    <a:pt x="1610" y="1058"/>
                    <a:pt x="1838" y="1090"/>
                    <a:pt x="2063" y="1090"/>
                  </a:cubicBezTo>
                  <a:cubicBezTo>
                    <a:pt x="2289" y="1090"/>
                    <a:pt x="2516" y="1058"/>
                    <a:pt x="2672" y="989"/>
                  </a:cubicBezTo>
                  <a:lnTo>
                    <a:pt x="2672" y="1181"/>
                  </a:lnTo>
                  <a:cubicBezTo>
                    <a:pt x="2646" y="1223"/>
                    <a:pt x="2443" y="1318"/>
                    <a:pt x="2063" y="1318"/>
                  </a:cubicBezTo>
                  <a:cubicBezTo>
                    <a:pt x="1684" y="1318"/>
                    <a:pt x="1481" y="1223"/>
                    <a:pt x="1455" y="1181"/>
                  </a:cubicBezTo>
                  <a:lnTo>
                    <a:pt x="1455" y="989"/>
                  </a:lnTo>
                  <a:close/>
                  <a:moveTo>
                    <a:pt x="809" y="1356"/>
                  </a:moveTo>
                  <a:cubicBezTo>
                    <a:pt x="1004" y="1356"/>
                    <a:pt x="1153" y="1381"/>
                    <a:pt x="1255" y="1411"/>
                  </a:cubicBezTo>
                  <a:cubicBezTo>
                    <a:pt x="1343" y="1437"/>
                    <a:pt x="1396" y="1467"/>
                    <a:pt x="1414" y="1487"/>
                  </a:cubicBezTo>
                  <a:cubicBezTo>
                    <a:pt x="1396" y="1508"/>
                    <a:pt x="1343" y="1538"/>
                    <a:pt x="1255" y="1564"/>
                  </a:cubicBezTo>
                  <a:cubicBezTo>
                    <a:pt x="1153" y="1594"/>
                    <a:pt x="1004" y="1619"/>
                    <a:pt x="809" y="1619"/>
                  </a:cubicBezTo>
                  <a:cubicBezTo>
                    <a:pt x="443" y="1619"/>
                    <a:pt x="241" y="1531"/>
                    <a:pt x="204" y="1487"/>
                  </a:cubicBezTo>
                  <a:cubicBezTo>
                    <a:pt x="241" y="1443"/>
                    <a:pt x="443" y="1356"/>
                    <a:pt x="809" y="1356"/>
                  </a:cubicBezTo>
                  <a:close/>
                  <a:moveTo>
                    <a:pt x="200" y="1718"/>
                  </a:moveTo>
                  <a:cubicBezTo>
                    <a:pt x="356" y="1787"/>
                    <a:pt x="583" y="1819"/>
                    <a:pt x="809" y="1819"/>
                  </a:cubicBezTo>
                  <a:cubicBezTo>
                    <a:pt x="965" y="1819"/>
                    <a:pt x="1121" y="1803"/>
                    <a:pt x="1255" y="1771"/>
                  </a:cubicBezTo>
                  <a:cubicBezTo>
                    <a:pt x="1314" y="1757"/>
                    <a:pt x="1369" y="1739"/>
                    <a:pt x="1417" y="1718"/>
                  </a:cubicBezTo>
                  <a:lnTo>
                    <a:pt x="1417" y="1910"/>
                  </a:lnTo>
                  <a:cubicBezTo>
                    <a:pt x="1405" y="1930"/>
                    <a:pt x="1351" y="1963"/>
                    <a:pt x="1255" y="1991"/>
                  </a:cubicBezTo>
                  <a:cubicBezTo>
                    <a:pt x="1153" y="2021"/>
                    <a:pt x="1004" y="2046"/>
                    <a:pt x="809" y="2046"/>
                  </a:cubicBezTo>
                  <a:cubicBezTo>
                    <a:pt x="429" y="2046"/>
                    <a:pt x="226" y="1952"/>
                    <a:pt x="200" y="1910"/>
                  </a:cubicBezTo>
                  <a:lnTo>
                    <a:pt x="200" y="1718"/>
                  </a:lnTo>
                  <a:close/>
                  <a:moveTo>
                    <a:pt x="200" y="2145"/>
                  </a:moveTo>
                  <a:cubicBezTo>
                    <a:pt x="356" y="2214"/>
                    <a:pt x="583" y="2246"/>
                    <a:pt x="809" y="2246"/>
                  </a:cubicBezTo>
                  <a:cubicBezTo>
                    <a:pt x="965" y="2246"/>
                    <a:pt x="1121" y="2231"/>
                    <a:pt x="1255" y="2199"/>
                  </a:cubicBezTo>
                  <a:cubicBezTo>
                    <a:pt x="1314" y="2184"/>
                    <a:pt x="1369" y="2166"/>
                    <a:pt x="1417" y="2145"/>
                  </a:cubicBezTo>
                  <a:lnTo>
                    <a:pt x="1417" y="2337"/>
                  </a:lnTo>
                  <a:cubicBezTo>
                    <a:pt x="1405" y="2357"/>
                    <a:pt x="1351" y="2390"/>
                    <a:pt x="1255" y="2418"/>
                  </a:cubicBezTo>
                  <a:cubicBezTo>
                    <a:pt x="1153" y="2448"/>
                    <a:pt x="1004" y="2473"/>
                    <a:pt x="809" y="2473"/>
                  </a:cubicBezTo>
                  <a:cubicBezTo>
                    <a:pt x="429" y="2473"/>
                    <a:pt x="226" y="2379"/>
                    <a:pt x="200" y="2337"/>
                  </a:cubicBezTo>
                  <a:lnTo>
                    <a:pt x="200" y="2145"/>
                  </a:lnTo>
                  <a:close/>
                  <a:moveTo>
                    <a:pt x="200" y="2572"/>
                  </a:moveTo>
                  <a:cubicBezTo>
                    <a:pt x="356" y="2641"/>
                    <a:pt x="583" y="2673"/>
                    <a:pt x="809" y="2673"/>
                  </a:cubicBezTo>
                  <a:cubicBezTo>
                    <a:pt x="965" y="2673"/>
                    <a:pt x="1121" y="2658"/>
                    <a:pt x="1255" y="2626"/>
                  </a:cubicBezTo>
                  <a:cubicBezTo>
                    <a:pt x="1314" y="2611"/>
                    <a:pt x="1369" y="2594"/>
                    <a:pt x="1417" y="2572"/>
                  </a:cubicBezTo>
                  <a:lnTo>
                    <a:pt x="1417" y="2764"/>
                  </a:lnTo>
                  <a:cubicBezTo>
                    <a:pt x="1405" y="2785"/>
                    <a:pt x="1351" y="2817"/>
                    <a:pt x="1255" y="2846"/>
                  </a:cubicBezTo>
                  <a:cubicBezTo>
                    <a:pt x="1153" y="2876"/>
                    <a:pt x="1004" y="2901"/>
                    <a:pt x="809" y="2901"/>
                  </a:cubicBezTo>
                  <a:cubicBezTo>
                    <a:pt x="429" y="2901"/>
                    <a:pt x="226" y="2806"/>
                    <a:pt x="200" y="2764"/>
                  </a:cubicBezTo>
                  <a:lnTo>
                    <a:pt x="200" y="2572"/>
                  </a:lnTo>
                  <a:close/>
                  <a:moveTo>
                    <a:pt x="1417" y="3192"/>
                  </a:moveTo>
                  <a:cubicBezTo>
                    <a:pt x="1391" y="3234"/>
                    <a:pt x="1188" y="3328"/>
                    <a:pt x="809" y="3328"/>
                  </a:cubicBezTo>
                  <a:cubicBezTo>
                    <a:pt x="429" y="3328"/>
                    <a:pt x="226" y="3234"/>
                    <a:pt x="200" y="3192"/>
                  </a:cubicBezTo>
                  <a:lnTo>
                    <a:pt x="200" y="3000"/>
                  </a:lnTo>
                  <a:cubicBezTo>
                    <a:pt x="356" y="3068"/>
                    <a:pt x="583" y="3101"/>
                    <a:pt x="809" y="3101"/>
                  </a:cubicBezTo>
                  <a:cubicBezTo>
                    <a:pt x="990" y="3101"/>
                    <a:pt x="1172" y="3080"/>
                    <a:pt x="1317" y="3036"/>
                  </a:cubicBezTo>
                  <a:cubicBezTo>
                    <a:pt x="1353" y="3025"/>
                    <a:pt x="1387" y="3013"/>
                    <a:pt x="1417" y="3000"/>
                  </a:cubicBezTo>
                  <a:lnTo>
                    <a:pt x="1417" y="3108"/>
                  </a:lnTo>
                  <a:lnTo>
                    <a:pt x="1417" y="3192"/>
                  </a:lnTo>
                  <a:close/>
                  <a:moveTo>
                    <a:pt x="2453" y="2987"/>
                  </a:moveTo>
                  <a:cubicBezTo>
                    <a:pt x="2355" y="3010"/>
                    <a:pt x="2225" y="3027"/>
                    <a:pt x="2063" y="3027"/>
                  </a:cubicBezTo>
                  <a:cubicBezTo>
                    <a:pt x="1868" y="3027"/>
                    <a:pt x="1719" y="3002"/>
                    <a:pt x="1617" y="2972"/>
                  </a:cubicBezTo>
                  <a:lnTo>
                    <a:pt x="1617" y="2752"/>
                  </a:lnTo>
                  <a:cubicBezTo>
                    <a:pt x="1751" y="2784"/>
                    <a:pt x="1907" y="2800"/>
                    <a:pt x="2063" y="2800"/>
                  </a:cubicBezTo>
                  <a:cubicBezTo>
                    <a:pt x="2198" y="2800"/>
                    <a:pt x="2333" y="2788"/>
                    <a:pt x="2453" y="2764"/>
                  </a:cubicBezTo>
                  <a:lnTo>
                    <a:pt x="2453" y="2987"/>
                  </a:lnTo>
                  <a:close/>
                  <a:moveTo>
                    <a:pt x="2453" y="2559"/>
                  </a:moveTo>
                  <a:cubicBezTo>
                    <a:pt x="2355" y="2582"/>
                    <a:pt x="2225" y="2600"/>
                    <a:pt x="2063" y="2600"/>
                  </a:cubicBezTo>
                  <a:cubicBezTo>
                    <a:pt x="1868" y="2600"/>
                    <a:pt x="1719" y="2574"/>
                    <a:pt x="1617" y="2544"/>
                  </a:cubicBezTo>
                  <a:lnTo>
                    <a:pt x="1617" y="2325"/>
                  </a:lnTo>
                  <a:cubicBezTo>
                    <a:pt x="1751" y="2357"/>
                    <a:pt x="1907" y="2372"/>
                    <a:pt x="2063" y="2372"/>
                  </a:cubicBezTo>
                  <a:cubicBezTo>
                    <a:pt x="2198" y="2372"/>
                    <a:pt x="2333" y="2361"/>
                    <a:pt x="2453" y="2337"/>
                  </a:cubicBezTo>
                  <a:lnTo>
                    <a:pt x="2453" y="2559"/>
                  </a:lnTo>
                  <a:close/>
                  <a:moveTo>
                    <a:pt x="2453" y="1915"/>
                  </a:moveTo>
                  <a:lnTo>
                    <a:pt x="2453" y="2132"/>
                  </a:lnTo>
                  <a:cubicBezTo>
                    <a:pt x="2355" y="2155"/>
                    <a:pt x="2225" y="2172"/>
                    <a:pt x="2063" y="2172"/>
                  </a:cubicBezTo>
                  <a:cubicBezTo>
                    <a:pt x="1868" y="2172"/>
                    <a:pt x="1719" y="2147"/>
                    <a:pt x="1617" y="2117"/>
                  </a:cubicBezTo>
                  <a:lnTo>
                    <a:pt x="1617" y="1897"/>
                  </a:lnTo>
                  <a:cubicBezTo>
                    <a:pt x="1751" y="1930"/>
                    <a:pt x="1907" y="1945"/>
                    <a:pt x="2063" y="1945"/>
                  </a:cubicBezTo>
                  <a:cubicBezTo>
                    <a:pt x="2198" y="1945"/>
                    <a:pt x="2333" y="1933"/>
                    <a:pt x="2453" y="1910"/>
                  </a:cubicBezTo>
                  <a:cubicBezTo>
                    <a:pt x="2453" y="1911"/>
                    <a:pt x="2453" y="1913"/>
                    <a:pt x="2453" y="1915"/>
                  </a:cubicBezTo>
                  <a:close/>
                  <a:moveTo>
                    <a:pt x="2063" y="1745"/>
                  </a:moveTo>
                  <a:cubicBezTo>
                    <a:pt x="1868" y="1745"/>
                    <a:pt x="1719" y="1720"/>
                    <a:pt x="1617" y="1690"/>
                  </a:cubicBezTo>
                  <a:lnTo>
                    <a:pt x="1617" y="1487"/>
                  </a:lnTo>
                  <a:cubicBezTo>
                    <a:pt x="1617" y="1484"/>
                    <a:pt x="1617" y="1480"/>
                    <a:pt x="1617" y="1477"/>
                  </a:cubicBezTo>
                  <a:cubicBezTo>
                    <a:pt x="1617" y="1474"/>
                    <a:pt x="1616" y="1472"/>
                    <a:pt x="1616" y="1470"/>
                  </a:cubicBezTo>
                  <a:cubicBezTo>
                    <a:pt x="1750" y="1502"/>
                    <a:pt x="1907" y="1518"/>
                    <a:pt x="2063" y="1518"/>
                  </a:cubicBezTo>
                  <a:cubicBezTo>
                    <a:pt x="2289" y="1518"/>
                    <a:pt x="2516" y="1485"/>
                    <a:pt x="2672" y="1417"/>
                  </a:cubicBezTo>
                  <a:lnTo>
                    <a:pt x="2672" y="1609"/>
                  </a:lnTo>
                  <a:cubicBezTo>
                    <a:pt x="2646" y="1651"/>
                    <a:pt x="2443" y="1745"/>
                    <a:pt x="2063" y="1745"/>
                  </a:cubicBezTo>
                  <a:close/>
                  <a:moveTo>
                    <a:pt x="3870" y="3192"/>
                  </a:moveTo>
                  <a:cubicBezTo>
                    <a:pt x="3844" y="3234"/>
                    <a:pt x="3641" y="3328"/>
                    <a:pt x="3261" y="3328"/>
                  </a:cubicBezTo>
                  <a:cubicBezTo>
                    <a:pt x="2882" y="3328"/>
                    <a:pt x="2679" y="3234"/>
                    <a:pt x="2653" y="3192"/>
                  </a:cubicBezTo>
                  <a:lnTo>
                    <a:pt x="2653" y="3134"/>
                  </a:lnTo>
                  <a:lnTo>
                    <a:pt x="2653" y="3000"/>
                  </a:lnTo>
                  <a:cubicBezTo>
                    <a:pt x="2696" y="3019"/>
                    <a:pt x="2744" y="3035"/>
                    <a:pt x="2797" y="3048"/>
                  </a:cubicBezTo>
                  <a:cubicBezTo>
                    <a:pt x="2934" y="3084"/>
                    <a:pt x="3098" y="3101"/>
                    <a:pt x="3261" y="3101"/>
                  </a:cubicBezTo>
                  <a:cubicBezTo>
                    <a:pt x="3487" y="3101"/>
                    <a:pt x="3714" y="3068"/>
                    <a:pt x="3870" y="3000"/>
                  </a:cubicBezTo>
                  <a:lnTo>
                    <a:pt x="3870" y="3192"/>
                  </a:lnTo>
                  <a:close/>
                  <a:moveTo>
                    <a:pt x="3870" y="2764"/>
                  </a:moveTo>
                  <a:cubicBezTo>
                    <a:pt x="3844" y="2806"/>
                    <a:pt x="3641" y="2901"/>
                    <a:pt x="3261" y="2901"/>
                  </a:cubicBezTo>
                  <a:cubicBezTo>
                    <a:pt x="3099" y="2901"/>
                    <a:pt x="2970" y="2884"/>
                    <a:pt x="2872" y="2861"/>
                  </a:cubicBezTo>
                  <a:cubicBezTo>
                    <a:pt x="2771" y="2837"/>
                    <a:pt x="2704" y="2807"/>
                    <a:pt x="2672" y="2783"/>
                  </a:cubicBezTo>
                  <a:cubicBezTo>
                    <a:pt x="2663" y="2776"/>
                    <a:pt x="2656" y="2770"/>
                    <a:pt x="2653" y="2764"/>
                  </a:cubicBezTo>
                  <a:lnTo>
                    <a:pt x="2653" y="2707"/>
                  </a:lnTo>
                  <a:lnTo>
                    <a:pt x="2653" y="2572"/>
                  </a:lnTo>
                  <a:cubicBezTo>
                    <a:pt x="2716" y="2600"/>
                    <a:pt x="2791" y="2622"/>
                    <a:pt x="2872" y="2638"/>
                  </a:cubicBezTo>
                  <a:cubicBezTo>
                    <a:pt x="2992" y="2662"/>
                    <a:pt x="3127" y="2673"/>
                    <a:pt x="3261" y="2673"/>
                  </a:cubicBezTo>
                  <a:cubicBezTo>
                    <a:pt x="3487" y="2673"/>
                    <a:pt x="3714" y="2641"/>
                    <a:pt x="3870" y="2572"/>
                  </a:cubicBezTo>
                  <a:lnTo>
                    <a:pt x="3870" y="2764"/>
                  </a:lnTo>
                  <a:close/>
                  <a:moveTo>
                    <a:pt x="3870" y="2337"/>
                  </a:moveTo>
                  <a:cubicBezTo>
                    <a:pt x="3844" y="2379"/>
                    <a:pt x="3641" y="2473"/>
                    <a:pt x="3261" y="2473"/>
                  </a:cubicBezTo>
                  <a:cubicBezTo>
                    <a:pt x="3099" y="2473"/>
                    <a:pt x="2970" y="2456"/>
                    <a:pt x="2872" y="2433"/>
                  </a:cubicBezTo>
                  <a:cubicBezTo>
                    <a:pt x="2771" y="2410"/>
                    <a:pt x="2704" y="2380"/>
                    <a:pt x="2672" y="2356"/>
                  </a:cubicBezTo>
                  <a:cubicBezTo>
                    <a:pt x="2663" y="2349"/>
                    <a:pt x="2656" y="2343"/>
                    <a:pt x="2653" y="2337"/>
                  </a:cubicBezTo>
                  <a:lnTo>
                    <a:pt x="2653" y="2279"/>
                  </a:lnTo>
                  <a:lnTo>
                    <a:pt x="2653" y="2145"/>
                  </a:lnTo>
                  <a:cubicBezTo>
                    <a:pt x="2716" y="2173"/>
                    <a:pt x="2791" y="2195"/>
                    <a:pt x="2872" y="2211"/>
                  </a:cubicBezTo>
                  <a:cubicBezTo>
                    <a:pt x="2992" y="2235"/>
                    <a:pt x="3127" y="2246"/>
                    <a:pt x="3261" y="2246"/>
                  </a:cubicBezTo>
                  <a:cubicBezTo>
                    <a:pt x="3487" y="2246"/>
                    <a:pt x="3714" y="2214"/>
                    <a:pt x="3870" y="2145"/>
                  </a:cubicBezTo>
                  <a:lnTo>
                    <a:pt x="3870" y="2337"/>
                  </a:lnTo>
                  <a:close/>
                </a:path>
              </a:pathLst>
            </a:custGeom>
            <a:solidFill>
              <a:srgbClr val="D9D9D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34" name="Group 33"/>
          <p:cNvGrpSpPr>
            <a:grpSpLocks noChangeAspect="1"/>
          </p:cNvGrpSpPr>
          <p:nvPr/>
        </p:nvGrpSpPr>
        <p:grpSpPr bwMode="auto">
          <a:xfrm>
            <a:off x="4182472" y="4086211"/>
            <a:ext cx="530612" cy="576301"/>
            <a:chOff x="2493" y="1774"/>
            <a:chExt cx="773" cy="772"/>
          </a:xfrm>
        </p:grpSpPr>
        <p:sp>
          <p:nvSpPr>
            <p:cNvPr id="135" name="AutoShape 32"/>
            <p:cNvSpPr>
              <a:spLocks noChangeAspect="1" noChangeArrowheads="1" noTextEdit="1"/>
            </p:cNvSpPr>
            <p:nvPr/>
          </p:nvSpPr>
          <p:spPr bwMode="auto">
            <a:xfrm>
              <a:off x="2494" y="1774"/>
              <a:ext cx="772" cy="7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34"/>
            <p:cNvSpPr>
              <a:spLocks/>
            </p:cNvSpPr>
            <p:nvPr/>
          </p:nvSpPr>
          <p:spPr bwMode="auto">
            <a:xfrm>
              <a:off x="2493" y="1996"/>
              <a:ext cx="361" cy="466"/>
            </a:xfrm>
            <a:custGeom>
              <a:avLst/>
              <a:gdLst>
                <a:gd name="T0" fmla="*/ 589 w 752"/>
                <a:gd name="T1" fmla="*/ 530 h 970"/>
                <a:gd name="T2" fmla="*/ 378 w 752"/>
                <a:gd name="T3" fmla="*/ 474 h 970"/>
                <a:gd name="T4" fmla="*/ 354 w 752"/>
                <a:gd name="T5" fmla="*/ 463 h 970"/>
                <a:gd name="T6" fmla="*/ 328 w 752"/>
                <a:gd name="T7" fmla="*/ 442 h 970"/>
                <a:gd name="T8" fmla="*/ 292 w 752"/>
                <a:gd name="T9" fmla="*/ 401 h 970"/>
                <a:gd name="T10" fmla="*/ 137 w 752"/>
                <a:gd name="T11" fmla="*/ 275 h 970"/>
                <a:gd name="T12" fmla="*/ 94 w 752"/>
                <a:gd name="T13" fmla="*/ 313 h 970"/>
                <a:gd name="T14" fmla="*/ 183 w 752"/>
                <a:gd name="T15" fmla="*/ 437 h 970"/>
                <a:gd name="T16" fmla="*/ 213 w 752"/>
                <a:gd name="T17" fmla="*/ 472 h 970"/>
                <a:gd name="T18" fmla="*/ 242 w 752"/>
                <a:gd name="T19" fmla="*/ 502 h 970"/>
                <a:gd name="T20" fmla="*/ 177 w 752"/>
                <a:gd name="T21" fmla="*/ 457 h 970"/>
                <a:gd name="T22" fmla="*/ 164 w 752"/>
                <a:gd name="T23" fmla="*/ 435 h 970"/>
                <a:gd name="T24" fmla="*/ 148 w 752"/>
                <a:gd name="T25" fmla="*/ 411 h 970"/>
                <a:gd name="T26" fmla="*/ 126 w 752"/>
                <a:gd name="T27" fmla="*/ 381 h 970"/>
                <a:gd name="T28" fmla="*/ 97 w 752"/>
                <a:gd name="T29" fmla="*/ 344 h 970"/>
                <a:gd name="T30" fmla="*/ 79 w 752"/>
                <a:gd name="T31" fmla="*/ 322 h 970"/>
                <a:gd name="T32" fmla="*/ 110 w 752"/>
                <a:gd name="T33" fmla="*/ 256 h 970"/>
                <a:gd name="T34" fmla="*/ 94 w 752"/>
                <a:gd name="T35" fmla="*/ 114 h 970"/>
                <a:gd name="T36" fmla="*/ 49 w 752"/>
                <a:gd name="T37" fmla="*/ 3 h 970"/>
                <a:gd name="T38" fmla="*/ 28 w 752"/>
                <a:gd name="T39" fmla="*/ 8 h 970"/>
                <a:gd name="T40" fmla="*/ 14 w 752"/>
                <a:gd name="T41" fmla="*/ 83 h 970"/>
                <a:gd name="T42" fmla="*/ 4 w 752"/>
                <a:gd name="T43" fmla="*/ 289 h 970"/>
                <a:gd name="T44" fmla="*/ 146 w 752"/>
                <a:gd name="T45" fmla="*/ 603 h 970"/>
                <a:gd name="T46" fmla="*/ 423 w 752"/>
                <a:gd name="T47" fmla="*/ 782 h 970"/>
                <a:gd name="T48" fmla="*/ 476 w 752"/>
                <a:gd name="T49" fmla="*/ 870 h 970"/>
                <a:gd name="T50" fmla="*/ 476 w 752"/>
                <a:gd name="T51" fmla="*/ 969 h 970"/>
                <a:gd name="T52" fmla="*/ 741 w 752"/>
                <a:gd name="T53" fmla="*/ 970 h 970"/>
                <a:gd name="T54" fmla="*/ 741 w 752"/>
                <a:gd name="T55" fmla="*/ 878 h 970"/>
                <a:gd name="T56" fmla="*/ 747 w 752"/>
                <a:gd name="T57" fmla="*/ 828 h 970"/>
                <a:gd name="T58" fmla="*/ 745 w 752"/>
                <a:gd name="T59" fmla="*/ 758 h 970"/>
                <a:gd name="T60" fmla="*/ 589 w 752"/>
                <a:gd name="T61" fmla="*/ 530 h 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52" h="970">
                  <a:moveTo>
                    <a:pt x="589" y="530"/>
                  </a:moveTo>
                  <a:cubicBezTo>
                    <a:pt x="582" y="525"/>
                    <a:pt x="528" y="484"/>
                    <a:pt x="378" y="474"/>
                  </a:cubicBezTo>
                  <a:cubicBezTo>
                    <a:pt x="369" y="474"/>
                    <a:pt x="361" y="468"/>
                    <a:pt x="354" y="463"/>
                  </a:cubicBezTo>
                  <a:cubicBezTo>
                    <a:pt x="344" y="457"/>
                    <a:pt x="335" y="450"/>
                    <a:pt x="328" y="442"/>
                  </a:cubicBezTo>
                  <a:cubicBezTo>
                    <a:pt x="316" y="428"/>
                    <a:pt x="303" y="416"/>
                    <a:pt x="292" y="401"/>
                  </a:cubicBezTo>
                  <a:cubicBezTo>
                    <a:pt x="219" y="299"/>
                    <a:pt x="148" y="279"/>
                    <a:pt x="137" y="275"/>
                  </a:cubicBezTo>
                  <a:cubicBezTo>
                    <a:pt x="123" y="268"/>
                    <a:pt x="68" y="276"/>
                    <a:pt x="94" y="313"/>
                  </a:cubicBezTo>
                  <a:cubicBezTo>
                    <a:pt x="96" y="313"/>
                    <a:pt x="178" y="428"/>
                    <a:pt x="183" y="437"/>
                  </a:cubicBezTo>
                  <a:cubicBezTo>
                    <a:pt x="193" y="454"/>
                    <a:pt x="203" y="460"/>
                    <a:pt x="213" y="472"/>
                  </a:cubicBezTo>
                  <a:cubicBezTo>
                    <a:pt x="222" y="482"/>
                    <a:pt x="232" y="492"/>
                    <a:pt x="242" y="502"/>
                  </a:cubicBezTo>
                  <a:cubicBezTo>
                    <a:pt x="242" y="502"/>
                    <a:pt x="189" y="471"/>
                    <a:pt x="177" y="457"/>
                  </a:cubicBezTo>
                  <a:cubicBezTo>
                    <a:pt x="171" y="451"/>
                    <a:pt x="169" y="442"/>
                    <a:pt x="164" y="435"/>
                  </a:cubicBezTo>
                  <a:cubicBezTo>
                    <a:pt x="159" y="427"/>
                    <a:pt x="153" y="419"/>
                    <a:pt x="148" y="411"/>
                  </a:cubicBezTo>
                  <a:cubicBezTo>
                    <a:pt x="141" y="401"/>
                    <a:pt x="134" y="391"/>
                    <a:pt x="126" y="381"/>
                  </a:cubicBezTo>
                  <a:cubicBezTo>
                    <a:pt x="117" y="369"/>
                    <a:pt x="107" y="357"/>
                    <a:pt x="97" y="344"/>
                  </a:cubicBezTo>
                  <a:cubicBezTo>
                    <a:pt x="91" y="337"/>
                    <a:pt x="84" y="330"/>
                    <a:pt x="79" y="322"/>
                  </a:cubicBezTo>
                  <a:cubicBezTo>
                    <a:pt x="55" y="283"/>
                    <a:pt x="83" y="259"/>
                    <a:pt x="110" y="256"/>
                  </a:cubicBezTo>
                  <a:cubicBezTo>
                    <a:pt x="108" y="252"/>
                    <a:pt x="96" y="134"/>
                    <a:pt x="94" y="114"/>
                  </a:cubicBezTo>
                  <a:cubicBezTo>
                    <a:pt x="88" y="57"/>
                    <a:pt x="82" y="15"/>
                    <a:pt x="49" y="3"/>
                  </a:cubicBezTo>
                  <a:cubicBezTo>
                    <a:pt x="41" y="0"/>
                    <a:pt x="35" y="1"/>
                    <a:pt x="28" y="8"/>
                  </a:cubicBezTo>
                  <a:cubicBezTo>
                    <a:pt x="21" y="15"/>
                    <a:pt x="17" y="57"/>
                    <a:pt x="14" y="83"/>
                  </a:cubicBezTo>
                  <a:cubicBezTo>
                    <a:pt x="14" y="83"/>
                    <a:pt x="0" y="223"/>
                    <a:pt x="4" y="289"/>
                  </a:cubicBezTo>
                  <a:cubicBezTo>
                    <a:pt x="5" y="324"/>
                    <a:pt x="115" y="566"/>
                    <a:pt x="146" y="603"/>
                  </a:cubicBezTo>
                  <a:cubicBezTo>
                    <a:pt x="177" y="641"/>
                    <a:pt x="423" y="782"/>
                    <a:pt x="423" y="782"/>
                  </a:cubicBezTo>
                  <a:cubicBezTo>
                    <a:pt x="431" y="789"/>
                    <a:pt x="476" y="824"/>
                    <a:pt x="476" y="870"/>
                  </a:cubicBezTo>
                  <a:lnTo>
                    <a:pt x="476" y="969"/>
                  </a:lnTo>
                  <a:lnTo>
                    <a:pt x="741" y="970"/>
                  </a:lnTo>
                  <a:lnTo>
                    <a:pt x="741" y="878"/>
                  </a:lnTo>
                  <a:cubicBezTo>
                    <a:pt x="742" y="861"/>
                    <a:pt x="745" y="845"/>
                    <a:pt x="747" y="828"/>
                  </a:cubicBezTo>
                  <a:cubicBezTo>
                    <a:pt x="752" y="809"/>
                    <a:pt x="748" y="772"/>
                    <a:pt x="745" y="758"/>
                  </a:cubicBezTo>
                  <a:cubicBezTo>
                    <a:pt x="714" y="621"/>
                    <a:pt x="601" y="540"/>
                    <a:pt x="589" y="530"/>
                  </a:cubicBezTo>
                  <a:close/>
                </a:path>
              </a:pathLst>
            </a:custGeom>
            <a:solidFill>
              <a:srgbClr val="D9D9D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35"/>
            <p:cNvSpPr>
              <a:spLocks/>
            </p:cNvSpPr>
            <p:nvPr/>
          </p:nvSpPr>
          <p:spPr bwMode="auto">
            <a:xfrm>
              <a:off x="2885" y="1996"/>
              <a:ext cx="362" cy="466"/>
            </a:xfrm>
            <a:custGeom>
              <a:avLst/>
              <a:gdLst>
                <a:gd name="T0" fmla="*/ 738 w 752"/>
                <a:gd name="T1" fmla="*/ 83 h 970"/>
                <a:gd name="T2" fmla="*/ 724 w 752"/>
                <a:gd name="T3" fmla="*/ 8 h 970"/>
                <a:gd name="T4" fmla="*/ 703 w 752"/>
                <a:gd name="T5" fmla="*/ 3 h 970"/>
                <a:gd name="T6" fmla="*/ 658 w 752"/>
                <a:gd name="T7" fmla="*/ 114 h 970"/>
                <a:gd name="T8" fmla="*/ 642 w 752"/>
                <a:gd name="T9" fmla="*/ 256 h 970"/>
                <a:gd name="T10" fmla="*/ 673 w 752"/>
                <a:gd name="T11" fmla="*/ 322 h 970"/>
                <a:gd name="T12" fmla="*/ 655 w 752"/>
                <a:gd name="T13" fmla="*/ 344 h 970"/>
                <a:gd name="T14" fmla="*/ 626 w 752"/>
                <a:gd name="T15" fmla="*/ 381 h 970"/>
                <a:gd name="T16" fmla="*/ 604 w 752"/>
                <a:gd name="T17" fmla="*/ 411 h 970"/>
                <a:gd name="T18" fmla="*/ 588 w 752"/>
                <a:gd name="T19" fmla="*/ 435 h 970"/>
                <a:gd name="T20" fmla="*/ 575 w 752"/>
                <a:gd name="T21" fmla="*/ 457 h 970"/>
                <a:gd name="T22" fmla="*/ 510 w 752"/>
                <a:gd name="T23" fmla="*/ 502 h 970"/>
                <a:gd name="T24" fmla="*/ 539 w 752"/>
                <a:gd name="T25" fmla="*/ 472 h 970"/>
                <a:gd name="T26" fmla="*/ 569 w 752"/>
                <a:gd name="T27" fmla="*/ 437 h 970"/>
                <a:gd name="T28" fmla="*/ 658 w 752"/>
                <a:gd name="T29" fmla="*/ 313 h 970"/>
                <a:gd name="T30" fmla="*/ 615 w 752"/>
                <a:gd name="T31" fmla="*/ 275 h 970"/>
                <a:gd name="T32" fmla="*/ 460 w 752"/>
                <a:gd name="T33" fmla="*/ 401 h 970"/>
                <a:gd name="T34" fmla="*/ 424 w 752"/>
                <a:gd name="T35" fmla="*/ 442 h 970"/>
                <a:gd name="T36" fmla="*/ 398 w 752"/>
                <a:gd name="T37" fmla="*/ 463 h 970"/>
                <a:gd name="T38" fmla="*/ 374 w 752"/>
                <a:gd name="T39" fmla="*/ 474 h 970"/>
                <a:gd name="T40" fmla="*/ 163 w 752"/>
                <a:gd name="T41" fmla="*/ 530 h 970"/>
                <a:gd name="T42" fmla="*/ 7 w 752"/>
                <a:gd name="T43" fmla="*/ 758 h 970"/>
                <a:gd name="T44" fmla="*/ 5 w 752"/>
                <a:gd name="T45" fmla="*/ 828 h 970"/>
                <a:gd name="T46" fmla="*/ 11 w 752"/>
                <a:gd name="T47" fmla="*/ 878 h 970"/>
                <a:gd name="T48" fmla="*/ 11 w 752"/>
                <a:gd name="T49" fmla="*/ 970 h 970"/>
                <a:gd name="T50" fmla="*/ 276 w 752"/>
                <a:gd name="T51" fmla="*/ 969 h 970"/>
                <a:gd name="T52" fmla="*/ 276 w 752"/>
                <a:gd name="T53" fmla="*/ 870 h 970"/>
                <a:gd name="T54" fmla="*/ 329 w 752"/>
                <a:gd name="T55" fmla="*/ 782 h 970"/>
                <a:gd name="T56" fmla="*/ 606 w 752"/>
                <a:gd name="T57" fmla="*/ 603 h 970"/>
                <a:gd name="T58" fmla="*/ 748 w 752"/>
                <a:gd name="T59" fmla="*/ 289 h 970"/>
                <a:gd name="T60" fmla="*/ 738 w 752"/>
                <a:gd name="T61" fmla="*/ 83 h 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52" h="970">
                  <a:moveTo>
                    <a:pt x="738" y="83"/>
                  </a:moveTo>
                  <a:cubicBezTo>
                    <a:pt x="736" y="57"/>
                    <a:pt x="731" y="15"/>
                    <a:pt x="724" y="8"/>
                  </a:cubicBezTo>
                  <a:cubicBezTo>
                    <a:pt x="717" y="1"/>
                    <a:pt x="711" y="0"/>
                    <a:pt x="703" y="3"/>
                  </a:cubicBezTo>
                  <a:cubicBezTo>
                    <a:pt x="670" y="14"/>
                    <a:pt x="664" y="57"/>
                    <a:pt x="658" y="114"/>
                  </a:cubicBezTo>
                  <a:cubicBezTo>
                    <a:pt x="656" y="134"/>
                    <a:pt x="644" y="252"/>
                    <a:pt x="642" y="256"/>
                  </a:cubicBezTo>
                  <a:cubicBezTo>
                    <a:pt x="669" y="259"/>
                    <a:pt x="697" y="283"/>
                    <a:pt x="673" y="322"/>
                  </a:cubicBezTo>
                  <a:cubicBezTo>
                    <a:pt x="668" y="330"/>
                    <a:pt x="661" y="337"/>
                    <a:pt x="655" y="344"/>
                  </a:cubicBezTo>
                  <a:cubicBezTo>
                    <a:pt x="645" y="357"/>
                    <a:pt x="635" y="369"/>
                    <a:pt x="626" y="381"/>
                  </a:cubicBezTo>
                  <a:cubicBezTo>
                    <a:pt x="618" y="391"/>
                    <a:pt x="611" y="401"/>
                    <a:pt x="604" y="411"/>
                  </a:cubicBezTo>
                  <a:cubicBezTo>
                    <a:pt x="599" y="419"/>
                    <a:pt x="593" y="427"/>
                    <a:pt x="588" y="435"/>
                  </a:cubicBezTo>
                  <a:cubicBezTo>
                    <a:pt x="584" y="442"/>
                    <a:pt x="581" y="451"/>
                    <a:pt x="575" y="457"/>
                  </a:cubicBezTo>
                  <a:cubicBezTo>
                    <a:pt x="563" y="471"/>
                    <a:pt x="510" y="502"/>
                    <a:pt x="510" y="502"/>
                  </a:cubicBezTo>
                  <a:cubicBezTo>
                    <a:pt x="520" y="491"/>
                    <a:pt x="530" y="482"/>
                    <a:pt x="539" y="472"/>
                  </a:cubicBezTo>
                  <a:cubicBezTo>
                    <a:pt x="549" y="460"/>
                    <a:pt x="559" y="454"/>
                    <a:pt x="569" y="437"/>
                  </a:cubicBezTo>
                  <a:cubicBezTo>
                    <a:pt x="574" y="428"/>
                    <a:pt x="656" y="313"/>
                    <a:pt x="658" y="313"/>
                  </a:cubicBezTo>
                  <a:cubicBezTo>
                    <a:pt x="684" y="276"/>
                    <a:pt x="629" y="268"/>
                    <a:pt x="615" y="275"/>
                  </a:cubicBezTo>
                  <a:cubicBezTo>
                    <a:pt x="604" y="279"/>
                    <a:pt x="533" y="299"/>
                    <a:pt x="460" y="401"/>
                  </a:cubicBezTo>
                  <a:cubicBezTo>
                    <a:pt x="449" y="416"/>
                    <a:pt x="436" y="428"/>
                    <a:pt x="424" y="442"/>
                  </a:cubicBezTo>
                  <a:cubicBezTo>
                    <a:pt x="417" y="450"/>
                    <a:pt x="408" y="457"/>
                    <a:pt x="398" y="463"/>
                  </a:cubicBezTo>
                  <a:cubicBezTo>
                    <a:pt x="391" y="468"/>
                    <a:pt x="383" y="474"/>
                    <a:pt x="374" y="474"/>
                  </a:cubicBezTo>
                  <a:cubicBezTo>
                    <a:pt x="224" y="484"/>
                    <a:pt x="170" y="525"/>
                    <a:pt x="163" y="530"/>
                  </a:cubicBezTo>
                  <a:cubicBezTo>
                    <a:pt x="151" y="540"/>
                    <a:pt x="38" y="621"/>
                    <a:pt x="7" y="758"/>
                  </a:cubicBezTo>
                  <a:cubicBezTo>
                    <a:pt x="4" y="772"/>
                    <a:pt x="0" y="809"/>
                    <a:pt x="5" y="828"/>
                  </a:cubicBezTo>
                  <a:cubicBezTo>
                    <a:pt x="7" y="845"/>
                    <a:pt x="10" y="861"/>
                    <a:pt x="11" y="878"/>
                  </a:cubicBezTo>
                  <a:lnTo>
                    <a:pt x="11" y="970"/>
                  </a:lnTo>
                  <a:lnTo>
                    <a:pt x="276" y="969"/>
                  </a:lnTo>
                  <a:lnTo>
                    <a:pt x="276" y="870"/>
                  </a:lnTo>
                  <a:cubicBezTo>
                    <a:pt x="276" y="824"/>
                    <a:pt x="321" y="789"/>
                    <a:pt x="329" y="782"/>
                  </a:cubicBezTo>
                  <a:cubicBezTo>
                    <a:pt x="329" y="782"/>
                    <a:pt x="575" y="641"/>
                    <a:pt x="606" y="603"/>
                  </a:cubicBezTo>
                  <a:cubicBezTo>
                    <a:pt x="637" y="566"/>
                    <a:pt x="747" y="324"/>
                    <a:pt x="748" y="289"/>
                  </a:cubicBezTo>
                  <a:cubicBezTo>
                    <a:pt x="752" y="223"/>
                    <a:pt x="738" y="83"/>
                    <a:pt x="738" y="83"/>
                  </a:cubicBezTo>
                  <a:close/>
                </a:path>
              </a:pathLst>
            </a:custGeom>
            <a:solidFill>
              <a:srgbClr val="D9D9D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36"/>
            <p:cNvSpPr>
              <a:spLocks noEditPoints="1"/>
            </p:cNvSpPr>
            <p:nvPr/>
          </p:nvSpPr>
          <p:spPr bwMode="auto">
            <a:xfrm>
              <a:off x="2693" y="1892"/>
              <a:ext cx="346" cy="315"/>
            </a:xfrm>
            <a:custGeom>
              <a:avLst/>
              <a:gdLst>
                <a:gd name="T0" fmla="*/ 637 w 955"/>
                <a:gd name="T1" fmla="*/ 724 h 840"/>
                <a:gd name="T2" fmla="*/ 940 w 955"/>
                <a:gd name="T3" fmla="*/ 329 h 840"/>
                <a:gd name="T4" fmla="*/ 896 w 955"/>
                <a:gd name="T5" fmla="*/ 103 h 840"/>
                <a:gd name="T6" fmla="*/ 689 w 955"/>
                <a:gd name="T7" fmla="*/ 2 h 840"/>
                <a:gd name="T8" fmla="*/ 664 w 955"/>
                <a:gd name="T9" fmla="*/ 0 h 840"/>
                <a:gd name="T10" fmla="*/ 478 w 955"/>
                <a:gd name="T11" fmla="*/ 67 h 840"/>
                <a:gd name="T12" fmla="*/ 291 w 955"/>
                <a:gd name="T13" fmla="*/ 0 h 840"/>
                <a:gd name="T14" fmla="*/ 266 w 955"/>
                <a:gd name="T15" fmla="*/ 2 h 840"/>
                <a:gd name="T16" fmla="*/ 59 w 955"/>
                <a:gd name="T17" fmla="*/ 103 h 840"/>
                <a:gd name="T18" fmla="*/ 15 w 955"/>
                <a:gd name="T19" fmla="*/ 329 h 840"/>
                <a:gd name="T20" fmla="*/ 318 w 955"/>
                <a:gd name="T21" fmla="*/ 724 h 840"/>
                <a:gd name="T22" fmla="*/ 399 w 955"/>
                <a:gd name="T23" fmla="*/ 803 h 840"/>
                <a:gd name="T24" fmla="*/ 478 w 955"/>
                <a:gd name="T25" fmla="*/ 840 h 840"/>
                <a:gd name="T26" fmla="*/ 556 w 955"/>
                <a:gd name="T27" fmla="*/ 803 h 840"/>
                <a:gd name="T28" fmla="*/ 637 w 955"/>
                <a:gd name="T29" fmla="*/ 724 h 840"/>
                <a:gd name="T30" fmla="*/ 318 w 955"/>
                <a:gd name="T31" fmla="*/ 156 h 840"/>
                <a:gd name="T32" fmla="*/ 173 w 955"/>
                <a:gd name="T33" fmla="*/ 285 h 840"/>
                <a:gd name="T34" fmla="*/ 134 w 955"/>
                <a:gd name="T35" fmla="*/ 324 h 840"/>
                <a:gd name="T36" fmla="*/ 95 w 955"/>
                <a:gd name="T37" fmla="*/ 285 h 840"/>
                <a:gd name="T38" fmla="*/ 318 w 955"/>
                <a:gd name="T39" fmla="*/ 78 h 840"/>
                <a:gd name="T40" fmla="*/ 357 w 955"/>
                <a:gd name="T41" fmla="*/ 117 h 840"/>
                <a:gd name="T42" fmla="*/ 318 w 955"/>
                <a:gd name="T43" fmla="*/ 156 h 8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55" h="840">
                  <a:moveTo>
                    <a:pt x="637" y="724"/>
                  </a:moveTo>
                  <a:cubicBezTo>
                    <a:pt x="762" y="606"/>
                    <a:pt x="918" y="460"/>
                    <a:pt x="940" y="329"/>
                  </a:cubicBezTo>
                  <a:cubicBezTo>
                    <a:pt x="955" y="237"/>
                    <a:pt x="940" y="161"/>
                    <a:pt x="896" y="103"/>
                  </a:cubicBezTo>
                  <a:cubicBezTo>
                    <a:pt x="852" y="45"/>
                    <a:pt x="784" y="12"/>
                    <a:pt x="689" y="2"/>
                  </a:cubicBezTo>
                  <a:cubicBezTo>
                    <a:pt x="680" y="1"/>
                    <a:pt x="672" y="0"/>
                    <a:pt x="664" y="0"/>
                  </a:cubicBezTo>
                  <a:cubicBezTo>
                    <a:pt x="597" y="0"/>
                    <a:pt x="529" y="25"/>
                    <a:pt x="478" y="67"/>
                  </a:cubicBezTo>
                  <a:cubicBezTo>
                    <a:pt x="426" y="25"/>
                    <a:pt x="358" y="0"/>
                    <a:pt x="291" y="0"/>
                  </a:cubicBezTo>
                  <a:cubicBezTo>
                    <a:pt x="283" y="0"/>
                    <a:pt x="275" y="1"/>
                    <a:pt x="266" y="2"/>
                  </a:cubicBezTo>
                  <a:cubicBezTo>
                    <a:pt x="171" y="12"/>
                    <a:pt x="103" y="45"/>
                    <a:pt x="59" y="103"/>
                  </a:cubicBezTo>
                  <a:cubicBezTo>
                    <a:pt x="15" y="161"/>
                    <a:pt x="0" y="237"/>
                    <a:pt x="15" y="329"/>
                  </a:cubicBezTo>
                  <a:cubicBezTo>
                    <a:pt x="37" y="460"/>
                    <a:pt x="193" y="606"/>
                    <a:pt x="318" y="724"/>
                  </a:cubicBezTo>
                  <a:cubicBezTo>
                    <a:pt x="318" y="724"/>
                    <a:pt x="381" y="787"/>
                    <a:pt x="399" y="803"/>
                  </a:cubicBezTo>
                  <a:cubicBezTo>
                    <a:pt x="414" y="816"/>
                    <a:pt x="444" y="840"/>
                    <a:pt x="478" y="840"/>
                  </a:cubicBezTo>
                  <a:cubicBezTo>
                    <a:pt x="511" y="840"/>
                    <a:pt x="541" y="816"/>
                    <a:pt x="556" y="803"/>
                  </a:cubicBezTo>
                  <a:cubicBezTo>
                    <a:pt x="574" y="787"/>
                    <a:pt x="637" y="724"/>
                    <a:pt x="637" y="724"/>
                  </a:cubicBezTo>
                  <a:close/>
                  <a:moveTo>
                    <a:pt x="318" y="156"/>
                  </a:moveTo>
                  <a:cubicBezTo>
                    <a:pt x="238" y="156"/>
                    <a:pt x="173" y="214"/>
                    <a:pt x="173" y="285"/>
                  </a:cubicBezTo>
                  <a:cubicBezTo>
                    <a:pt x="173" y="307"/>
                    <a:pt x="156" y="324"/>
                    <a:pt x="134" y="324"/>
                  </a:cubicBezTo>
                  <a:cubicBezTo>
                    <a:pt x="112" y="324"/>
                    <a:pt x="95" y="307"/>
                    <a:pt x="95" y="285"/>
                  </a:cubicBezTo>
                  <a:cubicBezTo>
                    <a:pt x="95" y="171"/>
                    <a:pt x="195" y="78"/>
                    <a:pt x="318" y="78"/>
                  </a:cubicBezTo>
                  <a:cubicBezTo>
                    <a:pt x="340" y="78"/>
                    <a:pt x="357" y="95"/>
                    <a:pt x="357" y="117"/>
                  </a:cubicBezTo>
                  <a:cubicBezTo>
                    <a:pt x="357" y="138"/>
                    <a:pt x="340" y="156"/>
                    <a:pt x="318" y="156"/>
                  </a:cubicBezTo>
                  <a:close/>
                </a:path>
              </a:pathLst>
            </a:custGeom>
            <a:solidFill>
              <a:srgbClr val="D9D9D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39" name="Rectangle 138"/>
          <p:cNvSpPr/>
          <p:nvPr/>
        </p:nvSpPr>
        <p:spPr>
          <a:xfrm>
            <a:off x="6670080" y="2461473"/>
            <a:ext cx="157892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Capacity Building</a:t>
            </a:r>
          </a:p>
        </p:txBody>
      </p:sp>
      <p:grpSp>
        <p:nvGrpSpPr>
          <p:cNvPr id="140" name="Group 139"/>
          <p:cNvGrpSpPr/>
          <p:nvPr/>
        </p:nvGrpSpPr>
        <p:grpSpPr>
          <a:xfrm>
            <a:off x="6204286" y="2846664"/>
            <a:ext cx="2217846" cy="981442"/>
            <a:chOff x="2181806" y="2702162"/>
            <a:chExt cx="2217846" cy="981442"/>
          </a:xfrm>
        </p:grpSpPr>
        <p:sp>
          <p:nvSpPr>
            <p:cNvPr id="141" name="Flowchart: Alternate Process 140"/>
            <p:cNvSpPr/>
            <p:nvPr/>
          </p:nvSpPr>
          <p:spPr>
            <a:xfrm>
              <a:off x="2273867" y="2702162"/>
              <a:ext cx="2004775" cy="981442"/>
            </a:xfrm>
            <a:prstGeom prst="flowChartAlternateProcess">
              <a:avLst/>
            </a:prstGeom>
            <a:solidFill>
              <a:srgbClr val="44546A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>
                <a:solidFill>
                  <a:schemeClr val="tx1"/>
                </a:solidFill>
              </a:endParaRPr>
            </a:p>
          </p:txBody>
        </p:sp>
        <p:sp>
          <p:nvSpPr>
            <p:cNvPr id="142" name="TextBox 141"/>
            <p:cNvSpPr txBox="1"/>
            <p:nvPr/>
          </p:nvSpPr>
          <p:spPr>
            <a:xfrm>
              <a:off x="2181806" y="2918847"/>
              <a:ext cx="221784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en-US" sz="1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Recruiting Qualified Staff and Developing Human Resources</a:t>
              </a:r>
              <a:endParaRPr lang="ar-BH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3" name="Rectangle 142"/>
          <p:cNvSpPr/>
          <p:nvPr/>
        </p:nvSpPr>
        <p:spPr>
          <a:xfrm>
            <a:off x="6739488" y="4143528"/>
            <a:ext cx="16826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Health Information</a:t>
            </a: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Systems</a:t>
            </a:r>
          </a:p>
        </p:txBody>
      </p:sp>
      <p:grpSp>
        <p:nvGrpSpPr>
          <p:cNvPr id="144" name="Group 143"/>
          <p:cNvGrpSpPr/>
          <p:nvPr/>
        </p:nvGrpSpPr>
        <p:grpSpPr>
          <a:xfrm>
            <a:off x="6273162" y="4701568"/>
            <a:ext cx="2048680" cy="981442"/>
            <a:chOff x="2250682" y="4412218"/>
            <a:chExt cx="2048680" cy="981442"/>
          </a:xfrm>
        </p:grpSpPr>
        <p:sp>
          <p:nvSpPr>
            <p:cNvPr id="145" name="Flowchart: Alternate Process 144"/>
            <p:cNvSpPr/>
            <p:nvPr/>
          </p:nvSpPr>
          <p:spPr>
            <a:xfrm>
              <a:off x="2273867" y="4412218"/>
              <a:ext cx="2004774" cy="981442"/>
            </a:xfrm>
            <a:prstGeom prst="flowChartAlternateProcess">
              <a:avLst/>
            </a:prstGeom>
            <a:solidFill>
              <a:srgbClr val="44546A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>
                <a:solidFill>
                  <a:schemeClr val="tx1"/>
                </a:solidFill>
              </a:endParaRPr>
            </a:p>
          </p:txBody>
        </p:sp>
        <p:sp>
          <p:nvSpPr>
            <p:cNvPr id="146" name="TextBox 145"/>
            <p:cNvSpPr txBox="1"/>
            <p:nvPr/>
          </p:nvSpPr>
          <p:spPr>
            <a:xfrm>
              <a:off x="2250682" y="4452224"/>
              <a:ext cx="20486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endParaRPr lang="ar-BH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147" name="Group 4"/>
          <p:cNvGrpSpPr>
            <a:grpSpLocks noChangeAspect="1"/>
          </p:cNvGrpSpPr>
          <p:nvPr/>
        </p:nvGrpSpPr>
        <p:grpSpPr bwMode="auto">
          <a:xfrm>
            <a:off x="6308158" y="2372917"/>
            <a:ext cx="431330" cy="431330"/>
            <a:chOff x="2268" y="1548"/>
            <a:chExt cx="1224" cy="1224"/>
          </a:xfrm>
        </p:grpSpPr>
        <p:sp>
          <p:nvSpPr>
            <p:cNvPr id="148" name="AutoShape 3"/>
            <p:cNvSpPr>
              <a:spLocks noChangeAspect="1" noChangeArrowheads="1" noTextEdit="1"/>
            </p:cNvSpPr>
            <p:nvPr/>
          </p:nvSpPr>
          <p:spPr bwMode="auto">
            <a:xfrm>
              <a:off x="2268" y="1548"/>
              <a:ext cx="1224" cy="1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Oval 5"/>
            <p:cNvSpPr>
              <a:spLocks noChangeArrowheads="1"/>
            </p:cNvSpPr>
            <p:nvPr/>
          </p:nvSpPr>
          <p:spPr bwMode="auto">
            <a:xfrm>
              <a:off x="2781" y="1548"/>
              <a:ext cx="121" cy="121"/>
            </a:xfrm>
            <a:prstGeom prst="ellipse">
              <a:avLst/>
            </a:prstGeom>
            <a:solidFill>
              <a:srgbClr val="2E3948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Oval 6"/>
            <p:cNvSpPr>
              <a:spLocks noChangeArrowheads="1"/>
            </p:cNvSpPr>
            <p:nvPr/>
          </p:nvSpPr>
          <p:spPr bwMode="auto">
            <a:xfrm>
              <a:off x="3102" y="1548"/>
              <a:ext cx="120" cy="121"/>
            </a:xfrm>
            <a:prstGeom prst="ellipse">
              <a:avLst/>
            </a:prstGeom>
            <a:solidFill>
              <a:srgbClr val="2E3948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7"/>
            <p:cNvSpPr>
              <a:spLocks/>
            </p:cNvSpPr>
            <p:nvPr/>
          </p:nvSpPr>
          <p:spPr bwMode="auto">
            <a:xfrm>
              <a:off x="2378" y="1579"/>
              <a:ext cx="995" cy="1177"/>
            </a:xfrm>
            <a:custGeom>
              <a:avLst/>
              <a:gdLst>
                <a:gd name="T0" fmla="*/ 2008 w 2072"/>
                <a:gd name="T1" fmla="*/ 177 h 2453"/>
                <a:gd name="T2" fmla="*/ 1701 w 2072"/>
                <a:gd name="T3" fmla="*/ 0 h 2453"/>
                <a:gd name="T4" fmla="*/ 1701 w 2072"/>
                <a:gd name="T5" fmla="*/ 125 h 2453"/>
                <a:gd name="T6" fmla="*/ 1900 w 2072"/>
                <a:gd name="T7" fmla="*/ 239 h 2453"/>
                <a:gd name="T8" fmla="*/ 1900 w 2072"/>
                <a:gd name="T9" fmla="*/ 468 h 2453"/>
                <a:gd name="T10" fmla="*/ 1498 w 2072"/>
                <a:gd name="T11" fmla="*/ 1164 h 2453"/>
                <a:gd name="T12" fmla="*/ 1300 w 2072"/>
                <a:gd name="T13" fmla="*/ 1279 h 2453"/>
                <a:gd name="T14" fmla="*/ 1101 w 2072"/>
                <a:gd name="T15" fmla="*/ 1164 h 2453"/>
                <a:gd name="T16" fmla="*/ 700 w 2072"/>
                <a:gd name="T17" fmla="*/ 468 h 2453"/>
                <a:gd name="T18" fmla="*/ 700 w 2072"/>
                <a:gd name="T19" fmla="*/ 239 h 2453"/>
                <a:gd name="T20" fmla="*/ 898 w 2072"/>
                <a:gd name="T21" fmla="*/ 125 h 2453"/>
                <a:gd name="T22" fmla="*/ 898 w 2072"/>
                <a:gd name="T23" fmla="*/ 0 h 2453"/>
                <a:gd name="T24" fmla="*/ 592 w 2072"/>
                <a:gd name="T25" fmla="*/ 177 h 2453"/>
                <a:gd name="T26" fmla="*/ 592 w 2072"/>
                <a:gd name="T27" fmla="*/ 531 h 2453"/>
                <a:gd name="T28" fmla="*/ 993 w 2072"/>
                <a:gd name="T29" fmla="*/ 1226 h 2453"/>
                <a:gd name="T30" fmla="*/ 1237 w 2072"/>
                <a:gd name="T31" fmla="*/ 1398 h 2453"/>
                <a:gd name="T32" fmla="*/ 1237 w 2072"/>
                <a:gd name="T33" fmla="*/ 1733 h 2453"/>
                <a:gd name="T34" fmla="*/ 806 w 2072"/>
                <a:gd name="T35" fmla="*/ 2328 h 2453"/>
                <a:gd name="T36" fmla="*/ 375 w 2072"/>
                <a:gd name="T37" fmla="*/ 1733 h 2453"/>
                <a:gd name="T38" fmla="*/ 375 w 2072"/>
                <a:gd name="T39" fmla="*/ 1334 h 2453"/>
                <a:gd name="T40" fmla="*/ 625 w 2072"/>
                <a:gd name="T41" fmla="*/ 1028 h 2453"/>
                <a:gd name="T42" fmla="*/ 313 w 2072"/>
                <a:gd name="T43" fmla="*/ 716 h 2453"/>
                <a:gd name="T44" fmla="*/ 0 w 2072"/>
                <a:gd name="T45" fmla="*/ 1028 h 2453"/>
                <a:gd name="T46" fmla="*/ 250 w 2072"/>
                <a:gd name="T47" fmla="*/ 1334 h 2453"/>
                <a:gd name="T48" fmla="*/ 250 w 2072"/>
                <a:gd name="T49" fmla="*/ 1733 h 2453"/>
                <a:gd name="T50" fmla="*/ 806 w 2072"/>
                <a:gd name="T51" fmla="*/ 2453 h 2453"/>
                <a:gd name="T52" fmla="*/ 1362 w 2072"/>
                <a:gd name="T53" fmla="*/ 1733 h 2453"/>
                <a:gd name="T54" fmla="*/ 1362 w 2072"/>
                <a:gd name="T55" fmla="*/ 1398 h 2453"/>
                <a:gd name="T56" fmla="*/ 1607 w 2072"/>
                <a:gd name="T57" fmla="*/ 1226 h 2453"/>
                <a:gd name="T58" fmla="*/ 2008 w 2072"/>
                <a:gd name="T59" fmla="*/ 531 h 2453"/>
                <a:gd name="T60" fmla="*/ 2008 w 2072"/>
                <a:gd name="T61" fmla="*/ 177 h 2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072" h="2453">
                  <a:moveTo>
                    <a:pt x="2008" y="177"/>
                  </a:moveTo>
                  <a:cubicBezTo>
                    <a:pt x="1944" y="66"/>
                    <a:pt x="1830" y="0"/>
                    <a:pt x="1701" y="0"/>
                  </a:cubicBezTo>
                  <a:lnTo>
                    <a:pt x="1701" y="125"/>
                  </a:lnTo>
                  <a:cubicBezTo>
                    <a:pt x="1784" y="125"/>
                    <a:pt x="1859" y="167"/>
                    <a:pt x="1900" y="239"/>
                  </a:cubicBezTo>
                  <a:cubicBezTo>
                    <a:pt x="1941" y="311"/>
                    <a:pt x="1941" y="397"/>
                    <a:pt x="1900" y="468"/>
                  </a:cubicBezTo>
                  <a:lnTo>
                    <a:pt x="1498" y="1164"/>
                  </a:lnTo>
                  <a:cubicBezTo>
                    <a:pt x="1457" y="1236"/>
                    <a:pt x="1383" y="1279"/>
                    <a:pt x="1300" y="1279"/>
                  </a:cubicBezTo>
                  <a:cubicBezTo>
                    <a:pt x="1217" y="1279"/>
                    <a:pt x="1143" y="1236"/>
                    <a:pt x="1101" y="1164"/>
                  </a:cubicBezTo>
                  <a:lnTo>
                    <a:pt x="700" y="468"/>
                  </a:lnTo>
                  <a:cubicBezTo>
                    <a:pt x="658" y="397"/>
                    <a:pt x="658" y="311"/>
                    <a:pt x="700" y="239"/>
                  </a:cubicBezTo>
                  <a:cubicBezTo>
                    <a:pt x="741" y="167"/>
                    <a:pt x="816" y="125"/>
                    <a:pt x="898" y="125"/>
                  </a:cubicBezTo>
                  <a:lnTo>
                    <a:pt x="898" y="0"/>
                  </a:lnTo>
                  <a:cubicBezTo>
                    <a:pt x="770" y="0"/>
                    <a:pt x="656" y="66"/>
                    <a:pt x="592" y="177"/>
                  </a:cubicBezTo>
                  <a:cubicBezTo>
                    <a:pt x="528" y="288"/>
                    <a:pt x="528" y="420"/>
                    <a:pt x="592" y="531"/>
                  </a:cubicBezTo>
                  <a:lnTo>
                    <a:pt x="993" y="1226"/>
                  </a:lnTo>
                  <a:cubicBezTo>
                    <a:pt x="1047" y="1319"/>
                    <a:pt x="1135" y="1380"/>
                    <a:pt x="1237" y="1398"/>
                  </a:cubicBezTo>
                  <a:lnTo>
                    <a:pt x="1237" y="1733"/>
                  </a:lnTo>
                  <a:cubicBezTo>
                    <a:pt x="1237" y="2061"/>
                    <a:pt x="1044" y="2328"/>
                    <a:pt x="806" y="2328"/>
                  </a:cubicBezTo>
                  <a:cubicBezTo>
                    <a:pt x="569" y="2328"/>
                    <a:pt x="375" y="2061"/>
                    <a:pt x="375" y="1733"/>
                  </a:cubicBezTo>
                  <a:lnTo>
                    <a:pt x="375" y="1334"/>
                  </a:lnTo>
                  <a:cubicBezTo>
                    <a:pt x="518" y="1305"/>
                    <a:pt x="625" y="1179"/>
                    <a:pt x="625" y="1028"/>
                  </a:cubicBezTo>
                  <a:cubicBezTo>
                    <a:pt x="625" y="856"/>
                    <a:pt x="485" y="716"/>
                    <a:pt x="313" y="716"/>
                  </a:cubicBezTo>
                  <a:cubicBezTo>
                    <a:pt x="140" y="716"/>
                    <a:pt x="0" y="856"/>
                    <a:pt x="0" y="1028"/>
                  </a:cubicBezTo>
                  <a:cubicBezTo>
                    <a:pt x="0" y="1179"/>
                    <a:pt x="108" y="1305"/>
                    <a:pt x="250" y="1334"/>
                  </a:cubicBezTo>
                  <a:lnTo>
                    <a:pt x="250" y="1733"/>
                  </a:lnTo>
                  <a:cubicBezTo>
                    <a:pt x="250" y="2130"/>
                    <a:pt x="500" y="2453"/>
                    <a:pt x="806" y="2453"/>
                  </a:cubicBezTo>
                  <a:cubicBezTo>
                    <a:pt x="1113" y="2453"/>
                    <a:pt x="1362" y="2130"/>
                    <a:pt x="1362" y="1733"/>
                  </a:cubicBezTo>
                  <a:lnTo>
                    <a:pt x="1362" y="1398"/>
                  </a:lnTo>
                  <a:cubicBezTo>
                    <a:pt x="1465" y="1380"/>
                    <a:pt x="1553" y="1319"/>
                    <a:pt x="1607" y="1226"/>
                  </a:cubicBezTo>
                  <a:lnTo>
                    <a:pt x="2008" y="531"/>
                  </a:lnTo>
                  <a:cubicBezTo>
                    <a:pt x="2072" y="420"/>
                    <a:pt x="2072" y="288"/>
                    <a:pt x="2008" y="177"/>
                  </a:cubicBezTo>
                  <a:close/>
                </a:path>
              </a:pathLst>
            </a:custGeom>
            <a:solidFill>
              <a:srgbClr val="44546A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52" name="Freeform 13"/>
          <p:cNvSpPr>
            <a:spLocks noEditPoints="1"/>
          </p:cNvSpPr>
          <p:nvPr/>
        </p:nvSpPr>
        <p:spPr bwMode="auto">
          <a:xfrm>
            <a:off x="6317386" y="4272365"/>
            <a:ext cx="383772" cy="357207"/>
          </a:xfrm>
          <a:custGeom>
            <a:avLst/>
            <a:gdLst>
              <a:gd name="T0" fmla="*/ 2351 w 2544"/>
              <a:gd name="T1" fmla="*/ 0 h 2344"/>
              <a:gd name="T2" fmla="*/ 193 w 2544"/>
              <a:gd name="T3" fmla="*/ 0 h 2344"/>
              <a:gd name="T4" fmla="*/ 0 w 2544"/>
              <a:gd name="T5" fmla="*/ 193 h 2344"/>
              <a:gd name="T6" fmla="*/ 0 w 2544"/>
              <a:gd name="T7" fmla="*/ 199 h 2344"/>
              <a:gd name="T8" fmla="*/ 0 w 2544"/>
              <a:gd name="T9" fmla="*/ 1527 h 2344"/>
              <a:gd name="T10" fmla="*/ 0 w 2544"/>
              <a:gd name="T11" fmla="*/ 1720 h 2344"/>
              <a:gd name="T12" fmla="*/ 193 w 2544"/>
              <a:gd name="T13" fmla="*/ 1913 h 2344"/>
              <a:gd name="T14" fmla="*/ 963 w 2544"/>
              <a:gd name="T15" fmla="*/ 1913 h 2344"/>
              <a:gd name="T16" fmla="*/ 856 w 2544"/>
              <a:gd name="T17" fmla="*/ 2219 h 2344"/>
              <a:gd name="T18" fmla="*/ 594 w 2544"/>
              <a:gd name="T19" fmla="*/ 2219 h 2344"/>
              <a:gd name="T20" fmla="*/ 531 w 2544"/>
              <a:gd name="T21" fmla="*/ 2281 h 2344"/>
              <a:gd name="T22" fmla="*/ 594 w 2544"/>
              <a:gd name="T23" fmla="*/ 2344 h 2344"/>
              <a:gd name="T24" fmla="*/ 900 w 2544"/>
              <a:gd name="T25" fmla="*/ 2344 h 2344"/>
              <a:gd name="T26" fmla="*/ 1644 w 2544"/>
              <a:gd name="T27" fmla="*/ 2344 h 2344"/>
              <a:gd name="T28" fmla="*/ 1950 w 2544"/>
              <a:gd name="T29" fmla="*/ 2344 h 2344"/>
              <a:gd name="T30" fmla="*/ 2013 w 2544"/>
              <a:gd name="T31" fmla="*/ 2281 h 2344"/>
              <a:gd name="T32" fmla="*/ 1950 w 2544"/>
              <a:gd name="T33" fmla="*/ 2219 h 2344"/>
              <a:gd name="T34" fmla="*/ 1688 w 2544"/>
              <a:gd name="T35" fmla="*/ 2219 h 2344"/>
              <a:gd name="T36" fmla="*/ 1580 w 2544"/>
              <a:gd name="T37" fmla="*/ 1913 h 2344"/>
              <a:gd name="T38" fmla="*/ 2351 w 2544"/>
              <a:gd name="T39" fmla="*/ 1913 h 2344"/>
              <a:gd name="T40" fmla="*/ 2544 w 2544"/>
              <a:gd name="T41" fmla="*/ 1720 h 2344"/>
              <a:gd name="T42" fmla="*/ 2544 w 2544"/>
              <a:gd name="T43" fmla="*/ 1527 h 2344"/>
              <a:gd name="T44" fmla="*/ 2544 w 2544"/>
              <a:gd name="T45" fmla="*/ 199 h 2344"/>
              <a:gd name="T46" fmla="*/ 2544 w 2544"/>
              <a:gd name="T47" fmla="*/ 193 h 2344"/>
              <a:gd name="T48" fmla="*/ 2351 w 2544"/>
              <a:gd name="T49" fmla="*/ 0 h 2344"/>
              <a:gd name="T50" fmla="*/ 2419 w 2544"/>
              <a:gd name="T51" fmla="*/ 1720 h 2344"/>
              <a:gd name="T52" fmla="*/ 2351 w 2544"/>
              <a:gd name="T53" fmla="*/ 1788 h 2344"/>
              <a:gd name="T54" fmla="*/ 1492 w 2544"/>
              <a:gd name="T55" fmla="*/ 1788 h 2344"/>
              <a:gd name="T56" fmla="*/ 1052 w 2544"/>
              <a:gd name="T57" fmla="*/ 1788 h 2344"/>
              <a:gd name="T58" fmla="*/ 193 w 2544"/>
              <a:gd name="T59" fmla="*/ 1788 h 2344"/>
              <a:gd name="T60" fmla="*/ 125 w 2544"/>
              <a:gd name="T61" fmla="*/ 1720 h 2344"/>
              <a:gd name="T62" fmla="*/ 125 w 2544"/>
              <a:gd name="T63" fmla="*/ 1589 h 2344"/>
              <a:gd name="T64" fmla="*/ 2419 w 2544"/>
              <a:gd name="T65" fmla="*/ 1589 h 2344"/>
              <a:gd name="T66" fmla="*/ 2419 w 2544"/>
              <a:gd name="T67" fmla="*/ 1720 h 2344"/>
              <a:gd name="T68" fmla="*/ 2364 w 2544"/>
              <a:gd name="T69" fmla="*/ 1011 h 2344"/>
              <a:gd name="T70" fmla="*/ 1523 w 2544"/>
              <a:gd name="T71" fmla="*/ 1022 h 2344"/>
              <a:gd name="T72" fmla="*/ 1467 w 2544"/>
              <a:gd name="T73" fmla="*/ 990 h 2344"/>
              <a:gd name="T74" fmla="*/ 1430 w 2544"/>
              <a:gd name="T75" fmla="*/ 924 h 2344"/>
              <a:gd name="T76" fmla="*/ 1329 w 2544"/>
              <a:gd name="T77" fmla="*/ 1245 h 2344"/>
              <a:gd name="T78" fmla="*/ 1270 w 2544"/>
              <a:gd name="T79" fmla="*/ 1289 h 2344"/>
              <a:gd name="T80" fmla="*/ 1265 w 2544"/>
              <a:gd name="T81" fmla="*/ 1289 h 2344"/>
              <a:gd name="T82" fmla="*/ 1208 w 2544"/>
              <a:gd name="T83" fmla="*/ 1236 h 2344"/>
              <a:gd name="T84" fmla="*/ 1117 w 2544"/>
              <a:gd name="T85" fmla="*/ 653 h 2344"/>
              <a:gd name="T86" fmla="*/ 1053 w 2544"/>
              <a:gd name="T87" fmla="*/ 952 h 2344"/>
              <a:gd name="T88" fmla="*/ 992 w 2544"/>
              <a:gd name="T89" fmla="*/ 1001 h 2344"/>
              <a:gd name="T90" fmla="*/ 194 w 2544"/>
              <a:gd name="T91" fmla="*/ 1001 h 2344"/>
              <a:gd name="T92" fmla="*/ 132 w 2544"/>
              <a:gd name="T93" fmla="*/ 939 h 2344"/>
              <a:gd name="T94" fmla="*/ 194 w 2544"/>
              <a:gd name="T95" fmla="*/ 876 h 2344"/>
              <a:gd name="T96" fmla="*/ 941 w 2544"/>
              <a:gd name="T97" fmla="*/ 876 h 2344"/>
              <a:gd name="T98" fmla="*/ 1065 w 2544"/>
              <a:gd name="T99" fmla="*/ 295 h 2344"/>
              <a:gd name="T100" fmla="*/ 1126 w 2544"/>
              <a:gd name="T101" fmla="*/ 246 h 2344"/>
              <a:gd name="T102" fmla="*/ 1127 w 2544"/>
              <a:gd name="T103" fmla="*/ 246 h 2344"/>
              <a:gd name="T104" fmla="*/ 1187 w 2544"/>
              <a:gd name="T105" fmla="*/ 299 h 2344"/>
              <a:gd name="T106" fmla="*/ 1290 w 2544"/>
              <a:gd name="T107" fmla="*/ 953 h 2344"/>
              <a:gd name="T108" fmla="*/ 1354 w 2544"/>
              <a:gd name="T109" fmla="*/ 749 h 2344"/>
              <a:gd name="T110" fmla="*/ 1407 w 2544"/>
              <a:gd name="T111" fmla="*/ 705 h 2344"/>
              <a:gd name="T112" fmla="*/ 1468 w 2544"/>
              <a:gd name="T113" fmla="*/ 737 h 2344"/>
              <a:gd name="T114" fmla="*/ 1558 w 2544"/>
              <a:gd name="T115" fmla="*/ 896 h 2344"/>
              <a:gd name="T116" fmla="*/ 2362 w 2544"/>
              <a:gd name="T117" fmla="*/ 886 h 2344"/>
              <a:gd name="T118" fmla="*/ 2363 w 2544"/>
              <a:gd name="T119" fmla="*/ 886 h 2344"/>
              <a:gd name="T120" fmla="*/ 2425 w 2544"/>
              <a:gd name="T121" fmla="*/ 948 h 2344"/>
              <a:gd name="T122" fmla="*/ 2364 w 2544"/>
              <a:gd name="T123" fmla="*/ 1011 h 23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544" h="2344">
                <a:moveTo>
                  <a:pt x="2351" y="0"/>
                </a:moveTo>
                <a:lnTo>
                  <a:pt x="193" y="0"/>
                </a:lnTo>
                <a:cubicBezTo>
                  <a:pt x="86" y="0"/>
                  <a:pt x="0" y="86"/>
                  <a:pt x="0" y="193"/>
                </a:cubicBezTo>
                <a:lnTo>
                  <a:pt x="0" y="199"/>
                </a:lnTo>
                <a:lnTo>
                  <a:pt x="0" y="1527"/>
                </a:lnTo>
                <a:lnTo>
                  <a:pt x="0" y="1720"/>
                </a:lnTo>
                <a:cubicBezTo>
                  <a:pt x="0" y="1826"/>
                  <a:pt x="86" y="1913"/>
                  <a:pt x="193" y="1913"/>
                </a:cubicBezTo>
                <a:lnTo>
                  <a:pt x="963" y="1913"/>
                </a:lnTo>
                <a:lnTo>
                  <a:pt x="856" y="2219"/>
                </a:lnTo>
                <a:lnTo>
                  <a:pt x="594" y="2219"/>
                </a:lnTo>
                <a:cubicBezTo>
                  <a:pt x="559" y="2219"/>
                  <a:pt x="531" y="2247"/>
                  <a:pt x="531" y="2281"/>
                </a:cubicBezTo>
                <a:cubicBezTo>
                  <a:pt x="531" y="2316"/>
                  <a:pt x="559" y="2344"/>
                  <a:pt x="594" y="2344"/>
                </a:cubicBezTo>
                <a:lnTo>
                  <a:pt x="900" y="2344"/>
                </a:lnTo>
                <a:lnTo>
                  <a:pt x="1644" y="2344"/>
                </a:lnTo>
                <a:lnTo>
                  <a:pt x="1950" y="2344"/>
                </a:lnTo>
                <a:cubicBezTo>
                  <a:pt x="1985" y="2344"/>
                  <a:pt x="2013" y="2316"/>
                  <a:pt x="2013" y="2281"/>
                </a:cubicBezTo>
                <a:cubicBezTo>
                  <a:pt x="2013" y="2247"/>
                  <a:pt x="1985" y="2219"/>
                  <a:pt x="1950" y="2219"/>
                </a:cubicBezTo>
                <a:lnTo>
                  <a:pt x="1688" y="2219"/>
                </a:lnTo>
                <a:lnTo>
                  <a:pt x="1580" y="1913"/>
                </a:lnTo>
                <a:lnTo>
                  <a:pt x="2351" y="1913"/>
                </a:lnTo>
                <a:cubicBezTo>
                  <a:pt x="2457" y="1913"/>
                  <a:pt x="2544" y="1826"/>
                  <a:pt x="2544" y="1720"/>
                </a:cubicBezTo>
                <a:lnTo>
                  <a:pt x="2544" y="1527"/>
                </a:lnTo>
                <a:lnTo>
                  <a:pt x="2544" y="199"/>
                </a:lnTo>
                <a:lnTo>
                  <a:pt x="2544" y="193"/>
                </a:lnTo>
                <a:cubicBezTo>
                  <a:pt x="2544" y="86"/>
                  <a:pt x="2457" y="0"/>
                  <a:pt x="2351" y="0"/>
                </a:cubicBezTo>
                <a:close/>
                <a:moveTo>
                  <a:pt x="2419" y="1720"/>
                </a:moveTo>
                <a:cubicBezTo>
                  <a:pt x="2419" y="1757"/>
                  <a:pt x="2388" y="1788"/>
                  <a:pt x="2351" y="1788"/>
                </a:cubicBezTo>
                <a:lnTo>
                  <a:pt x="1492" y="1788"/>
                </a:lnTo>
                <a:lnTo>
                  <a:pt x="1052" y="1788"/>
                </a:lnTo>
                <a:lnTo>
                  <a:pt x="193" y="1788"/>
                </a:lnTo>
                <a:cubicBezTo>
                  <a:pt x="155" y="1788"/>
                  <a:pt x="125" y="1757"/>
                  <a:pt x="125" y="1720"/>
                </a:cubicBezTo>
                <a:lnTo>
                  <a:pt x="125" y="1589"/>
                </a:lnTo>
                <a:lnTo>
                  <a:pt x="2419" y="1589"/>
                </a:lnTo>
                <a:lnTo>
                  <a:pt x="2419" y="1720"/>
                </a:lnTo>
                <a:close/>
                <a:moveTo>
                  <a:pt x="2364" y="1011"/>
                </a:moveTo>
                <a:lnTo>
                  <a:pt x="1523" y="1022"/>
                </a:lnTo>
                <a:cubicBezTo>
                  <a:pt x="1500" y="1022"/>
                  <a:pt x="1479" y="1010"/>
                  <a:pt x="1467" y="990"/>
                </a:cubicBezTo>
                <a:lnTo>
                  <a:pt x="1430" y="924"/>
                </a:lnTo>
                <a:lnTo>
                  <a:pt x="1329" y="1245"/>
                </a:lnTo>
                <a:cubicBezTo>
                  <a:pt x="1321" y="1272"/>
                  <a:pt x="1297" y="1289"/>
                  <a:pt x="1270" y="1289"/>
                </a:cubicBezTo>
                <a:cubicBezTo>
                  <a:pt x="1268" y="1289"/>
                  <a:pt x="1267" y="1289"/>
                  <a:pt x="1265" y="1289"/>
                </a:cubicBezTo>
                <a:cubicBezTo>
                  <a:pt x="1236" y="1287"/>
                  <a:pt x="1213" y="1265"/>
                  <a:pt x="1208" y="1236"/>
                </a:cubicBezTo>
                <a:lnTo>
                  <a:pt x="1117" y="653"/>
                </a:lnTo>
                <a:lnTo>
                  <a:pt x="1053" y="952"/>
                </a:lnTo>
                <a:cubicBezTo>
                  <a:pt x="1047" y="980"/>
                  <a:pt x="1022" y="1001"/>
                  <a:pt x="992" y="1001"/>
                </a:cubicBezTo>
                <a:lnTo>
                  <a:pt x="194" y="1001"/>
                </a:lnTo>
                <a:cubicBezTo>
                  <a:pt x="160" y="1001"/>
                  <a:pt x="132" y="973"/>
                  <a:pt x="132" y="939"/>
                </a:cubicBezTo>
                <a:cubicBezTo>
                  <a:pt x="132" y="904"/>
                  <a:pt x="160" y="876"/>
                  <a:pt x="194" y="876"/>
                </a:cubicBezTo>
                <a:lnTo>
                  <a:pt x="941" y="876"/>
                </a:lnTo>
                <a:lnTo>
                  <a:pt x="1065" y="295"/>
                </a:lnTo>
                <a:cubicBezTo>
                  <a:pt x="1071" y="267"/>
                  <a:pt x="1096" y="246"/>
                  <a:pt x="1126" y="246"/>
                </a:cubicBezTo>
                <a:cubicBezTo>
                  <a:pt x="1126" y="246"/>
                  <a:pt x="1127" y="246"/>
                  <a:pt x="1127" y="246"/>
                </a:cubicBezTo>
                <a:cubicBezTo>
                  <a:pt x="1158" y="247"/>
                  <a:pt x="1183" y="269"/>
                  <a:pt x="1187" y="299"/>
                </a:cubicBezTo>
                <a:lnTo>
                  <a:pt x="1290" y="953"/>
                </a:lnTo>
                <a:lnTo>
                  <a:pt x="1354" y="749"/>
                </a:lnTo>
                <a:cubicBezTo>
                  <a:pt x="1362" y="725"/>
                  <a:pt x="1383" y="708"/>
                  <a:pt x="1407" y="705"/>
                </a:cubicBezTo>
                <a:cubicBezTo>
                  <a:pt x="1432" y="703"/>
                  <a:pt x="1456" y="715"/>
                  <a:pt x="1468" y="737"/>
                </a:cubicBezTo>
                <a:lnTo>
                  <a:pt x="1558" y="896"/>
                </a:lnTo>
                <a:lnTo>
                  <a:pt x="2362" y="886"/>
                </a:lnTo>
                <a:lnTo>
                  <a:pt x="2363" y="886"/>
                </a:lnTo>
                <a:cubicBezTo>
                  <a:pt x="2397" y="886"/>
                  <a:pt x="2425" y="914"/>
                  <a:pt x="2425" y="948"/>
                </a:cubicBezTo>
                <a:cubicBezTo>
                  <a:pt x="2426" y="983"/>
                  <a:pt x="2398" y="1011"/>
                  <a:pt x="2364" y="1011"/>
                </a:cubicBezTo>
                <a:close/>
              </a:path>
            </a:pathLst>
          </a:custGeom>
          <a:solidFill>
            <a:srgbClr val="44546A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53" name="Group 41"/>
          <p:cNvGrpSpPr>
            <a:grpSpLocks noChangeAspect="1"/>
          </p:cNvGrpSpPr>
          <p:nvPr/>
        </p:nvGrpSpPr>
        <p:grpSpPr bwMode="auto">
          <a:xfrm>
            <a:off x="8456201" y="2379823"/>
            <a:ext cx="384201" cy="384201"/>
            <a:chOff x="1485" y="765"/>
            <a:chExt cx="2790" cy="2790"/>
          </a:xfrm>
        </p:grpSpPr>
        <p:sp>
          <p:nvSpPr>
            <p:cNvPr id="154" name="AutoShape 40"/>
            <p:cNvSpPr>
              <a:spLocks noChangeAspect="1" noChangeArrowheads="1" noTextEdit="1"/>
            </p:cNvSpPr>
            <p:nvPr/>
          </p:nvSpPr>
          <p:spPr bwMode="auto">
            <a:xfrm>
              <a:off x="1485" y="765"/>
              <a:ext cx="2790" cy="27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Freeform 42"/>
            <p:cNvSpPr>
              <a:spLocks noEditPoints="1"/>
            </p:cNvSpPr>
            <p:nvPr/>
          </p:nvSpPr>
          <p:spPr bwMode="auto">
            <a:xfrm>
              <a:off x="1485" y="835"/>
              <a:ext cx="2779" cy="2637"/>
            </a:xfrm>
            <a:custGeom>
              <a:avLst/>
              <a:gdLst>
                <a:gd name="T0" fmla="*/ 5494 w 5788"/>
                <a:gd name="T1" fmla="*/ 2492 h 5492"/>
                <a:gd name="T2" fmla="*/ 5694 w 5788"/>
                <a:gd name="T3" fmla="*/ 2092 h 5492"/>
                <a:gd name="T4" fmla="*/ 5740 w 5788"/>
                <a:gd name="T5" fmla="*/ 1616 h 5492"/>
                <a:gd name="T6" fmla="*/ 47 w 5788"/>
                <a:gd name="T7" fmla="*/ 1616 h 5492"/>
                <a:gd name="T8" fmla="*/ 94 w 5788"/>
                <a:gd name="T9" fmla="*/ 2092 h 5492"/>
                <a:gd name="T10" fmla="*/ 294 w 5788"/>
                <a:gd name="T11" fmla="*/ 2492 h 5492"/>
                <a:gd name="T12" fmla="*/ 600 w 5788"/>
                <a:gd name="T13" fmla="*/ 2767 h 5492"/>
                <a:gd name="T14" fmla="*/ 200 w 5788"/>
                <a:gd name="T15" fmla="*/ 4598 h 5492"/>
                <a:gd name="T16" fmla="*/ 0 w 5788"/>
                <a:gd name="T17" fmla="*/ 4998 h 5492"/>
                <a:gd name="T18" fmla="*/ 5694 w 5788"/>
                <a:gd name="T19" fmla="*/ 5492 h 5492"/>
                <a:gd name="T20" fmla="*/ 5694 w 5788"/>
                <a:gd name="T21" fmla="*/ 4904 h 5492"/>
                <a:gd name="T22" fmla="*/ 5494 w 5788"/>
                <a:gd name="T23" fmla="*/ 4504 h 5492"/>
                <a:gd name="T24" fmla="*/ 5288 w 5788"/>
                <a:gd name="T25" fmla="*/ 2598 h 5492"/>
                <a:gd name="T26" fmla="*/ 4694 w 5788"/>
                <a:gd name="T27" fmla="*/ 2604 h 5492"/>
                <a:gd name="T28" fmla="*/ 5100 w 5788"/>
                <a:gd name="T29" fmla="*/ 2492 h 5492"/>
                <a:gd name="T30" fmla="*/ 4188 w 5788"/>
                <a:gd name="T31" fmla="*/ 2767 h 5492"/>
                <a:gd name="T32" fmla="*/ 4500 w 5788"/>
                <a:gd name="T33" fmla="*/ 2492 h 5492"/>
                <a:gd name="T34" fmla="*/ 4600 w 5788"/>
                <a:gd name="T35" fmla="*/ 4504 h 5492"/>
                <a:gd name="T36" fmla="*/ 3788 w 5788"/>
                <a:gd name="T37" fmla="*/ 2792 h 5492"/>
                <a:gd name="T38" fmla="*/ 3788 w 5788"/>
                <a:gd name="T39" fmla="*/ 4504 h 5492"/>
                <a:gd name="T40" fmla="*/ 3288 w 5788"/>
                <a:gd name="T41" fmla="*/ 2598 h 5492"/>
                <a:gd name="T42" fmla="*/ 3500 w 5788"/>
                <a:gd name="T43" fmla="*/ 2598 h 5492"/>
                <a:gd name="T44" fmla="*/ 3188 w 5788"/>
                <a:gd name="T45" fmla="*/ 4504 h 5492"/>
                <a:gd name="T46" fmla="*/ 3000 w 5788"/>
                <a:gd name="T47" fmla="*/ 2792 h 5492"/>
                <a:gd name="T48" fmla="*/ 2188 w 5788"/>
                <a:gd name="T49" fmla="*/ 4504 h 5492"/>
                <a:gd name="T50" fmla="*/ 2288 w 5788"/>
                <a:gd name="T51" fmla="*/ 2492 h 5492"/>
                <a:gd name="T52" fmla="*/ 2600 w 5788"/>
                <a:gd name="T53" fmla="*/ 2767 h 5492"/>
                <a:gd name="T54" fmla="*/ 1788 w 5788"/>
                <a:gd name="T55" fmla="*/ 4504 h 5492"/>
                <a:gd name="T56" fmla="*/ 2000 w 5788"/>
                <a:gd name="T57" fmla="*/ 4504 h 5492"/>
                <a:gd name="T58" fmla="*/ 1188 w 5788"/>
                <a:gd name="T59" fmla="*/ 2767 h 5492"/>
                <a:gd name="T60" fmla="*/ 1500 w 5788"/>
                <a:gd name="T61" fmla="*/ 2492 h 5492"/>
                <a:gd name="T62" fmla="*/ 1600 w 5788"/>
                <a:gd name="T63" fmla="*/ 4504 h 5492"/>
                <a:gd name="T64" fmla="*/ 2100 w 5788"/>
                <a:gd name="T65" fmla="*/ 2598 h 5492"/>
                <a:gd name="T66" fmla="*/ 1688 w 5788"/>
                <a:gd name="T67" fmla="*/ 2598 h 5492"/>
                <a:gd name="T68" fmla="*/ 3100 w 5788"/>
                <a:gd name="T69" fmla="*/ 2492 h 5492"/>
                <a:gd name="T70" fmla="*/ 2694 w 5788"/>
                <a:gd name="T71" fmla="*/ 2604 h 5492"/>
                <a:gd name="T72" fmla="*/ 3100 w 5788"/>
                <a:gd name="T73" fmla="*/ 2492 h 5492"/>
                <a:gd name="T74" fmla="*/ 4094 w 5788"/>
                <a:gd name="T75" fmla="*/ 2604 h 5492"/>
                <a:gd name="T76" fmla="*/ 3688 w 5788"/>
                <a:gd name="T77" fmla="*/ 2492 h 5492"/>
                <a:gd name="T78" fmla="*/ 2894 w 5788"/>
                <a:gd name="T79" fmla="*/ 206 h 5492"/>
                <a:gd name="T80" fmla="*/ 188 w 5788"/>
                <a:gd name="T81" fmla="*/ 1904 h 5492"/>
                <a:gd name="T82" fmla="*/ 5400 w 5788"/>
                <a:gd name="T83" fmla="*/ 2092 h 5492"/>
                <a:gd name="T84" fmla="*/ 388 w 5788"/>
                <a:gd name="T85" fmla="*/ 2092 h 5492"/>
                <a:gd name="T86" fmla="*/ 1094 w 5788"/>
                <a:gd name="T87" fmla="*/ 2604 h 5492"/>
                <a:gd name="T88" fmla="*/ 688 w 5788"/>
                <a:gd name="T89" fmla="*/ 2492 h 5492"/>
                <a:gd name="T90" fmla="*/ 1000 w 5788"/>
                <a:gd name="T91" fmla="*/ 2792 h 5492"/>
                <a:gd name="T92" fmla="*/ 788 w 5788"/>
                <a:gd name="T93" fmla="*/ 2792 h 5492"/>
                <a:gd name="T94" fmla="*/ 188 w 5788"/>
                <a:gd name="T95" fmla="*/ 5092 h 5492"/>
                <a:gd name="T96" fmla="*/ 5400 w 5788"/>
                <a:gd name="T97" fmla="*/ 4904 h 5492"/>
                <a:gd name="T98" fmla="*/ 5400 w 5788"/>
                <a:gd name="T99" fmla="*/ 4692 h 5492"/>
                <a:gd name="T100" fmla="*/ 4788 w 5788"/>
                <a:gd name="T101" fmla="*/ 2792 h 5492"/>
                <a:gd name="T102" fmla="*/ 4788 w 5788"/>
                <a:gd name="T103" fmla="*/ 4504 h 5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788" h="5492">
                  <a:moveTo>
                    <a:pt x="5288" y="2598"/>
                  </a:moveTo>
                  <a:lnTo>
                    <a:pt x="5288" y="2492"/>
                  </a:lnTo>
                  <a:lnTo>
                    <a:pt x="5494" y="2492"/>
                  </a:lnTo>
                  <a:cubicBezTo>
                    <a:pt x="5546" y="2492"/>
                    <a:pt x="5588" y="2450"/>
                    <a:pt x="5588" y="2398"/>
                  </a:cubicBezTo>
                  <a:lnTo>
                    <a:pt x="5588" y="2092"/>
                  </a:lnTo>
                  <a:lnTo>
                    <a:pt x="5694" y="2092"/>
                  </a:lnTo>
                  <a:cubicBezTo>
                    <a:pt x="5746" y="2092"/>
                    <a:pt x="5788" y="2050"/>
                    <a:pt x="5788" y="1998"/>
                  </a:cubicBezTo>
                  <a:lnTo>
                    <a:pt x="5788" y="1698"/>
                  </a:lnTo>
                  <a:cubicBezTo>
                    <a:pt x="5788" y="1664"/>
                    <a:pt x="5769" y="1633"/>
                    <a:pt x="5740" y="1616"/>
                  </a:cubicBezTo>
                  <a:lnTo>
                    <a:pt x="2940" y="16"/>
                  </a:lnTo>
                  <a:cubicBezTo>
                    <a:pt x="2911" y="0"/>
                    <a:pt x="2876" y="0"/>
                    <a:pt x="2847" y="16"/>
                  </a:cubicBezTo>
                  <a:lnTo>
                    <a:pt x="47" y="1616"/>
                  </a:lnTo>
                  <a:cubicBezTo>
                    <a:pt x="18" y="1633"/>
                    <a:pt x="0" y="1664"/>
                    <a:pt x="0" y="1698"/>
                  </a:cubicBezTo>
                  <a:lnTo>
                    <a:pt x="0" y="1998"/>
                  </a:lnTo>
                  <a:cubicBezTo>
                    <a:pt x="0" y="2050"/>
                    <a:pt x="42" y="2092"/>
                    <a:pt x="94" y="2092"/>
                  </a:cubicBezTo>
                  <a:lnTo>
                    <a:pt x="200" y="2092"/>
                  </a:lnTo>
                  <a:lnTo>
                    <a:pt x="200" y="2398"/>
                  </a:lnTo>
                  <a:cubicBezTo>
                    <a:pt x="200" y="2450"/>
                    <a:pt x="242" y="2492"/>
                    <a:pt x="294" y="2492"/>
                  </a:cubicBezTo>
                  <a:lnTo>
                    <a:pt x="500" y="2492"/>
                  </a:lnTo>
                  <a:lnTo>
                    <a:pt x="500" y="2598"/>
                  </a:lnTo>
                  <a:cubicBezTo>
                    <a:pt x="500" y="2671"/>
                    <a:pt x="540" y="2734"/>
                    <a:pt x="600" y="2767"/>
                  </a:cubicBezTo>
                  <a:lnTo>
                    <a:pt x="600" y="4504"/>
                  </a:lnTo>
                  <a:lnTo>
                    <a:pt x="294" y="4504"/>
                  </a:lnTo>
                  <a:cubicBezTo>
                    <a:pt x="242" y="4504"/>
                    <a:pt x="200" y="4546"/>
                    <a:pt x="200" y="4598"/>
                  </a:cubicBezTo>
                  <a:lnTo>
                    <a:pt x="200" y="4904"/>
                  </a:lnTo>
                  <a:lnTo>
                    <a:pt x="94" y="4904"/>
                  </a:lnTo>
                  <a:cubicBezTo>
                    <a:pt x="42" y="4904"/>
                    <a:pt x="0" y="4946"/>
                    <a:pt x="0" y="4998"/>
                  </a:cubicBezTo>
                  <a:lnTo>
                    <a:pt x="0" y="5398"/>
                  </a:lnTo>
                  <a:cubicBezTo>
                    <a:pt x="0" y="5450"/>
                    <a:pt x="42" y="5492"/>
                    <a:pt x="94" y="5492"/>
                  </a:cubicBezTo>
                  <a:lnTo>
                    <a:pt x="5694" y="5492"/>
                  </a:lnTo>
                  <a:cubicBezTo>
                    <a:pt x="5746" y="5492"/>
                    <a:pt x="5788" y="5450"/>
                    <a:pt x="5788" y="5398"/>
                  </a:cubicBezTo>
                  <a:lnTo>
                    <a:pt x="5788" y="4998"/>
                  </a:lnTo>
                  <a:cubicBezTo>
                    <a:pt x="5788" y="4946"/>
                    <a:pt x="5746" y="4904"/>
                    <a:pt x="5694" y="4904"/>
                  </a:cubicBezTo>
                  <a:lnTo>
                    <a:pt x="5588" y="4904"/>
                  </a:lnTo>
                  <a:lnTo>
                    <a:pt x="5588" y="4598"/>
                  </a:lnTo>
                  <a:cubicBezTo>
                    <a:pt x="5588" y="4546"/>
                    <a:pt x="5546" y="4504"/>
                    <a:pt x="5494" y="4504"/>
                  </a:cubicBezTo>
                  <a:lnTo>
                    <a:pt x="5188" y="4504"/>
                  </a:lnTo>
                  <a:lnTo>
                    <a:pt x="5188" y="2767"/>
                  </a:lnTo>
                  <a:cubicBezTo>
                    <a:pt x="5247" y="2734"/>
                    <a:pt x="5288" y="2671"/>
                    <a:pt x="5288" y="2598"/>
                  </a:cubicBezTo>
                  <a:close/>
                  <a:moveTo>
                    <a:pt x="5100" y="2598"/>
                  </a:moveTo>
                  <a:cubicBezTo>
                    <a:pt x="5100" y="2601"/>
                    <a:pt x="5097" y="2604"/>
                    <a:pt x="5094" y="2604"/>
                  </a:cubicBezTo>
                  <a:lnTo>
                    <a:pt x="4694" y="2604"/>
                  </a:lnTo>
                  <a:cubicBezTo>
                    <a:pt x="4690" y="2604"/>
                    <a:pt x="4688" y="2601"/>
                    <a:pt x="4688" y="2598"/>
                  </a:cubicBezTo>
                  <a:lnTo>
                    <a:pt x="4688" y="2492"/>
                  </a:lnTo>
                  <a:lnTo>
                    <a:pt x="5100" y="2492"/>
                  </a:lnTo>
                  <a:lnTo>
                    <a:pt x="5100" y="2598"/>
                  </a:lnTo>
                  <a:close/>
                  <a:moveTo>
                    <a:pt x="4188" y="4504"/>
                  </a:moveTo>
                  <a:lnTo>
                    <a:pt x="4188" y="2767"/>
                  </a:lnTo>
                  <a:cubicBezTo>
                    <a:pt x="4247" y="2734"/>
                    <a:pt x="4288" y="2671"/>
                    <a:pt x="4288" y="2598"/>
                  </a:cubicBezTo>
                  <a:lnTo>
                    <a:pt x="4288" y="2492"/>
                  </a:lnTo>
                  <a:lnTo>
                    <a:pt x="4500" y="2492"/>
                  </a:lnTo>
                  <a:lnTo>
                    <a:pt x="4500" y="2598"/>
                  </a:lnTo>
                  <a:cubicBezTo>
                    <a:pt x="4500" y="2671"/>
                    <a:pt x="4540" y="2734"/>
                    <a:pt x="4600" y="2767"/>
                  </a:cubicBezTo>
                  <a:lnTo>
                    <a:pt x="4600" y="4504"/>
                  </a:lnTo>
                  <a:lnTo>
                    <a:pt x="4188" y="4504"/>
                  </a:lnTo>
                  <a:close/>
                  <a:moveTo>
                    <a:pt x="3788" y="4504"/>
                  </a:moveTo>
                  <a:lnTo>
                    <a:pt x="3788" y="2792"/>
                  </a:lnTo>
                  <a:lnTo>
                    <a:pt x="4000" y="2792"/>
                  </a:lnTo>
                  <a:lnTo>
                    <a:pt x="4000" y="4504"/>
                  </a:lnTo>
                  <a:lnTo>
                    <a:pt x="3788" y="4504"/>
                  </a:lnTo>
                  <a:close/>
                  <a:moveTo>
                    <a:pt x="3188" y="4504"/>
                  </a:moveTo>
                  <a:lnTo>
                    <a:pt x="3188" y="2767"/>
                  </a:lnTo>
                  <a:cubicBezTo>
                    <a:pt x="3247" y="2734"/>
                    <a:pt x="3288" y="2671"/>
                    <a:pt x="3288" y="2598"/>
                  </a:cubicBezTo>
                  <a:lnTo>
                    <a:pt x="3288" y="2492"/>
                  </a:lnTo>
                  <a:lnTo>
                    <a:pt x="3500" y="2492"/>
                  </a:lnTo>
                  <a:lnTo>
                    <a:pt x="3500" y="2598"/>
                  </a:lnTo>
                  <a:cubicBezTo>
                    <a:pt x="3500" y="2671"/>
                    <a:pt x="3540" y="2734"/>
                    <a:pt x="3600" y="2767"/>
                  </a:cubicBezTo>
                  <a:lnTo>
                    <a:pt x="3600" y="4504"/>
                  </a:lnTo>
                  <a:lnTo>
                    <a:pt x="3188" y="4504"/>
                  </a:lnTo>
                  <a:close/>
                  <a:moveTo>
                    <a:pt x="2788" y="4504"/>
                  </a:moveTo>
                  <a:lnTo>
                    <a:pt x="2788" y="2792"/>
                  </a:lnTo>
                  <a:lnTo>
                    <a:pt x="3000" y="2792"/>
                  </a:lnTo>
                  <a:lnTo>
                    <a:pt x="3000" y="4504"/>
                  </a:lnTo>
                  <a:lnTo>
                    <a:pt x="2788" y="4504"/>
                  </a:lnTo>
                  <a:close/>
                  <a:moveTo>
                    <a:pt x="2188" y="4504"/>
                  </a:moveTo>
                  <a:lnTo>
                    <a:pt x="2188" y="2767"/>
                  </a:lnTo>
                  <a:cubicBezTo>
                    <a:pt x="2247" y="2734"/>
                    <a:pt x="2288" y="2671"/>
                    <a:pt x="2288" y="2598"/>
                  </a:cubicBezTo>
                  <a:lnTo>
                    <a:pt x="2288" y="2492"/>
                  </a:lnTo>
                  <a:lnTo>
                    <a:pt x="2500" y="2492"/>
                  </a:lnTo>
                  <a:lnTo>
                    <a:pt x="2500" y="2598"/>
                  </a:lnTo>
                  <a:cubicBezTo>
                    <a:pt x="2500" y="2671"/>
                    <a:pt x="2540" y="2734"/>
                    <a:pt x="2600" y="2767"/>
                  </a:cubicBezTo>
                  <a:lnTo>
                    <a:pt x="2600" y="4504"/>
                  </a:lnTo>
                  <a:lnTo>
                    <a:pt x="2188" y="4504"/>
                  </a:lnTo>
                  <a:close/>
                  <a:moveTo>
                    <a:pt x="1788" y="4504"/>
                  </a:moveTo>
                  <a:lnTo>
                    <a:pt x="1788" y="2792"/>
                  </a:lnTo>
                  <a:lnTo>
                    <a:pt x="2000" y="2792"/>
                  </a:lnTo>
                  <a:lnTo>
                    <a:pt x="2000" y="4504"/>
                  </a:lnTo>
                  <a:lnTo>
                    <a:pt x="1788" y="4504"/>
                  </a:lnTo>
                  <a:close/>
                  <a:moveTo>
                    <a:pt x="1188" y="4504"/>
                  </a:moveTo>
                  <a:lnTo>
                    <a:pt x="1188" y="2767"/>
                  </a:lnTo>
                  <a:cubicBezTo>
                    <a:pt x="1247" y="2734"/>
                    <a:pt x="1288" y="2671"/>
                    <a:pt x="1288" y="2598"/>
                  </a:cubicBezTo>
                  <a:lnTo>
                    <a:pt x="1288" y="2492"/>
                  </a:lnTo>
                  <a:lnTo>
                    <a:pt x="1500" y="2492"/>
                  </a:lnTo>
                  <a:lnTo>
                    <a:pt x="1500" y="2598"/>
                  </a:lnTo>
                  <a:cubicBezTo>
                    <a:pt x="1500" y="2671"/>
                    <a:pt x="1540" y="2734"/>
                    <a:pt x="1600" y="2767"/>
                  </a:cubicBezTo>
                  <a:lnTo>
                    <a:pt x="1600" y="4504"/>
                  </a:lnTo>
                  <a:lnTo>
                    <a:pt x="1188" y="4504"/>
                  </a:lnTo>
                  <a:close/>
                  <a:moveTo>
                    <a:pt x="2100" y="2492"/>
                  </a:moveTo>
                  <a:lnTo>
                    <a:pt x="2100" y="2598"/>
                  </a:lnTo>
                  <a:cubicBezTo>
                    <a:pt x="2100" y="2601"/>
                    <a:pt x="2097" y="2604"/>
                    <a:pt x="2094" y="2604"/>
                  </a:cubicBezTo>
                  <a:lnTo>
                    <a:pt x="1694" y="2604"/>
                  </a:lnTo>
                  <a:cubicBezTo>
                    <a:pt x="1690" y="2604"/>
                    <a:pt x="1688" y="2601"/>
                    <a:pt x="1688" y="2598"/>
                  </a:cubicBezTo>
                  <a:lnTo>
                    <a:pt x="1688" y="2492"/>
                  </a:lnTo>
                  <a:lnTo>
                    <a:pt x="2100" y="2492"/>
                  </a:lnTo>
                  <a:close/>
                  <a:moveTo>
                    <a:pt x="3100" y="2492"/>
                  </a:moveTo>
                  <a:lnTo>
                    <a:pt x="3100" y="2598"/>
                  </a:lnTo>
                  <a:cubicBezTo>
                    <a:pt x="3100" y="2601"/>
                    <a:pt x="3097" y="2604"/>
                    <a:pt x="3094" y="2604"/>
                  </a:cubicBezTo>
                  <a:lnTo>
                    <a:pt x="2694" y="2604"/>
                  </a:lnTo>
                  <a:cubicBezTo>
                    <a:pt x="2690" y="2604"/>
                    <a:pt x="2688" y="2601"/>
                    <a:pt x="2688" y="2598"/>
                  </a:cubicBezTo>
                  <a:lnTo>
                    <a:pt x="2688" y="2492"/>
                  </a:lnTo>
                  <a:lnTo>
                    <a:pt x="3100" y="2492"/>
                  </a:lnTo>
                  <a:close/>
                  <a:moveTo>
                    <a:pt x="4100" y="2492"/>
                  </a:moveTo>
                  <a:lnTo>
                    <a:pt x="4100" y="2598"/>
                  </a:lnTo>
                  <a:cubicBezTo>
                    <a:pt x="4100" y="2601"/>
                    <a:pt x="4097" y="2604"/>
                    <a:pt x="4094" y="2604"/>
                  </a:cubicBezTo>
                  <a:lnTo>
                    <a:pt x="3694" y="2604"/>
                  </a:lnTo>
                  <a:cubicBezTo>
                    <a:pt x="3690" y="2604"/>
                    <a:pt x="3688" y="2601"/>
                    <a:pt x="3688" y="2598"/>
                  </a:cubicBezTo>
                  <a:lnTo>
                    <a:pt x="3688" y="2492"/>
                  </a:lnTo>
                  <a:lnTo>
                    <a:pt x="4100" y="2492"/>
                  </a:lnTo>
                  <a:close/>
                  <a:moveTo>
                    <a:pt x="188" y="1752"/>
                  </a:moveTo>
                  <a:lnTo>
                    <a:pt x="2894" y="206"/>
                  </a:lnTo>
                  <a:lnTo>
                    <a:pt x="5600" y="1752"/>
                  </a:lnTo>
                  <a:lnTo>
                    <a:pt x="5600" y="1904"/>
                  </a:lnTo>
                  <a:lnTo>
                    <a:pt x="188" y="1904"/>
                  </a:lnTo>
                  <a:lnTo>
                    <a:pt x="188" y="1752"/>
                  </a:lnTo>
                  <a:close/>
                  <a:moveTo>
                    <a:pt x="388" y="2092"/>
                  </a:moveTo>
                  <a:lnTo>
                    <a:pt x="5400" y="2092"/>
                  </a:lnTo>
                  <a:lnTo>
                    <a:pt x="5400" y="2304"/>
                  </a:lnTo>
                  <a:lnTo>
                    <a:pt x="388" y="2304"/>
                  </a:lnTo>
                  <a:lnTo>
                    <a:pt x="388" y="2092"/>
                  </a:lnTo>
                  <a:close/>
                  <a:moveTo>
                    <a:pt x="1100" y="2492"/>
                  </a:moveTo>
                  <a:lnTo>
                    <a:pt x="1100" y="2598"/>
                  </a:lnTo>
                  <a:cubicBezTo>
                    <a:pt x="1100" y="2601"/>
                    <a:pt x="1097" y="2604"/>
                    <a:pt x="1094" y="2604"/>
                  </a:cubicBezTo>
                  <a:lnTo>
                    <a:pt x="694" y="2604"/>
                  </a:lnTo>
                  <a:cubicBezTo>
                    <a:pt x="690" y="2604"/>
                    <a:pt x="688" y="2601"/>
                    <a:pt x="688" y="2598"/>
                  </a:cubicBezTo>
                  <a:lnTo>
                    <a:pt x="688" y="2492"/>
                  </a:lnTo>
                  <a:lnTo>
                    <a:pt x="1100" y="2492"/>
                  </a:lnTo>
                  <a:close/>
                  <a:moveTo>
                    <a:pt x="788" y="2792"/>
                  </a:moveTo>
                  <a:lnTo>
                    <a:pt x="1000" y="2792"/>
                  </a:lnTo>
                  <a:lnTo>
                    <a:pt x="1000" y="4504"/>
                  </a:lnTo>
                  <a:lnTo>
                    <a:pt x="788" y="4504"/>
                  </a:lnTo>
                  <a:lnTo>
                    <a:pt x="788" y="2792"/>
                  </a:lnTo>
                  <a:close/>
                  <a:moveTo>
                    <a:pt x="5600" y="5304"/>
                  </a:moveTo>
                  <a:lnTo>
                    <a:pt x="188" y="5304"/>
                  </a:lnTo>
                  <a:lnTo>
                    <a:pt x="188" y="5092"/>
                  </a:lnTo>
                  <a:lnTo>
                    <a:pt x="5600" y="5092"/>
                  </a:lnTo>
                  <a:lnTo>
                    <a:pt x="5600" y="5304"/>
                  </a:lnTo>
                  <a:close/>
                  <a:moveTo>
                    <a:pt x="5400" y="4904"/>
                  </a:moveTo>
                  <a:lnTo>
                    <a:pt x="388" y="4904"/>
                  </a:lnTo>
                  <a:lnTo>
                    <a:pt x="388" y="4692"/>
                  </a:lnTo>
                  <a:lnTo>
                    <a:pt x="5400" y="4692"/>
                  </a:lnTo>
                  <a:lnTo>
                    <a:pt x="5400" y="4904"/>
                  </a:lnTo>
                  <a:close/>
                  <a:moveTo>
                    <a:pt x="4788" y="4504"/>
                  </a:moveTo>
                  <a:lnTo>
                    <a:pt x="4788" y="2792"/>
                  </a:lnTo>
                  <a:lnTo>
                    <a:pt x="5000" y="2792"/>
                  </a:lnTo>
                  <a:lnTo>
                    <a:pt x="5000" y="4504"/>
                  </a:lnTo>
                  <a:lnTo>
                    <a:pt x="4788" y="4504"/>
                  </a:lnTo>
                  <a:close/>
                </a:path>
              </a:pathLst>
            </a:custGeom>
            <a:solidFill>
              <a:srgbClr val="D9D9D9"/>
            </a:solidFill>
            <a:ln w="0">
              <a:solidFill>
                <a:srgbClr val="D9D9D9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56" name="Rectangle 155"/>
          <p:cNvSpPr/>
          <p:nvPr/>
        </p:nvSpPr>
        <p:spPr>
          <a:xfrm>
            <a:off x="8862072" y="2348727"/>
            <a:ext cx="15789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Leadership and</a:t>
            </a: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Governance</a:t>
            </a:r>
          </a:p>
        </p:txBody>
      </p:sp>
      <p:grpSp>
        <p:nvGrpSpPr>
          <p:cNvPr id="157" name="Group 156"/>
          <p:cNvGrpSpPr/>
          <p:nvPr/>
        </p:nvGrpSpPr>
        <p:grpSpPr>
          <a:xfrm>
            <a:off x="8353983" y="2822452"/>
            <a:ext cx="2087014" cy="981443"/>
            <a:chOff x="6572958" y="2702161"/>
            <a:chExt cx="2087014" cy="981443"/>
          </a:xfrm>
        </p:grpSpPr>
        <p:sp>
          <p:nvSpPr>
            <p:cNvPr id="158" name="Flowchart: Alternate Process 157"/>
            <p:cNvSpPr/>
            <p:nvPr/>
          </p:nvSpPr>
          <p:spPr>
            <a:xfrm>
              <a:off x="6610631" y="2702161"/>
              <a:ext cx="2004775" cy="981443"/>
            </a:xfrm>
            <a:prstGeom prst="flowChartAlternateProcess">
              <a:avLst/>
            </a:prstGeom>
            <a:solidFill>
              <a:srgbClr val="D9D9D9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>
                <a:solidFill>
                  <a:schemeClr val="tx1"/>
                </a:solidFill>
              </a:endParaRPr>
            </a:p>
          </p:txBody>
        </p:sp>
        <p:sp>
          <p:nvSpPr>
            <p:cNvPr id="159" name="TextBox 158"/>
            <p:cNvSpPr txBox="1"/>
            <p:nvPr/>
          </p:nvSpPr>
          <p:spPr>
            <a:xfrm>
              <a:off x="6572958" y="2884864"/>
              <a:ext cx="208701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Setting Leadership Roles</a:t>
              </a:r>
            </a:p>
            <a:p>
              <a:pPr algn="ctr" rtl="1"/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for Governmental Health Institutions in the</a:t>
              </a:r>
            </a:p>
            <a:p>
              <a:pPr algn="ctr" rtl="1"/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Kingdom</a:t>
              </a:r>
              <a:endParaRPr lang="ar-BH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0" name="Rectangle 159"/>
          <p:cNvSpPr/>
          <p:nvPr/>
        </p:nvSpPr>
        <p:spPr>
          <a:xfrm>
            <a:off x="2466217" y="4055946"/>
            <a:ext cx="15400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Health Service Quality and</a:t>
            </a: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Safety</a:t>
            </a:r>
          </a:p>
        </p:txBody>
      </p:sp>
      <p:sp>
        <p:nvSpPr>
          <p:cNvPr id="161" name="Rectangle 160"/>
          <p:cNvSpPr/>
          <p:nvPr/>
        </p:nvSpPr>
        <p:spPr>
          <a:xfrm>
            <a:off x="2047205" y="4865868"/>
            <a:ext cx="17049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Raising Quality and Safety Standards of Healthcare Services and Ensuring</a:t>
            </a:r>
          </a:p>
          <a:p>
            <a:pPr algn="ctr" rtl="1"/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their Continuity</a:t>
            </a:r>
          </a:p>
        </p:txBody>
      </p:sp>
      <p:sp>
        <p:nvSpPr>
          <p:cNvPr id="162" name="Rectangle 161"/>
          <p:cNvSpPr/>
          <p:nvPr/>
        </p:nvSpPr>
        <p:spPr>
          <a:xfrm>
            <a:off x="6273162" y="4788924"/>
            <a:ext cx="1975843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strong and effective</a:t>
            </a:r>
          </a:p>
          <a:p>
            <a:pPr algn="ctr" rtl="1"/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infrastructure for operating different health</a:t>
            </a:r>
          </a:p>
          <a:p>
            <a:pPr algn="ctr" rtl="1"/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 systems and E-Health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404845" y="1887153"/>
            <a:ext cx="9411809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Seven key strategic thrusts</a:t>
            </a: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xmlns="" id="{013B78FE-4517-4444-8949-8869F687E06A}"/>
              </a:ext>
            </a:extLst>
          </p:cNvPr>
          <p:cNvCxnSpPr>
            <a:cxnSpLocks/>
          </p:cNvCxnSpPr>
          <p:nvPr/>
        </p:nvCxnSpPr>
        <p:spPr>
          <a:xfrm>
            <a:off x="246260" y="758420"/>
            <a:ext cx="1194574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itle 1">
            <a:extLst>
              <a:ext uri="{FF2B5EF4-FFF2-40B4-BE49-F238E27FC236}">
                <a16:creationId xmlns:a16="http://schemas.microsoft.com/office/drawing/2014/main" xmlns="" id="{798ACE28-78CA-4506-A57C-8B4664F6AA0C}"/>
              </a:ext>
            </a:extLst>
          </p:cNvPr>
          <p:cNvSpPr txBox="1">
            <a:spLocks/>
          </p:cNvSpPr>
          <p:nvPr/>
        </p:nvSpPr>
        <p:spPr>
          <a:xfrm>
            <a:off x="1222645" y="196443"/>
            <a:ext cx="9353550" cy="738664"/>
          </a:xfrm>
          <a:prstGeom prst="rect">
            <a:avLst/>
          </a:prstGeom>
        </p:spPr>
        <p:txBody>
          <a:bodyPr/>
          <a:lstStyle>
            <a:lvl1pPr algn="l" defTabSz="912813" rtl="0" fontAlgn="base">
              <a:spcBef>
                <a:spcPct val="0"/>
              </a:spcBef>
              <a:spcAft>
                <a:spcPct val="0"/>
              </a:spcAft>
              <a:tabLst>
                <a:tab pos="274638" algn="l"/>
              </a:tabLst>
              <a:defRPr sz="1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912813" rtl="0" fontAlgn="base">
              <a:spcBef>
                <a:spcPct val="0"/>
              </a:spcBef>
              <a:spcAft>
                <a:spcPct val="0"/>
              </a:spcAft>
              <a:tabLst>
                <a:tab pos="274638" algn="l"/>
              </a:tabLst>
              <a:defRPr sz="1900" b="1">
                <a:solidFill>
                  <a:schemeClr val="tx2"/>
                </a:solidFill>
                <a:latin typeface="Calibri" pitchFamily="34" charset="0"/>
                <a:ea typeface="ＭＳ Ｐゴシック" pitchFamily="34" charset="-128"/>
              </a:defRPr>
            </a:lvl2pPr>
            <a:lvl3pPr algn="l" defTabSz="912813" rtl="0" fontAlgn="base">
              <a:spcBef>
                <a:spcPct val="0"/>
              </a:spcBef>
              <a:spcAft>
                <a:spcPct val="0"/>
              </a:spcAft>
              <a:tabLst>
                <a:tab pos="274638" algn="l"/>
              </a:tabLst>
              <a:defRPr sz="1900" b="1">
                <a:solidFill>
                  <a:schemeClr val="tx2"/>
                </a:solidFill>
                <a:latin typeface="Calibri" pitchFamily="34" charset="0"/>
                <a:ea typeface="ＭＳ Ｐゴシック" pitchFamily="34" charset="-128"/>
              </a:defRPr>
            </a:lvl3pPr>
            <a:lvl4pPr algn="l" defTabSz="912813" rtl="0" fontAlgn="base">
              <a:spcBef>
                <a:spcPct val="0"/>
              </a:spcBef>
              <a:spcAft>
                <a:spcPct val="0"/>
              </a:spcAft>
              <a:tabLst>
                <a:tab pos="274638" algn="l"/>
              </a:tabLst>
              <a:defRPr sz="1900" b="1">
                <a:solidFill>
                  <a:schemeClr val="tx2"/>
                </a:solidFill>
                <a:latin typeface="Calibri" pitchFamily="34" charset="0"/>
                <a:ea typeface="ＭＳ Ｐゴシック" pitchFamily="34" charset="-128"/>
              </a:defRPr>
            </a:lvl4pPr>
            <a:lvl5pPr algn="l" defTabSz="912813" rtl="0" fontAlgn="base">
              <a:spcBef>
                <a:spcPct val="0"/>
              </a:spcBef>
              <a:spcAft>
                <a:spcPct val="0"/>
              </a:spcAft>
              <a:tabLst>
                <a:tab pos="274638" algn="l"/>
              </a:tabLst>
              <a:defRPr sz="1900" b="1">
                <a:solidFill>
                  <a:schemeClr val="tx2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466481"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32962"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99443"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65925"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lvl="0">
              <a:defRPr/>
            </a:pPr>
            <a:r>
              <a:rPr lang="en-US" sz="2400" dirty="0">
                <a:solidFill>
                  <a:srgbClr val="000000"/>
                </a:solidFill>
                <a:ea typeface="ＭＳ Ｐゴシック"/>
                <a:cs typeface="Arial" panose="020B0604020202020204" pitchFamily="34" charset="0"/>
              </a:rPr>
              <a:t>National Health Plan (2016-2025)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24081" y="5861330"/>
            <a:ext cx="53657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63258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xmlns="" id="{7016C1D1-D4FF-4445-860E-8B7D5F04534C}"/>
              </a:ext>
            </a:extLst>
          </p:cNvPr>
          <p:cNvSpPr txBox="1">
            <a:spLocks/>
          </p:cNvSpPr>
          <p:nvPr/>
        </p:nvSpPr>
        <p:spPr>
          <a:xfrm>
            <a:off x="1434756" y="3135502"/>
            <a:ext cx="9221375" cy="738664"/>
          </a:xfrm>
          <a:prstGeom prst="rect">
            <a:avLst/>
          </a:prstGeom>
        </p:spPr>
        <p:txBody>
          <a:bodyPr/>
          <a:lstStyle>
            <a:lvl1pPr algn="l" defTabSz="912813" rtl="0" fontAlgn="base">
              <a:spcBef>
                <a:spcPct val="0"/>
              </a:spcBef>
              <a:spcAft>
                <a:spcPct val="0"/>
              </a:spcAft>
              <a:tabLst>
                <a:tab pos="274638" algn="l"/>
              </a:tabLst>
              <a:defRPr sz="1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912813" rtl="0" fontAlgn="base">
              <a:spcBef>
                <a:spcPct val="0"/>
              </a:spcBef>
              <a:spcAft>
                <a:spcPct val="0"/>
              </a:spcAft>
              <a:tabLst>
                <a:tab pos="274638" algn="l"/>
              </a:tabLst>
              <a:defRPr sz="1900" b="1">
                <a:solidFill>
                  <a:schemeClr val="tx2"/>
                </a:solidFill>
                <a:latin typeface="Calibri" pitchFamily="34" charset="0"/>
                <a:ea typeface="ＭＳ Ｐゴシック" pitchFamily="34" charset="-128"/>
              </a:defRPr>
            </a:lvl2pPr>
            <a:lvl3pPr algn="l" defTabSz="912813" rtl="0" fontAlgn="base">
              <a:spcBef>
                <a:spcPct val="0"/>
              </a:spcBef>
              <a:spcAft>
                <a:spcPct val="0"/>
              </a:spcAft>
              <a:tabLst>
                <a:tab pos="274638" algn="l"/>
              </a:tabLst>
              <a:defRPr sz="1900" b="1">
                <a:solidFill>
                  <a:schemeClr val="tx2"/>
                </a:solidFill>
                <a:latin typeface="Calibri" pitchFamily="34" charset="0"/>
                <a:ea typeface="ＭＳ Ｐゴシック" pitchFamily="34" charset="-128"/>
              </a:defRPr>
            </a:lvl3pPr>
            <a:lvl4pPr algn="l" defTabSz="912813" rtl="0" fontAlgn="base">
              <a:spcBef>
                <a:spcPct val="0"/>
              </a:spcBef>
              <a:spcAft>
                <a:spcPct val="0"/>
              </a:spcAft>
              <a:tabLst>
                <a:tab pos="274638" algn="l"/>
              </a:tabLst>
              <a:defRPr sz="1900" b="1">
                <a:solidFill>
                  <a:schemeClr val="tx2"/>
                </a:solidFill>
                <a:latin typeface="Calibri" pitchFamily="34" charset="0"/>
                <a:ea typeface="ＭＳ Ｐゴシック" pitchFamily="34" charset="-128"/>
              </a:defRPr>
            </a:lvl4pPr>
            <a:lvl5pPr algn="l" defTabSz="912813" rtl="0" fontAlgn="base">
              <a:spcBef>
                <a:spcPct val="0"/>
              </a:spcBef>
              <a:spcAft>
                <a:spcPct val="0"/>
              </a:spcAft>
              <a:tabLst>
                <a:tab pos="274638" algn="l"/>
              </a:tabLst>
              <a:defRPr sz="1900" b="1">
                <a:solidFill>
                  <a:schemeClr val="tx2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466481"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32962"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99443"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65925"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en-US" sz="4800" kern="0" dirty="0"/>
              <a:t>Thank You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23D79A0-E3DB-42A2-926B-8A6D0E7BBF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5496" y="735450"/>
            <a:ext cx="1240896" cy="109593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DE82B71-91D2-4DFA-96B6-90BD6DD21CE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68763" y="875766"/>
            <a:ext cx="1094483" cy="101773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464ED87-2185-4A37-9D79-E70F4A9F3FC4}"/>
              </a:ext>
            </a:extLst>
          </p:cNvPr>
          <p:cNvSpPr/>
          <p:nvPr/>
        </p:nvSpPr>
        <p:spPr>
          <a:xfrm>
            <a:off x="0" y="0"/>
            <a:ext cx="122331" cy="68609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E7622A4B-6E9A-46D1-B309-A4C9563477E5}"/>
              </a:ext>
            </a:extLst>
          </p:cNvPr>
          <p:cNvSpPr/>
          <p:nvPr/>
        </p:nvSpPr>
        <p:spPr>
          <a:xfrm>
            <a:off x="122332" y="0"/>
            <a:ext cx="137162" cy="6857999"/>
          </a:xfrm>
          <a:prstGeom prst="rect">
            <a:avLst/>
          </a:prstGeom>
          <a:solidFill>
            <a:srgbClr val="445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6D1D03C4-CDC3-4B32-8EE7-644BAB26AA00}"/>
              </a:ext>
            </a:extLst>
          </p:cNvPr>
          <p:cNvCxnSpPr/>
          <p:nvPr/>
        </p:nvCxnSpPr>
        <p:spPr>
          <a:xfrm>
            <a:off x="1704790" y="3874166"/>
            <a:ext cx="8681306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27064" y="735450"/>
            <a:ext cx="836757" cy="868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397743" y="1685752"/>
            <a:ext cx="12954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US" sz="1050" dirty="0" smtClean="0"/>
              <a:t>Kingdom </a:t>
            </a:r>
            <a:r>
              <a:rPr lang="en-US" sz="1050" dirty="0"/>
              <a:t>of Bahrain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20434" y="4254500"/>
            <a:ext cx="1127125" cy="1652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46239" y="4274195"/>
            <a:ext cx="1103312" cy="160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7743" y="4658370"/>
            <a:ext cx="1627188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3553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1595" y="1952368"/>
            <a:ext cx="11650510" cy="4307755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6A815680-55BA-4C30-A4D0-1E7C3B41E129}"/>
              </a:ext>
            </a:extLst>
          </p:cNvPr>
          <p:cNvSpPr/>
          <p:nvPr/>
        </p:nvSpPr>
        <p:spPr>
          <a:xfrm>
            <a:off x="-13234" y="0"/>
            <a:ext cx="122331" cy="685182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57FACAA1-3EEA-4D00-8CB4-DFEB1899FD47}"/>
              </a:ext>
            </a:extLst>
          </p:cNvPr>
          <p:cNvSpPr/>
          <p:nvPr/>
        </p:nvSpPr>
        <p:spPr>
          <a:xfrm>
            <a:off x="109098" y="0"/>
            <a:ext cx="137162" cy="6857999"/>
          </a:xfrm>
          <a:prstGeom prst="rect">
            <a:avLst/>
          </a:prstGeom>
          <a:solidFill>
            <a:srgbClr val="445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473A1D3D-DE69-4749-8A41-C2369CBC644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374476" y="82423"/>
            <a:ext cx="637969" cy="59323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2AE398F6-E3BB-45B4-BD07-85389F8C76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9926" y="21772"/>
            <a:ext cx="809052" cy="714536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7BB05FC5-E595-43A9-9196-77AD62881CB4}"/>
              </a:ext>
            </a:extLst>
          </p:cNvPr>
          <p:cNvCxnSpPr>
            <a:cxnSpLocks/>
          </p:cNvCxnSpPr>
          <p:nvPr/>
        </p:nvCxnSpPr>
        <p:spPr>
          <a:xfrm>
            <a:off x="246260" y="758420"/>
            <a:ext cx="1194574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:a16="http://schemas.microsoft.com/office/drawing/2014/main" xmlns="" id="{64334503-E321-4868-95CD-EC8F43EB1C92}"/>
              </a:ext>
            </a:extLst>
          </p:cNvPr>
          <p:cNvSpPr txBox="1">
            <a:spLocks/>
          </p:cNvSpPr>
          <p:nvPr/>
        </p:nvSpPr>
        <p:spPr>
          <a:xfrm>
            <a:off x="1222645" y="196443"/>
            <a:ext cx="9353550" cy="73866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lvl="0" defTabSz="912813" fontAlgn="base">
              <a:spcBef>
                <a:spcPct val="0"/>
              </a:spcBef>
              <a:spcAft>
                <a:spcPct val="0"/>
              </a:spcAft>
              <a:tabLst>
                <a:tab pos="274638" algn="l"/>
              </a:tabLst>
              <a:defRPr sz="2400" b="1">
                <a:solidFill>
                  <a:srgbClr val="000000"/>
                </a:solidFill>
                <a:latin typeface="+mj-lt"/>
                <a:ea typeface="ＭＳ Ｐゴシック"/>
                <a:cs typeface="Arial" panose="020B0604020202020204" pitchFamily="34" charset="0"/>
              </a:defRPr>
            </a:lvl1pPr>
            <a:lvl2pPr defTabSz="912813" fontAlgn="base">
              <a:spcBef>
                <a:spcPct val="0"/>
              </a:spcBef>
              <a:spcAft>
                <a:spcPct val="0"/>
              </a:spcAft>
              <a:tabLst>
                <a:tab pos="274638" algn="l"/>
              </a:tabLst>
              <a:defRPr sz="1900" b="1">
                <a:solidFill>
                  <a:schemeClr val="tx2"/>
                </a:solidFill>
                <a:latin typeface="Calibri" pitchFamily="34" charset="0"/>
                <a:ea typeface="ＭＳ Ｐゴシック" pitchFamily="34" charset="-128"/>
              </a:defRPr>
            </a:lvl2pPr>
            <a:lvl3pPr defTabSz="912813" fontAlgn="base">
              <a:spcBef>
                <a:spcPct val="0"/>
              </a:spcBef>
              <a:spcAft>
                <a:spcPct val="0"/>
              </a:spcAft>
              <a:tabLst>
                <a:tab pos="274638" algn="l"/>
              </a:tabLst>
              <a:defRPr sz="1900" b="1">
                <a:solidFill>
                  <a:schemeClr val="tx2"/>
                </a:solidFill>
                <a:latin typeface="Calibri" pitchFamily="34" charset="0"/>
                <a:ea typeface="ＭＳ Ｐゴシック" pitchFamily="34" charset="-128"/>
              </a:defRPr>
            </a:lvl3pPr>
            <a:lvl4pPr defTabSz="912813" fontAlgn="base">
              <a:spcBef>
                <a:spcPct val="0"/>
              </a:spcBef>
              <a:spcAft>
                <a:spcPct val="0"/>
              </a:spcAft>
              <a:tabLst>
                <a:tab pos="274638" algn="l"/>
              </a:tabLst>
              <a:defRPr sz="1900" b="1">
                <a:solidFill>
                  <a:schemeClr val="tx2"/>
                </a:solidFill>
                <a:latin typeface="Calibri" pitchFamily="34" charset="0"/>
                <a:ea typeface="ＭＳ Ｐゴシック" pitchFamily="34" charset="-128"/>
              </a:defRPr>
            </a:lvl4pPr>
            <a:lvl5pPr defTabSz="912813" fontAlgn="base">
              <a:spcBef>
                <a:spcPct val="0"/>
              </a:spcBef>
              <a:spcAft>
                <a:spcPct val="0"/>
              </a:spcAft>
              <a:tabLst>
                <a:tab pos="274638" algn="l"/>
              </a:tabLst>
              <a:defRPr sz="1900" b="1">
                <a:solidFill>
                  <a:schemeClr val="tx2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466481" defTabSz="913526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32962" defTabSz="913526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99443" defTabSz="913526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65925" defTabSz="913526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National Social Health Insurance Program (SEHATI): Key Pillars</a:t>
            </a:r>
          </a:p>
        </p:txBody>
      </p:sp>
    </p:spTree>
    <p:extLst>
      <p:ext uri="{BB962C8B-B14F-4D97-AF65-F5344CB8AC3E}">
        <p14:creationId xmlns:p14="http://schemas.microsoft.com/office/powerpoint/2010/main" xmlns="" val="325730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363444" y="2125622"/>
            <a:ext cx="2964873" cy="3819169"/>
            <a:chOff x="5651739" y="1358153"/>
            <a:chExt cx="3492261" cy="4597346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1739" y="1358153"/>
              <a:ext cx="3492261" cy="4597346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7893424" y="4262718"/>
              <a:ext cx="891120" cy="1465729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3245719" y="2911766"/>
            <a:ext cx="8610600" cy="986685"/>
            <a:chOff x="5764762" y="2039074"/>
            <a:chExt cx="8610600" cy="986685"/>
          </a:xfrm>
        </p:grpSpPr>
        <p:sp>
          <p:nvSpPr>
            <p:cNvPr id="46" name="Pentagon 43"/>
            <p:cNvSpPr/>
            <p:nvPr/>
          </p:nvSpPr>
          <p:spPr>
            <a:xfrm flipH="1">
              <a:off x="9441210" y="2044038"/>
              <a:ext cx="4934152" cy="981721"/>
            </a:xfrm>
            <a:prstGeom prst="homePlate">
              <a:avLst>
                <a:gd name="adj" fmla="val 21745"/>
              </a:avLst>
            </a:prstGeom>
            <a:solidFill>
              <a:schemeClr val="bg1">
                <a:lumMod val="85000"/>
              </a:scheme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 indent="-228600"/>
              <a:r>
                <a:rPr lang="en-US" b="1" dirty="0">
                  <a:ln w="0"/>
                  <a:solidFill>
                    <a:schemeClr val="tx1"/>
                  </a:solidFill>
                  <a:latin typeface="HelveticaNeueLT Com 65 Md" panose="020B0604020202020204" pitchFamily="34" charset="0"/>
                  <a:ea typeface="ＭＳ Ｐゴシック"/>
                </a:rPr>
                <a:t>1,500</a:t>
              </a:r>
              <a:r>
                <a:rPr lang="en-US" sz="1600" dirty="0">
                  <a:solidFill>
                    <a:schemeClr val="tx1"/>
                  </a:solidFill>
                  <a:latin typeface="HelveticaNeueLT Com 45 Lt" panose="020B0403020202020204" pitchFamily="34" charset="0"/>
                  <a:cs typeface="Sakkal Majalla" panose="02000000000000000000" pitchFamily="2" charset="-78"/>
                </a:rPr>
                <a:t>  </a:t>
              </a:r>
              <a:r>
                <a:rPr lang="en-US" sz="1600" b="1" dirty="0">
                  <a:solidFill>
                    <a:schemeClr val="tx1"/>
                  </a:solidFill>
                  <a:latin typeface="HelveticaNeueLT Com 45 Lt" panose="020B0403020202020204" pitchFamily="34" charset="0"/>
                  <a:cs typeface="Sakkal Majalla" panose="02000000000000000000" pitchFamily="2" charset="-78"/>
                </a:rPr>
                <a:t>Public Sector Beds</a:t>
              </a:r>
            </a:p>
            <a:p>
              <a:pPr marL="228600" lvl="1"/>
              <a:r>
                <a:rPr lang="en-US" b="1" dirty="0">
                  <a:ln w="0"/>
                  <a:solidFill>
                    <a:schemeClr val="tx1"/>
                  </a:solidFill>
                  <a:latin typeface="HelveticaNeueLT Com 65 Md" panose="020B0604020202020204" pitchFamily="34" charset="0"/>
                  <a:ea typeface="ＭＳ Ｐゴシック"/>
                </a:rPr>
                <a:t>  600   </a:t>
              </a:r>
              <a:r>
                <a:rPr lang="en-US" sz="1600" b="1" dirty="0">
                  <a:solidFill>
                    <a:schemeClr val="tx1"/>
                  </a:solidFill>
                  <a:latin typeface="HelveticaNeueLT Com 45 Lt" panose="020B0403020202020204" pitchFamily="34" charset="0"/>
                  <a:cs typeface="Sakkal Majalla" panose="02000000000000000000" pitchFamily="2" charset="-78"/>
                </a:rPr>
                <a:t>Private Sector Beds</a:t>
              </a:r>
            </a:p>
          </p:txBody>
        </p:sp>
        <p:sp>
          <p:nvSpPr>
            <p:cNvPr id="47" name="Pentagon 44"/>
            <p:cNvSpPr/>
            <p:nvPr/>
          </p:nvSpPr>
          <p:spPr>
            <a:xfrm>
              <a:off x="5764762" y="2039074"/>
              <a:ext cx="3360095" cy="981721"/>
            </a:xfrm>
            <a:prstGeom prst="homePlate">
              <a:avLst>
                <a:gd name="adj" fmla="val 21745"/>
              </a:avLst>
            </a:prstGeom>
            <a:solidFill>
              <a:schemeClr val="tx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Hospital Beds</a:t>
              </a:r>
              <a:endPara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Oval 47"/>
            <p:cNvSpPr/>
            <p:nvPr/>
          </p:nvSpPr>
          <p:spPr>
            <a:xfrm>
              <a:off x="8883780" y="2135833"/>
              <a:ext cx="822960" cy="82296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>
                <a:solidFill>
                  <a:schemeClr val="tx1"/>
                </a:solidFill>
              </a:endParaRPr>
            </a:p>
          </p:txBody>
        </p:sp>
        <p:sp>
          <p:nvSpPr>
            <p:cNvPr id="49" name="AutoShape 3"/>
            <p:cNvSpPr>
              <a:spLocks noChangeAspect="1" noChangeArrowheads="1" noTextEdit="1"/>
            </p:cNvSpPr>
            <p:nvPr/>
          </p:nvSpPr>
          <p:spPr bwMode="auto">
            <a:xfrm>
              <a:off x="8975455" y="2241970"/>
              <a:ext cx="576309" cy="576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3245719" y="1672586"/>
            <a:ext cx="8610600" cy="986685"/>
            <a:chOff x="5766924" y="2039074"/>
            <a:chExt cx="8610600" cy="986685"/>
          </a:xfrm>
        </p:grpSpPr>
        <p:sp>
          <p:nvSpPr>
            <p:cNvPr id="51" name="Pentagon 76"/>
            <p:cNvSpPr/>
            <p:nvPr/>
          </p:nvSpPr>
          <p:spPr>
            <a:xfrm flipH="1">
              <a:off x="9441210" y="2044038"/>
              <a:ext cx="4936314" cy="981721"/>
            </a:xfrm>
            <a:prstGeom prst="homePlate">
              <a:avLst>
                <a:gd name="adj" fmla="val 21745"/>
              </a:avLst>
            </a:prstGeom>
            <a:solidFill>
              <a:schemeClr val="bg1">
                <a:lumMod val="85000"/>
              </a:scheme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400050" lvl="1"/>
              <a:r>
                <a:rPr lang="en-US" b="1" dirty="0">
                  <a:ln w="0"/>
                  <a:solidFill>
                    <a:schemeClr val="tx1"/>
                  </a:solidFill>
                  <a:latin typeface="HelveticaNeueLT Com 65 Md" panose="020B0604020202020204" pitchFamily="34" charset="0"/>
                  <a:ea typeface="ＭＳ Ｐゴシック"/>
                </a:rPr>
                <a:t>28</a:t>
              </a:r>
              <a:r>
                <a:rPr lang="en-US" sz="1600" dirty="0">
                  <a:solidFill>
                    <a:schemeClr val="tx1"/>
                  </a:solidFill>
                  <a:latin typeface="HelveticaNeueLT Com 45 Lt" panose="020B0403020202020204" pitchFamily="34" charset="0"/>
                  <a:cs typeface="Sakkal Majalla" panose="02000000000000000000" pitchFamily="2" charset="-78"/>
                </a:rPr>
                <a:t>     </a:t>
              </a:r>
              <a:r>
                <a:rPr lang="en-US" sz="1600" b="1" dirty="0">
                  <a:solidFill>
                    <a:schemeClr val="tx1"/>
                  </a:solidFill>
                  <a:latin typeface="HelveticaNeueLT Com 45 Lt" panose="020B0403020202020204" pitchFamily="34" charset="0"/>
                  <a:cs typeface="Sakkal Majalla" panose="02000000000000000000" pitchFamily="2" charset="-78"/>
                </a:rPr>
                <a:t>Government Primary Health Centers</a:t>
              </a:r>
            </a:p>
            <a:p>
              <a:pPr marL="400050" lvl="1"/>
              <a:r>
                <a:rPr lang="en-US" b="1" dirty="0">
                  <a:ln w="0"/>
                  <a:solidFill>
                    <a:schemeClr val="tx1"/>
                  </a:solidFill>
                  <a:latin typeface="HelveticaNeueLT Com 65 Md" panose="020B0604020202020204" pitchFamily="34" charset="0"/>
                  <a:ea typeface="ＭＳ Ｐゴシック"/>
                </a:rPr>
                <a:t> 3</a:t>
              </a:r>
              <a:r>
                <a:rPr lang="en-US" sz="1600" b="1" dirty="0">
                  <a:solidFill>
                    <a:schemeClr val="tx1"/>
                  </a:solidFill>
                  <a:latin typeface="HelveticaNeueLT Com 45 Lt" panose="020B0403020202020204" pitchFamily="34" charset="0"/>
                  <a:cs typeface="Sakkal Majalla" panose="02000000000000000000" pitchFamily="2" charset="-78"/>
                </a:rPr>
                <a:t>      Government Hospitals</a:t>
              </a:r>
            </a:p>
            <a:p>
              <a:pPr marL="400050" lvl="1"/>
              <a:r>
                <a:rPr lang="en-US" b="1" dirty="0">
                  <a:ln w="0"/>
                  <a:solidFill>
                    <a:schemeClr val="tx1"/>
                  </a:solidFill>
                  <a:latin typeface="HelveticaNeueLT Com 65 Md" panose="020B0604020202020204" pitchFamily="34" charset="0"/>
                  <a:ea typeface="ＭＳ Ｐゴシック"/>
                </a:rPr>
                <a:t>18</a:t>
              </a:r>
              <a:r>
                <a:rPr lang="en-US" sz="1600" b="1" dirty="0">
                  <a:solidFill>
                    <a:schemeClr val="tx1"/>
                  </a:solidFill>
                  <a:latin typeface="HelveticaNeueLT Com 45 Lt" panose="020B0403020202020204" pitchFamily="34" charset="0"/>
                  <a:cs typeface="Sakkal Majalla" panose="02000000000000000000" pitchFamily="2" charset="-78"/>
                </a:rPr>
                <a:t>     Private Hospitals </a:t>
              </a:r>
            </a:p>
          </p:txBody>
        </p:sp>
        <p:sp>
          <p:nvSpPr>
            <p:cNvPr id="52" name="Pentagon 77"/>
            <p:cNvSpPr/>
            <p:nvPr/>
          </p:nvSpPr>
          <p:spPr>
            <a:xfrm>
              <a:off x="5766924" y="2039074"/>
              <a:ext cx="3357933" cy="981721"/>
            </a:xfrm>
            <a:prstGeom prst="homePlate">
              <a:avLst>
                <a:gd name="adj" fmla="val 21745"/>
              </a:avLst>
            </a:prstGeom>
            <a:solidFill>
              <a:schemeClr val="tx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Health Service Providers</a:t>
              </a:r>
              <a:endPara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Oval 52"/>
            <p:cNvSpPr/>
            <p:nvPr/>
          </p:nvSpPr>
          <p:spPr>
            <a:xfrm>
              <a:off x="8883780" y="2135833"/>
              <a:ext cx="822960" cy="82296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>
                <a:solidFill>
                  <a:schemeClr val="tx1"/>
                </a:solidFill>
              </a:endParaRPr>
            </a:p>
          </p:txBody>
        </p:sp>
        <p:sp>
          <p:nvSpPr>
            <p:cNvPr id="54" name="AutoShape 3"/>
            <p:cNvSpPr>
              <a:spLocks noChangeAspect="1" noChangeArrowheads="1" noTextEdit="1"/>
            </p:cNvSpPr>
            <p:nvPr/>
          </p:nvSpPr>
          <p:spPr bwMode="auto">
            <a:xfrm>
              <a:off x="8975455" y="2241970"/>
              <a:ext cx="576309" cy="576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5" name="Group 17"/>
          <p:cNvGrpSpPr>
            <a:grpSpLocks noChangeAspect="1"/>
          </p:cNvGrpSpPr>
          <p:nvPr/>
        </p:nvGrpSpPr>
        <p:grpSpPr bwMode="auto">
          <a:xfrm>
            <a:off x="6438684" y="1773451"/>
            <a:ext cx="702537" cy="704342"/>
            <a:chOff x="-787" y="2028"/>
            <a:chExt cx="389" cy="390"/>
          </a:xfrm>
        </p:grpSpPr>
        <p:sp>
          <p:nvSpPr>
            <p:cNvPr id="56" name="AutoShape 16"/>
            <p:cNvSpPr>
              <a:spLocks noChangeAspect="1" noChangeArrowheads="1" noTextEdit="1"/>
            </p:cNvSpPr>
            <p:nvPr/>
          </p:nvSpPr>
          <p:spPr bwMode="auto">
            <a:xfrm>
              <a:off x="-787" y="2028"/>
              <a:ext cx="389" cy="3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18"/>
            <p:cNvSpPr>
              <a:spLocks noEditPoints="1"/>
            </p:cNvSpPr>
            <p:nvPr/>
          </p:nvSpPr>
          <p:spPr bwMode="auto">
            <a:xfrm>
              <a:off x="-783" y="2102"/>
              <a:ext cx="374" cy="257"/>
            </a:xfrm>
            <a:custGeom>
              <a:avLst/>
              <a:gdLst>
                <a:gd name="T0" fmla="*/ 1117 w 1181"/>
                <a:gd name="T1" fmla="*/ 708 h 808"/>
                <a:gd name="T2" fmla="*/ 1076 w 1181"/>
                <a:gd name="T3" fmla="*/ 181 h 808"/>
                <a:gd name="T4" fmla="*/ 844 w 1181"/>
                <a:gd name="T5" fmla="*/ 698 h 808"/>
                <a:gd name="T6" fmla="*/ 812 w 1181"/>
                <a:gd name="T7" fmla="*/ 722 h 808"/>
                <a:gd name="T8" fmla="*/ 814 w 1181"/>
                <a:gd name="T9" fmla="*/ 41 h 808"/>
                <a:gd name="T10" fmla="*/ 409 w 1181"/>
                <a:gd name="T11" fmla="*/ 0 h 808"/>
                <a:gd name="T12" fmla="*/ 367 w 1181"/>
                <a:gd name="T13" fmla="*/ 708 h 808"/>
                <a:gd name="T14" fmla="*/ 342 w 1181"/>
                <a:gd name="T15" fmla="*/ 722 h 808"/>
                <a:gd name="T16" fmla="*/ 338 w 1181"/>
                <a:gd name="T17" fmla="*/ 181 h 808"/>
                <a:gd name="T18" fmla="*/ 70 w 1181"/>
                <a:gd name="T19" fmla="*/ 223 h 808"/>
                <a:gd name="T20" fmla="*/ 72 w 1181"/>
                <a:gd name="T21" fmla="*/ 722 h 808"/>
                <a:gd name="T22" fmla="*/ 0 w 1181"/>
                <a:gd name="T23" fmla="*/ 808 h 808"/>
                <a:gd name="T24" fmla="*/ 1181 w 1181"/>
                <a:gd name="T25" fmla="*/ 722 h 808"/>
                <a:gd name="T26" fmla="*/ 195 w 1181"/>
                <a:gd name="T27" fmla="*/ 551 h 808"/>
                <a:gd name="T28" fmla="*/ 135 w 1181"/>
                <a:gd name="T29" fmla="*/ 492 h 808"/>
                <a:gd name="T30" fmla="*/ 195 w 1181"/>
                <a:gd name="T31" fmla="*/ 551 h 808"/>
                <a:gd name="T32" fmla="*/ 135 w 1181"/>
                <a:gd name="T33" fmla="*/ 446 h 808"/>
                <a:gd name="T34" fmla="*/ 195 w 1181"/>
                <a:gd name="T35" fmla="*/ 387 h 808"/>
                <a:gd name="T36" fmla="*/ 195 w 1181"/>
                <a:gd name="T37" fmla="*/ 345 h 808"/>
                <a:gd name="T38" fmla="*/ 135 w 1181"/>
                <a:gd name="T39" fmla="*/ 285 h 808"/>
                <a:gd name="T40" fmla="*/ 195 w 1181"/>
                <a:gd name="T41" fmla="*/ 345 h 808"/>
                <a:gd name="T42" fmla="*/ 228 w 1181"/>
                <a:gd name="T43" fmla="*/ 551 h 808"/>
                <a:gd name="T44" fmla="*/ 288 w 1181"/>
                <a:gd name="T45" fmla="*/ 492 h 808"/>
                <a:gd name="T46" fmla="*/ 288 w 1181"/>
                <a:gd name="T47" fmla="*/ 446 h 808"/>
                <a:gd name="T48" fmla="*/ 228 w 1181"/>
                <a:gd name="T49" fmla="*/ 387 h 808"/>
                <a:gd name="T50" fmla="*/ 288 w 1181"/>
                <a:gd name="T51" fmla="*/ 446 h 808"/>
                <a:gd name="T52" fmla="*/ 228 w 1181"/>
                <a:gd name="T53" fmla="*/ 345 h 808"/>
                <a:gd name="T54" fmla="*/ 288 w 1181"/>
                <a:gd name="T55" fmla="*/ 285 h 808"/>
                <a:gd name="T56" fmla="*/ 683 w 1181"/>
                <a:gd name="T57" fmla="*/ 719 h 808"/>
                <a:gd name="T58" fmla="*/ 508 w 1181"/>
                <a:gd name="T59" fmla="*/ 500 h 808"/>
                <a:gd name="T60" fmla="*/ 683 w 1181"/>
                <a:gd name="T61" fmla="*/ 719 h 808"/>
                <a:gd name="T62" fmla="*/ 444 w 1181"/>
                <a:gd name="T63" fmla="*/ 165 h 808"/>
                <a:gd name="T64" fmla="*/ 738 w 1181"/>
                <a:gd name="T65" fmla="*/ 165 h 808"/>
                <a:gd name="T66" fmla="*/ 970 w 1181"/>
                <a:gd name="T67" fmla="*/ 551 h 808"/>
                <a:gd name="T68" fmla="*/ 910 w 1181"/>
                <a:gd name="T69" fmla="*/ 492 h 808"/>
                <a:gd name="T70" fmla="*/ 970 w 1181"/>
                <a:gd name="T71" fmla="*/ 551 h 808"/>
                <a:gd name="T72" fmla="*/ 910 w 1181"/>
                <a:gd name="T73" fmla="*/ 446 h 808"/>
                <a:gd name="T74" fmla="*/ 970 w 1181"/>
                <a:gd name="T75" fmla="*/ 387 h 808"/>
                <a:gd name="T76" fmla="*/ 970 w 1181"/>
                <a:gd name="T77" fmla="*/ 345 h 808"/>
                <a:gd name="T78" fmla="*/ 910 w 1181"/>
                <a:gd name="T79" fmla="*/ 285 h 808"/>
                <a:gd name="T80" fmla="*/ 970 w 1181"/>
                <a:gd name="T81" fmla="*/ 345 h 808"/>
                <a:gd name="T82" fmla="*/ 1003 w 1181"/>
                <a:gd name="T83" fmla="*/ 551 h 808"/>
                <a:gd name="T84" fmla="*/ 1063 w 1181"/>
                <a:gd name="T85" fmla="*/ 492 h 808"/>
                <a:gd name="T86" fmla="*/ 1063 w 1181"/>
                <a:gd name="T87" fmla="*/ 446 h 808"/>
                <a:gd name="T88" fmla="*/ 1003 w 1181"/>
                <a:gd name="T89" fmla="*/ 387 h 808"/>
                <a:gd name="T90" fmla="*/ 1063 w 1181"/>
                <a:gd name="T91" fmla="*/ 446 h 808"/>
                <a:gd name="T92" fmla="*/ 1003 w 1181"/>
                <a:gd name="T93" fmla="*/ 345 h 808"/>
                <a:gd name="T94" fmla="*/ 1063 w 1181"/>
                <a:gd name="T95" fmla="*/ 285 h 808"/>
                <a:gd name="T96" fmla="*/ 627 w 1181"/>
                <a:gd name="T97" fmla="*/ 129 h 808"/>
                <a:gd name="T98" fmla="*/ 683 w 1181"/>
                <a:gd name="T99" fmla="*/ 202 h 808"/>
                <a:gd name="T100" fmla="*/ 627 w 1181"/>
                <a:gd name="T101" fmla="*/ 258 h 808"/>
                <a:gd name="T102" fmla="*/ 554 w 1181"/>
                <a:gd name="T103" fmla="*/ 202 h 808"/>
                <a:gd name="T104" fmla="*/ 498 w 1181"/>
                <a:gd name="T105" fmla="*/ 129 h 808"/>
                <a:gd name="T106" fmla="*/ 554 w 1181"/>
                <a:gd name="T107" fmla="*/ 73 h 808"/>
                <a:gd name="T108" fmla="*/ 627 w 1181"/>
                <a:gd name="T109" fmla="*/ 129 h 8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81" h="808">
                  <a:moveTo>
                    <a:pt x="1115" y="722"/>
                  </a:moveTo>
                  <a:cubicBezTo>
                    <a:pt x="1117" y="717"/>
                    <a:pt x="1117" y="713"/>
                    <a:pt x="1117" y="708"/>
                  </a:cubicBezTo>
                  <a:lnTo>
                    <a:pt x="1117" y="223"/>
                  </a:lnTo>
                  <a:cubicBezTo>
                    <a:pt x="1117" y="200"/>
                    <a:pt x="1099" y="181"/>
                    <a:pt x="1076" y="181"/>
                  </a:cubicBezTo>
                  <a:lnTo>
                    <a:pt x="844" y="181"/>
                  </a:lnTo>
                  <a:lnTo>
                    <a:pt x="844" y="698"/>
                  </a:lnTo>
                  <a:cubicBezTo>
                    <a:pt x="844" y="706"/>
                    <a:pt x="842" y="714"/>
                    <a:pt x="839" y="722"/>
                  </a:cubicBezTo>
                  <a:lnTo>
                    <a:pt x="812" y="722"/>
                  </a:lnTo>
                  <a:cubicBezTo>
                    <a:pt x="814" y="717"/>
                    <a:pt x="814" y="713"/>
                    <a:pt x="814" y="708"/>
                  </a:cubicBezTo>
                  <a:lnTo>
                    <a:pt x="814" y="41"/>
                  </a:lnTo>
                  <a:cubicBezTo>
                    <a:pt x="814" y="18"/>
                    <a:pt x="796" y="0"/>
                    <a:pt x="773" y="0"/>
                  </a:cubicBezTo>
                  <a:lnTo>
                    <a:pt x="409" y="0"/>
                  </a:lnTo>
                  <a:cubicBezTo>
                    <a:pt x="386" y="0"/>
                    <a:pt x="367" y="18"/>
                    <a:pt x="367" y="41"/>
                  </a:cubicBezTo>
                  <a:lnTo>
                    <a:pt x="367" y="708"/>
                  </a:lnTo>
                  <a:cubicBezTo>
                    <a:pt x="367" y="713"/>
                    <a:pt x="368" y="717"/>
                    <a:pt x="369" y="722"/>
                  </a:cubicBezTo>
                  <a:lnTo>
                    <a:pt x="342" y="722"/>
                  </a:lnTo>
                  <a:cubicBezTo>
                    <a:pt x="339" y="714"/>
                    <a:pt x="338" y="706"/>
                    <a:pt x="338" y="698"/>
                  </a:cubicBezTo>
                  <a:lnTo>
                    <a:pt x="338" y="181"/>
                  </a:lnTo>
                  <a:lnTo>
                    <a:pt x="111" y="181"/>
                  </a:lnTo>
                  <a:cubicBezTo>
                    <a:pt x="88" y="181"/>
                    <a:pt x="70" y="200"/>
                    <a:pt x="70" y="223"/>
                  </a:cubicBezTo>
                  <a:lnTo>
                    <a:pt x="70" y="708"/>
                  </a:lnTo>
                  <a:cubicBezTo>
                    <a:pt x="70" y="713"/>
                    <a:pt x="70" y="717"/>
                    <a:pt x="72" y="722"/>
                  </a:cubicBezTo>
                  <a:lnTo>
                    <a:pt x="0" y="722"/>
                  </a:lnTo>
                  <a:lnTo>
                    <a:pt x="0" y="808"/>
                  </a:lnTo>
                  <a:lnTo>
                    <a:pt x="1181" y="808"/>
                  </a:lnTo>
                  <a:lnTo>
                    <a:pt x="1181" y="722"/>
                  </a:lnTo>
                  <a:lnTo>
                    <a:pt x="1115" y="722"/>
                  </a:lnTo>
                  <a:close/>
                  <a:moveTo>
                    <a:pt x="195" y="551"/>
                  </a:moveTo>
                  <a:lnTo>
                    <a:pt x="135" y="551"/>
                  </a:lnTo>
                  <a:lnTo>
                    <a:pt x="135" y="492"/>
                  </a:lnTo>
                  <a:lnTo>
                    <a:pt x="195" y="492"/>
                  </a:lnTo>
                  <a:lnTo>
                    <a:pt x="195" y="551"/>
                  </a:lnTo>
                  <a:close/>
                  <a:moveTo>
                    <a:pt x="195" y="446"/>
                  </a:moveTo>
                  <a:lnTo>
                    <a:pt x="135" y="446"/>
                  </a:lnTo>
                  <a:lnTo>
                    <a:pt x="135" y="387"/>
                  </a:lnTo>
                  <a:lnTo>
                    <a:pt x="195" y="387"/>
                  </a:lnTo>
                  <a:lnTo>
                    <a:pt x="195" y="446"/>
                  </a:lnTo>
                  <a:close/>
                  <a:moveTo>
                    <a:pt x="195" y="345"/>
                  </a:moveTo>
                  <a:lnTo>
                    <a:pt x="135" y="345"/>
                  </a:lnTo>
                  <a:lnTo>
                    <a:pt x="135" y="285"/>
                  </a:lnTo>
                  <a:lnTo>
                    <a:pt x="195" y="285"/>
                  </a:lnTo>
                  <a:lnTo>
                    <a:pt x="195" y="345"/>
                  </a:lnTo>
                  <a:close/>
                  <a:moveTo>
                    <a:pt x="288" y="551"/>
                  </a:moveTo>
                  <a:lnTo>
                    <a:pt x="228" y="551"/>
                  </a:lnTo>
                  <a:lnTo>
                    <a:pt x="228" y="492"/>
                  </a:lnTo>
                  <a:lnTo>
                    <a:pt x="288" y="492"/>
                  </a:lnTo>
                  <a:lnTo>
                    <a:pt x="288" y="551"/>
                  </a:lnTo>
                  <a:close/>
                  <a:moveTo>
                    <a:pt x="288" y="446"/>
                  </a:moveTo>
                  <a:lnTo>
                    <a:pt x="228" y="446"/>
                  </a:lnTo>
                  <a:lnTo>
                    <a:pt x="228" y="387"/>
                  </a:lnTo>
                  <a:lnTo>
                    <a:pt x="288" y="387"/>
                  </a:lnTo>
                  <a:lnTo>
                    <a:pt x="288" y="446"/>
                  </a:lnTo>
                  <a:close/>
                  <a:moveTo>
                    <a:pt x="288" y="345"/>
                  </a:moveTo>
                  <a:lnTo>
                    <a:pt x="228" y="345"/>
                  </a:lnTo>
                  <a:lnTo>
                    <a:pt x="228" y="285"/>
                  </a:lnTo>
                  <a:lnTo>
                    <a:pt x="288" y="285"/>
                  </a:lnTo>
                  <a:lnTo>
                    <a:pt x="288" y="345"/>
                  </a:lnTo>
                  <a:close/>
                  <a:moveTo>
                    <a:pt x="683" y="719"/>
                  </a:moveTo>
                  <a:lnTo>
                    <a:pt x="508" y="719"/>
                  </a:lnTo>
                  <a:lnTo>
                    <a:pt x="508" y="500"/>
                  </a:lnTo>
                  <a:lnTo>
                    <a:pt x="683" y="500"/>
                  </a:lnTo>
                  <a:lnTo>
                    <a:pt x="683" y="719"/>
                  </a:lnTo>
                  <a:close/>
                  <a:moveTo>
                    <a:pt x="591" y="312"/>
                  </a:moveTo>
                  <a:cubicBezTo>
                    <a:pt x="509" y="312"/>
                    <a:pt x="444" y="246"/>
                    <a:pt x="444" y="165"/>
                  </a:cubicBezTo>
                  <a:cubicBezTo>
                    <a:pt x="444" y="84"/>
                    <a:pt x="510" y="18"/>
                    <a:pt x="591" y="18"/>
                  </a:cubicBezTo>
                  <a:cubicBezTo>
                    <a:pt x="672" y="18"/>
                    <a:pt x="738" y="84"/>
                    <a:pt x="738" y="165"/>
                  </a:cubicBezTo>
                  <a:cubicBezTo>
                    <a:pt x="738" y="246"/>
                    <a:pt x="672" y="312"/>
                    <a:pt x="591" y="312"/>
                  </a:cubicBezTo>
                  <a:close/>
                  <a:moveTo>
                    <a:pt x="970" y="551"/>
                  </a:moveTo>
                  <a:lnTo>
                    <a:pt x="910" y="551"/>
                  </a:lnTo>
                  <a:lnTo>
                    <a:pt x="910" y="492"/>
                  </a:lnTo>
                  <a:lnTo>
                    <a:pt x="970" y="492"/>
                  </a:lnTo>
                  <a:lnTo>
                    <a:pt x="970" y="551"/>
                  </a:lnTo>
                  <a:close/>
                  <a:moveTo>
                    <a:pt x="970" y="446"/>
                  </a:moveTo>
                  <a:lnTo>
                    <a:pt x="910" y="446"/>
                  </a:lnTo>
                  <a:lnTo>
                    <a:pt x="910" y="387"/>
                  </a:lnTo>
                  <a:lnTo>
                    <a:pt x="970" y="387"/>
                  </a:lnTo>
                  <a:lnTo>
                    <a:pt x="970" y="446"/>
                  </a:lnTo>
                  <a:close/>
                  <a:moveTo>
                    <a:pt x="970" y="345"/>
                  </a:moveTo>
                  <a:lnTo>
                    <a:pt x="910" y="345"/>
                  </a:lnTo>
                  <a:lnTo>
                    <a:pt x="910" y="285"/>
                  </a:lnTo>
                  <a:lnTo>
                    <a:pt x="970" y="285"/>
                  </a:lnTo>
                  <a:lnTo>
                    <a:pt x="970" y="345"/>
                  </a:lnTo>
                  <a:close/>
                  <a:moveTo>
                    <a:pt x="1063" y="551"/>
                  </a:moveTo>
                  <a:lnTo>
                    <a:pt x="1003" y="551"/>
                  </a:lnTo>
                  <a:lnTo>
                    <a:pt x="1003" y="492"/>
                  </a:lnTo>
                  <a:lnTo>
                    <a:pt x="1063" y="492"/>
                  </a:lnTo>
                  <a:lnTo>
                    <a:pt x="1063" y="551"/>
                  </a:lnTo>
                  <a:close/>
                  <a:moveTo>
                    <a:pt x="1063" y="446"/>
                  </a:moveTo>
                  <a:lnTo>
                    <a:pt x="1003" y="446"/>
                  </a:lnTo>
                  <a:lnTo>
                    <a:pt x="1003" y="387"/>
                  </a:lnTo>
                  <a:lnTo>
                    <a:pt x="1063" y="387"/>
                  </a:lnTo>
                  <a:lnTo>
                    <a:pt x="1063" y="446"/>
                  </a:lnTo>
                  <a:close/>
                  <a:moveTo>
                    <a:pt x="1063" y="345"/>
                  </a:moveTo>
                  <a:lnTo>
                    <a:pt x="1003" y="345"/>
                  </a:lnTo>
                  <a:lnTo>
                    <a:pt x="1003" y="285"/>
                  </a:lnTo>
                  <a:lnTo>
                    <a:pt x="1063" y="285"/>
                  </a:lnTo>
                  <a:lnTo>
                    <a:pt x="1063" y="345"/>
                  </a:lnTo>
                  <a:close/>
                  <a:moveTo>
                    <a:pt x="627" y="129"/>
                  </a:moveTo>
                  <a:lnTo>
                    <a:pt x="683" y="129"/>
                  </a:lnTo>
                  <a:lnTo>
                    <a:pt x="683" y="202"/>
                  </a:lnTo>
                  <a:lnTo>
                    <a:pt x="627" y="202"/>
                  </a:lnTo>
                  <a:lnTo>
                    <a:pt x="627" y="258"/>
                  </a:lnTo>
                  <a:lnTo>
                    <a:pt x="554" y="258"/>
                  </a:lnTo>
                  <a:lnTo>
                    <a:pt x="554" y="202"/>
                  </a:lnTo>
                  <a:lnTo>
                    <a:pt x="498" y="202"/>
                  </a:lnTo>
                  <a:lnTo>
                    <a:pt x="498" y="129"/>
                  </a:lnTo>
                  <a:lnTo>
                    <a:pt x="554" y="129"/>
                  </a:lnTo>
                  <a:lnTo>
                    <a:pt x="554" y="73"/>
                  </a:lnTo>
                  <a:lnTo>
                    <a:pt x="627" y="73"/>
                  </a:lnTo>
                  <a:lnTo>
                    <a:pt x="627" y="129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3245719" y="4108104"/>
            <a:ext cx="8610599" cy="986685"/>
            <a:chOff x="5763421" y="2039074"/>
            <a:chExt cx="8610599" cy="986685"/>
          </a:xfrm>
        </p:grpSpPr>
        <p:sp>
          <p:nvSpPr>
            <p:cNvPr id="59" name="Pentagon 84"/>
            <p:cNvSpPr/>
            <p:nvPr/>
          </p:nvSpPr>
          <p:spPr>
            <a:xfrm flipH="1">
              <a:off x="9441209" y="2044038"/>
              <a:ext cx="4932811" cy="981721"/>
            </a:xfrm>
            <a:prstGeom prst="homePlate">
              <a:avLst>
                <a:gd name="adj" fmla="val 21745"/>
              </a:avLst>
            </a:prstGeom>
            <a:solidFill>
              <a:schemeClr val="bg1">
                <a:lumMod val="85000"/>
              </a:scheme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/>
              <a:r>
                <a:rPr lang="en-US" sz="1600" b="1" dirty="0">
                  <a:solidFill>
                    <a:schemeClr val="tx1"/>
                  </a:solidFill>
                  <a:latin typeface="HelveticaNeueLT Com 45 Lt" panose="020B0403020202020204" pitchFamily="34" charset="0"/>
                  <a:cs typeface="Sakkal Majalla" panose="02000000000000000000" pitchFamily="2" charset="-78"/>
                </a:rPr>
                <a:t>25.3  Physicians per 10,000 population</a:t>
              </a:r>
            </a:p>
            <a:p>
              <a:pPr lvl="1"/>
              <a:r>
                <a:rPr lang="en-US" sz="1600" b="1" dirty="0">
                  <a:solidFill>
                    <a:schemeClr val="tx1"/>
                  </a:solidFill>
                  <a:latin typeface="HelveticaNeueLT Com 45 Lt" panose="020B0403020202020204" pitchFamily="34" charset="0"/>
                  <a:cs typeface="Sakkal Majalla" panose="02000000000000000000" pitchFamily="2" charset="-78"/>
                </a:rPr>
                <a:t>50.1 Nurses per 10,000 population</a:t>
              </a:r>
            </a:p>
          </p:txBody>
        </p:sp>
        <p:sp>
          <p:nvSpPr>
            <p:cNvPr id="60" name="Pentagon 85"/>
            <p:cNvSpPr/>
            <p:nvPr/>
          </p:nvSpPr>
          <p:spPr>
            <a:xfrm>
              <a:off x="5763421" y="2039074"/>
              <a:ext cx="3361436" cy="981721"/>
            </a:xfrm>
            <a:prstGeom prst="homePlate">
              <a:avLst>
                <a:gd name="adj" fmla="val 21745"/>
              </a:avLst>
            </a:prstGeom>
            <a:solidFill>
              <a:schemeClr val="tx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Health Sector KPIs</a:t>
              </a:r>
            </a:p>
          </p:txBody>
        </p:sp>
        <p:sp>
          <p:nvSpPr>
            <p:cNvPr id="61" name="Oval 60"/>
            <p:cNvSpPr/>
            <p:nvPr/>
          </p:nvSpPr>
          <p:spPr>
            <a:xfrm>
              <a:off x="8883780" y="2135833"/>
              <a:ext cx="822960" cy="82296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>
                <a:solidFill>
                  <a:schemeClr val="tx1"/>
                </a:solidFill>
              </a:endParaRPr>
            </a:p>
          </p:txBody>
        </p:sp>
        <p:sp>
          <p:nvSpPr>
            <p:cNvPr id="62" name="AutoShape 3"/>
            <p:cNvSpPr>
              <a:spLocks noChangeAspect="1" noChangeArrowheads="1" noTextEdit="1"/>
            </p:cNvSpPr>
            <p:nvPr/>
          </p:nvSpPr>
          <p:spPr bwMode="auto">
            <a:xfrm>
              <a:off x="8975455" y="2241970"/>
              <a:ext cx="576309" cy="576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3245719" y="5339087"/>
            <a:ext cx="8607096" cy="986685"/>
            <a:chOff x="5766924" y="2039074"/>
            <a:chExt cx="8607096" cy="986685"/>
          </a:xfrm>
        </p:grpSpPr>
        <p:sp>
          <p:nvSpPr>
            <p:cNvPr id="64" name="Pentagon 92"/>
            <p:cNvSpPr/>
            <p:nvPr/>
          </p:nvSpPr>
          <p:spPr>
            <a:xfrm flipH="1">
              <a:off x="9441209" y="2044038"/>
              <a:ext cx="4932811" cy="981721"/>
            </a:xfrm>
            <a:prstGeom prst="homePlate">
              <a:avLst>
                <a:gd name="adj" fmla="val 21745"/>
              </a:avLst>
            </a:prstGeom>
            <a:solidFill>
              <a:schemeClr val="bg1">
                <a:lumMod val="85000"/>
              </a:scheme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/>
              <a:r>
                <a:rPr lang="en-US" sz="1600" b="1" dirty="0">
                  <a:solidFill>
                    <a:schemeClr val="tx1"/>
                  </a:solidFill>
                  <a:latin typeface="HelveticaNeueLT Com 45 Lt" panose="020B0403020202020204" pitchFamily="34" charset="0"/>
                  <a:cs typeface="Sakkal Majalla" panose="02000000000000000000" pitchFamily="2" charset="-78"/>
                </a:rPr>
                <a:t>3.3 %  of GDP </a:t>
              </a:r>
            </a:p>
            <a:p>
              <a:pPr lvl="1"/>
              <a:r>
                <a:rPr lang="en-US" sz="1600" b="1" dirty="0">
                  <a:solidFill>
                    <a:schemeClr val="tx1"/>
                  </a:solidFill>
                  <a:latin typeface="HelveticaNeueLT Com 45 Lt" panose="020B0403020202020204" pitchFamily="34" charset="0"/>
                  <a:cs typeface="Sakkal Majalla" panose="02000000000000000000" pitchFamily="2" charset="-78"/>
                </a:rPr>
                <a:t>461.4  Total Health Expenditure (BHD m)</a:t>
              </a:r>
            </a:p>
            <a:p>
              <a:pPr lvl="1"/>
              <a:r>
                <a:rPr lang="en-US" sz="1600" b="1" dirty="0">
                  <a:solidFill>
                    <a:schemeClr val="tx1"/>
                  </a:solidFill>
                  <a:latin typeface="HelveticaNeueLT Com 45 Lt" panose="020B0403020202020204" pitchFamily="34" charset="0"/>
                  <a:cs typeface="Sakkal Majalla" panose="02000000000000000000" pitchFamily="2" charset="-78"/>
                </a:rPr>
                <a:t>129.7  Private Health Expenditure (BHD m)</a:t>
              </a:r>
            </a:p>
          </p:txBody>
        </p:sp>
        <p:sp>
          <p:nvSpPr>
            <p:cNvPr id="65" name="Pentagon 93"/>
            <p:cNvSpPr/>
            <p:nvPr/>
          </p:nvSpPr>
          <p:spPr>
            <a:xfrm>
              <a:off x="5766924" y="2039074"/>
              <a:ext cx="3357933" cy="981721"/>
            </a:xfrm>
            <a:prstGeom prst="homePlate">
              <a:avLst>
                <a:gd name="adj" fmla="val 21745"/>
              </a:avLst>
            </a:prstGeom>
            <a:solidFill>
              <a:schemeClr val="tx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Health Expenditure</a:t>
              </a:r>
            </a:p>
          </p:txBody>
        </p:sp>
        <p:sp>
          <p:nvSpPr>
            <p:cNvPr id="66" name="Oval 65"/>
            <p:cNvSpPr/>
            <p:nvPr/>
          </p:nvSpPr>
          <p:spPr>
            <a:xfrm>
              <a:off x="8883780" y="2135833"/>
              <a:ext cx="822960" cy="82296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>
                <a:solidFill>
                  <a:schemeClr val="tx1"/>
                </a:solidFill>
              </a:endParaRPr>
            </a:p>
          </p:txBody>
        </p:sp>
        <p:sp>
          <p:nvSpPr>
            <p:cNvPr id="67" name="AutoShape 3"/>
            <p:cNvSpPr>
              <a:spLocks noChangeAspect="1" noChangeArrowheads="1" noTextEdit="1"/>
            </p:cNvSpPr>
            <p:nvPr/>
          </p:nvSpPr>
          <p:spPr bwMode="auto">
            <a:xfrm>
              <a:off x="8975455" y="2241970"/>
              <a:ext cx="576309" cy="576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8" name="Group 10"/>
          <p:cNvGrpSpPr>
            <a:grpSpLocks noChangeAspect="1"/>
          </p:cNvGrpSpPr>
          <p:nvPr/>
        </p:nvGrpSpPr>
        <p:grpSpPr bwMode="auto">
          <a:xfrm>
            <a:off x="6482825" y="5516898"/>
            <a:ext cx="602951" cy="587692"/>
            <a:chOff x="1812" y="2109"/>
            <a:chExt cx="1146" cy="1117"/>
          </a:xfrm>
        </p:grpSpPr>
        <p:sp>
          <p:nvSpPr>
            <p:cNvPr id="69" name="AutoShape 9"/>
            <p:cNvSpPr>
              <a:spLocks noChangeAspect="1" noChangeArrowheads="1" noTextEdit="1"/>
            </p:cNvSpPr>
            <p:nvPr/>
          </p:nvSpPr>
          <p:spPr bwMode="auto">
            <a:xfrm>
              <a:off x="1814" y="2109"/>
              <a:ext cx="1117" cy="1117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 dirty="0"/>
            </a:p>
          </p:txBody>
        </p:sp>
        <p:sp>
          <p:nvSpPr>
            <p:cNvPr id="70" name="Freeform 11"/>
            <p:cNvSpPr>
              <a:spLocks/>
            </p:cNvSpPr>
            <p:nvPr/>
          </p:nvSpPr>
          <p:spPr bwMode="auto">
            <a:xfrm>
              <a:off x="2557" y="2318"/>
              <a:ext cx="154" cy="313"/>
            </a:xfrm>
            <a:custGeom>
              <a:avLst/>
              <a:gdLst>
                <a:gd name="T0" fmla="*/ 366 w 615"/>
                <a:gd name="T1" fmla="*/ 532 h 1244"/>
                <a:gd name="T2" fmla="*/ 195 w 615"/>
                <a:gd name="T3" fmla="*/ 388 h 1244"/>
                <a:gd name="T4" fmla="*/ 330 w 615"/>
                <a:gd name="T5" fmla="*/ 288 h 1244"/>
                <a:gd name="T6" fmla="*/ 485 w 615"/>
                <a:gd name="T7" fmla="*/ 323 h 1244"/>
                <a:gd name="T8" fmla="*/ 508 w 615"/>
                <a:gd name="T9" fmla="*/ 328 h 1244"/>
                <a:gd name="T10" fmla="*/ 551 w 615"/>
                <a:gd name="T11" fmla="*/ 299 h 1244"/>
                <a:gd name="T12" fmla="*/ 575 w 615"/>
                <a:gd name="T13" fmla="*/ 237 h 1244"/>
                <a:gd name="T14" fmla="*/ 555 w 615"/>
                <a:gd name="T15" fmla="*/ 188 h 1244"/>
                <a:gd name="T16" fmla="*/ 394 w 615"/>
                <a:gd name="T17" fmla="*/ 146 h 1244"/>
                <a:gd name="T18" fmla="*/ 386 w 615"/>
                <a:gd name="T19" fmla="*/ 138 h 1244"/>
                <a:gd name="T20" fmla="*/ 386 w 615"/>
                <a:gd name="T21" fmla="*/ 49 h 1244"/>
                <a:gd name="T22" fmla="*/ 336 w 615"/>
                <a:gd name="T23" fmla="*/ 0 h 1244"/>
                <a:gd name="T24" fmla="*/ 293 w 615"/>
                <a:gd name="T25" fmla="*/ 0 h 1244"/>
                <a:gd name="T26" fmla="*/ 243 w 615"/>
                <a:gd name="T27" fmla="*/ 49 h 1244"/>
                <a:gd name="T28" fmla="*/ 243 w 615"/>
                <a:gd name="T29" fmla="*/ 142 h 1244"/>
                <a:gd name="T30" fmla="*/ 232 w 615"/>
                <a:gd name="T31" fmla="*/ 153 h 1244"/>
                <a:gd name="T32" fmla="*/ 16 w 615"/>
                <a:gd name="T33" fmla="*/ 406 h 1244"/>
                <a:gd name="T34" fmla="*/ 280 w 615"/>
                <a:gd name="T35" fmla="*/ 681 h 1244"/>
                <a:gd name="T36" fmla="*/ 434 w 615"/>
                <a:gd name="T37" fmla="*/ 831 h 1244"/>
                <a:gd name="T38" fmla="*/ 280 w 615"/>
                <a:gd name="T39" fmla="*/ 949 h 1244"/>
                <a:gd name="T40" fmla="*/ 97 w 615"/>
                <a:gd name="T41" fmla="*/ 900 h 1244"/>
                <a:gd name="T42" fmla="*/ 76 w 615"/>
                <a:gd name="T43" fmla="*/ 895 h 1244"/>
                <a:gd name="T44" fmla="*/ 32 w 615"/>
                <a:gd name="T45" fmla="*/ 926 h 1244"/>
                <a:gd name="T46" fmla="*/ 9 w 615"/>
                <a:gd name="T47" fmla="*/ 988 h 1244"/>
                <a:gd name="T48" fmla="*/ 29 w 615"/>
                <a:gd name="T49" fmla="*/ 1038 h 1244"/>
                <a:gd name="T50" fmla="*/ 223 w 615"/>
                <a:gd name="T51" fmla="*/ 1092 h 1244"/>
                <a:gd name="T52" fmla="*/ 232 w 615"/>
                <a:gd name="T53" fmla="*/ 1102 h 1244"/>
                <a:gd name="T54" fmla="*/ 232 w 615"/>
                <a:gd name="T55" fmla="*/ 1196 h 1244"/>
                <a:gd name="T56" fmla="*/ 282 w 615"/>
                <a:gd name="T57" fmla="*/ 1244 h 1244"/>
                <a:gd name="T58" fmla="*/ 327 w 615"/>
                <a:gd name="T59" fmla="*/ 1244 h 1244"/>
                <a:gd name="T60" fmla="*/ 377 w 615"/>
                <a:gd name="T61" fmla="*/ 1196 h 1244"/>
                <a:gd name="T62" fmla="*/ 377 w 615"/>
                <a:gd name="T63" fmla="*/ 1097 h 1244"/>
                <a:gd name="T64" fmla="*/ 385 w 615"/>
                <a:gd name="T65" fmla="*/ 1087 h 1244"/>
                <a:gd name="T66" fmla="*/ 615 w 615"/>
                <a:gd name="T67" fmla="*/ 821 h 1244"/>
                <a:gd name="T68" fmla="*/ 366 w 615"/>
                <a:gd name="T69" fmla="*/ 532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15" h="1244">
                  <a:moveTo>
                    <a:pt x="366" y="532"/>
                  </a:moveTo>
                  <a:cubicBezTo>
                    <a:pt x="234" y="479"/>
                    <a:pt x="195" y="446"/>
                    <a:pt x="195" y="388"/>
                  </a:cubicBezTo>
                  <a:cubicBezTo>
                    <a:pt x="195" y="342"/>
                    <a:pt x="230" y="288"/>
                    <a:pt x="330" y="288"/>
                  </a:cubicBezTo>
                  <a:cubicBezTo>
                    <a:pt x="417" y="288"/>
                    <a:pt x="484" y="322"/>
                    <a:pt x="485" y="323"/>
                  </a:cubicBezTo>
                  <a:cubicBezTo>
                    <a:pt x="492" y="326"/>
                    <a:pt x="500" y="328"/>
                    <a:pt x="508" y="328"/>
                  </a:cubicBezTo>
                  <a:cubicBezTo>
                    <a:pt x="527" y="328"/>
                    <a:pt x="544" y="317"/>
                    <a:pt x="551" y="299"/>
                  </a:cubicBezTo>
                  <a:lnTo>
                    <a:pt x="575" y="237"/>
                  </a:lnTo>
                  <a:cubicBezTo>
                    <a:pt x="584" y="215"/>
                    <a:pt x="571" y="195"/>
                    <a:pt x="555" y="188"/>
                  </a:cubicBezTo>
                  <a:cubicBezTo>
                    <a:pt x="501" y="165"/>
                    <a:pt x="395" y="147"/>
                    <a:pt x="394" y="146"/>
                  </a:cubicBezTo>
                  <a:cubicBezTo>
                    <a:pt x="392" y="146"/>
                    <a:pt x="386" y="145"/>
                    <a:pt x="386" y="138"/>
                  </a:cubicBezTo>
                  <a:lnTo>
                    <a:pt x="386" y="49"/>
                  </a:lnTo>
                  <a:cubicBezTo>
                    <a:pt x="386" y="22"/>
                    <a:pt x="364" y="0"/>
                    <a:pt x="336" y="0"/>
                  </a:cubicBezTo>
                  <a:lnTo>
                    <a:pt x="293" y="0"/>
                  </a:lnTo>
                  <a:cubicBezTo>
                    <a:pt x="265" y="0"/>
                    <a:pt x="243" y="22"/>
                    <a:pt x="243" y="49"/>
                  </a:cubicBezTo>
                  <a:lnTo>
                    <a:pt x="243" y="142"/>
                  </a:lnTo>
                  <a:cubicBezTo>
                    <a:pt x="243" y="150"/>
                    <a:pt x="235" y="153"/>
                    <a:pt x="232" y="153"/>
                  </a:cubicBezTo>
                  <a:cubicBezTo>
                    <a:pt x="99" y="185"/>
                    <a:pt x="16" y="283"/>
                    <a:pt x="16" y="406"/>
                  </a:cubicBezTo>
                  <a:cubicBezTo>
                    <a:pt x="16" y="559"/>
                    <a:pt x="143" y="629"/>
                    <a:pt x="280" y="681"/>
                  </a:cubicBezTo>
                  <a:cubicBezTo>
                    <a:pt x="389" y="724"/>
                    <a:pt x="434" y="767"/>
                    <a:pt x="434" y="831"/>
                  </a:cubicBezTo>
                  <a:cubicBezTo>
                    <a:pt x="434" y="901"/>
                    <a:pt x="371" y="949"/>
                    <a:pt x="280" y="949"/>
                  </a:cubicBezTo>
                  <a:cubicBezTo>
                    <a:pt x="203" y="949"/>
                    <a:pt x="98" y="900"/>
                    <a:pt x="97" y="900"/>
                  </a:cubicBezTo>
                  <a:cubicBezTo>
                    <a:pt x="90" y="896"/>
                    <a:pt x="83" y="895"/>
                    <a:pt x="76" y="895"/>
                  </a:cubicBezTo>
                  <a:cubicBezTo>
                    <a:pt x="56" y="895"/>
                    <a:pt x="38" y="907"/>
                    <a:pt x="32" y="926"/>
                  </a:cubicBezTo>
                  <a:lnTo>
                    <a:pt x="9" y="988"/>
                  </a:lnTo>
                  <a:cubicBezTo>
                    <a:pt x="0" y="1011"/>
                    <a:pt x="13" y="1030"/>
                    <a:pt x="29" y="1038"/>
                  </a:cubicBezTo>
                  <a:cubicBezTo>
                    <a:pt x="93" y="1072"/>
                    <a:pt x="218" y="1091"/>
                    <a:pt x="223" y="1092"/>
                  </a:cubicBezTo>
                  <a:cubicBezTo>
                    <a:pt x="225" y="1093"/>
                    <a:pt x="232" y="1095"/>
                    <a:pt x="232" y="1102"/>
                  </a:cubicBezTo>
                  <a:lnTo>
                    <a:pt x="232" y="1196"/>
                  </a:lnTo>
                  <a:cubicBezTo>
                    <a:pt x="232" y="1223"/>
                    <a:pt x="255" y="1244"/>
                    <a:pt x="282" y="1244"/>
                  </a:cubicBezTo>
                  <a:lnTo>
                    <a:pt x="327" y="1244"/>
                  </a:lnTo>
                  <a:cubicBezTo>
                    <a:pt x="355" y="1244"/>
                    <a:pt x="377" y="1223"/>
                    <a:pt x="377" y="1196"/>
                  </a:cubicBezTo>
                  <a:lnTo>
                    <a:pt x="377" y="1097"/>
                  </a:lnTo>
                  <a:cubicBezTo>
                    <a:pt x="377" y="1088"/>
                    <a:pt x="384" y="1087"/>
                    <a:pt x="385" y="1087"/>
                  </a:cubicBezTo>
                  <a:cubicBezTo>
                    <a:pt x="527" y="1055"/>
                    <a:pt x="615" y="951"/>
                    <a:pt x="615" y="821"/>
                  </a:cubicBezTo>
                  <a:cubicBezTo>
                    <a:pt x="615" y="687"/>
                    <a:pt x="540" y="600"/>
                    <a:pt x="366" y="532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 dirty="0">
                <a:solidFill>
                  <a:schemeClr val="tx2"/>
                </a:solidFill>
              </a:endParaRPr>
            </a:p>
          </p:txBody>
        </p:sp>
        <p:sp>
          <p:nvSpPr>
            <p:cNvPr id="71" name="Freeform 12"/>
            <p:cNvSpPr>
              <a:spLocks noEditPoints="1"/>
            </p:cNvSpPr>
            <p:nvPr/>
          </p:nvSpPr>
          <p:spPr bwMode="auto">
            <a:xfrm>
              <a:off x="2340" y="2180"/>
              <a:ext cx="590" cy="590"/>
            </a:xfrm>
            <a:custGeom>
              <a:avLst/>
              <a:gdLst>
                <a:gd name="T0" fmla="*/ 1172 w 2345"/>
                <a:gd name="T1" fmla="*/ 0 h 2346"/>
                <a:gd name="T2" fmla="*/ 0 w 2345"/>
                <a:gd name="T3" fmla="*/ 1173 h 2346"/>
                <a:gd name="T4" fmla="*/ 1172 w 2345"/>
                <a:gd name="T5" fmla="*/ 2346 h 2346"/>
                <a:gd name="T6" fmla="*/ 2345 w 2345"/>
                <a:gd name="T7" fmla="*/ 1173 h 2346"/>
                <a:gd name="T8" fmla="*/ 1172 w 2345"/>
                <a:gd name="T9" fmla="*/ 0 h 2346"/>
                <a:gd name="T10" fmla="*/ 1172 w 2345"/>
                <a:gd name="T11" fmla="*/ 2074 h 2346"/>
                <a:gd name="T12" fmla="*/ 271 w 2345"/>
                <a:gd name="T13" fmla="*/ 1173 h 2346"/>
                <a:gd name="T14" fmla="*/ 1172 w 2345"/>
                <a:gd name="T15" fmla="*/ 272 h 2346"/>
                <a:gd name="T16" fmla="*/ 2073 w 2345"/>
                <a:gd name="T17" fmla="*/ 1173 h 2346"/>
                <a:gd name="T18" fmla="*/ 1172 w 2345"/>
                <a:gd name="T19" fmla="*/ 2074 h 2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45" h="2346">
                  <a:moveTo>
                    <a:pt x="1172" y="0"/>
                  </a:moveTo>
                  <a:cubicBezTo>
                    <a:pt x="525" y="0"/>
                    <a:pt x="0" y="525"/>
                    <a:pt x="0" y="1173"/>
                  </a:cubicBezTo>
                  <a:cubicBezTo>
                    <a:pt x="0" y="1821"/>
                    <a:pt x="525" y="2346"/>
                    <a:pt x="1172" y="2346"/>
                  </a:cubicBezTo>
                  <a:cubicBezTo>
                    <a:pt x="1820" y="2346"/>
                    <a:pt x="2345" y="1821"/>
                    <a:pt x="2345" y="1173"/>
                  </a:cubicBezTo>
                  <a:cubicBezTo>
                    <a:pt x="2345" y="525"/>
                    <a:pt x="1820" y="0"/>
                    <a:pt x="1172" y="0"/>
                  </a:cubicBezTo>
                  <a:close/>
                  <a:moveTo>
                    <a:pt x="1172" y="2074"/>
                  </a:moveTo>
                  <a:cubicBezTo>
                    <a:pt x="675" y="2074"/>
                    <a:pt x="271" y="1671"/>
                    <a:pt x="271" y="1173"/>
                  </a:cubicBezTo>
                  <a:cubicBezTo>
                    <a:pt x="271" y="676"/>
                    <a:pt x="675" y="272"/>
                    <a:pt x="1172" y="272"/>
                  </a:cubicBezTo>
                  <a:cubicBezTo>
                    <a:pt x="1670" y="272"/>
                    <a:pt x="2073" y="676"/>
                    <a:pt x="2073" y="1173"/>
                  </a:cubicBezTo>
                  <a:cubicBezTo>
                    <a:pt x="2073" y="1671"/>
                    <a:pt x="1670" y="2074"/>
                    <a:pt x="1172" y="2074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 dirty="0"/>
            </a:p>
          </p:txBody>
        </p:sp>
        <p:sp>
          <p:nvSpPr>
            <p:cNvPr id="72" name="Freeform 13"/>
            <p:cNvSpPr>
              <a:spLocks/>
            </p:cNvSpPr>
            <p:nvPr/>
          </p:nvSpPr>
          <p:spPr bwMode="auto">
            <a:xfrm>
              <a:off x="2121" y="2797"/>
              <a:ext cx="837" cy="366"/>
            </a:xfrm>
            <a:custGeom>
              <a:avLst/>
              <a:gdLst>
                <a:gd name="T0" fmla="*/ 2978 w 3327"/>
                <a:gd name="T1" fmla="*/ 460 h 1456"/>
                <a:gd name="T2" fmla="*/ 2043 w 3327"/>
                <a:gd name="T3" fmla="*/ 779 h 1456"/>
                <a:gd name="T4" fmla="*/ 1166 w 3327"/>
                <a:gd name="T5" fmla="*/ 575 h 1456"/>
                <a:gd name="T6" fmla="*/ 1972 w 3327"/>
                <a:gd name="T7" fmla="*/ 621 h 1456"/>
                <a:gd name="T8" fmla="*/ 2045 w 3327"/>
                <a:gd name="T9" fmla="*/ 313 h 1456"/>
                <a:gd name="T10" fmla="*/ 866 w 3327"/>
                <a:gd name="T11" fmla="*/ 4 h 1456"/>
                <a:gd name="T12" fmla="*/ 174 w 3327"/>
                <a:gd name="T13" fmla="*/ 85 h 1456"/>
                <a:gd name="T14" fmla="*/ 71 w 3327"/>
                <a:gd name="T15" fmla="*/ 152 h 1456"/>
                <a:gd name="T16" fmla="*/ 0 w 3327"/>
                <a:gd name="T17" fmla="*/ 1263 h 1456"/>
                <a:gd name="T18" fmla="*/ 76 w 3327"/>
                <a:gd name="T19" fmla="*/ 1294 h 1456"/>
                <a:gd name="T20" fmla="*/ 350 w 3327"/>
                <a:gd name="T21" fmla="*/ 1182 h 1456"/>
                <a:gd name="T22" fmla="*/ 1985 w 3327"/>
                <a:gd name="T23" fmla="*/ 1414 h 1456"/>
                <a:gd name="T24" fmla="*/ 3111 w 3327"/>
                <a:gd name="T25" fmla="*/ 788 h 1456"/>
                <a:gd name="T26" fmla="*/ 2978 w 3327"/>
                <a:gd name="T27" fmla="*/ 460 h 1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27" h="1456">
                  <a:moveTo>
                    <a:pt x="2978" y="460"/>
                  </a:moveTo>
                  <a:cubicBezTo>
                    <a:pt x="2728" y="598"/>
                    <a:pt x="2385" y="725"/>
                    <a:pt x="2043" y="779"/>
                  </a:cubicBezTo>
                  <a:cubicBezTo>
                    <a:pt x="1739" y="826"/>
                    <a:pt x="1166" y="711"/>
                    <a:pt x="1166" y="575"/>
                  </a:cubicBezTo>
                  <a:cubicBezTo>
                    <a:pt x="1166" y="524"/>
                    <a:pt x="1669" y="702"/>
                    <a:pt x="1972" y="621"/>
                  </a:cubicBezTo>
                  <a:cubicBezTo>
                    <a:pt x="2205" y="559"/>
                    <a:pt x="2172" y="341"/>
                    <a:pt x="2045" y="313"/>
                  </a:cubicBezTo>
                  <a:cubicBezTo>
                    <a:pt x="1919" y="284"/>
                    <a:pt x="1182" y="14"/>
                    <a:pt x="866" y="4"/>
                  </a:cubicBezTo>
                  <a:cubicBezTo>
                    <a:pt x="718" y="0"/>
                    <a:pt x="351" y="56"/>
                    <a:pt x="174" y="85"/>
                  </a:cubicBezTo>
                  <a:cubicBezTo>
                    <a:pt x="113" y="95"/>
                    <a:pt x="75" y="94"/>
                    <a:pt x="71" y="152"/>
                  </a:cubicBezTo>
                  <a:cubicBezTo>
                    <a:pt x="54" y="422"/>
                    <a:pt x="19" y="975"/>
                    <a:pt x="0" y="1263"/>
                  </a:cubicBezTo>
                  <a:cubicBezTo>
                    <a:pt x="0" y="1269"/>
                    <a:pt x="8" y="1351"/>
                    <a:pt x="76" y="1294"/>
                  </a:cubicBezTo>
                  <a:cubicBezTo>
                    <a:pt x="150" y="1231"/>
                    <a:pt x="254" y="1161"/>
                    <a:pt x="350" y="1182"/>
                  </a:cubicBezTo>
                  <a:cubicBezTo>
                    <a:pt x="501" y="1217"/>
                    <a:pt x="1805" y="1456"/>
                    <a:pt x="1985" y="1414"/>
                  </a:cubicBezTo>
                  <a:cubicBezTo>
                    <a:pt x="2242" y="1354"/>
                    <a:pt x="2971" y="922"/>
                    <a:pt x="3111" y="788"/>
                  </a:cubicBezTo>
                  <a:cubicBezTo>
                    <a:pt x="3327" y="580"/>
                    <a:pt x="3159" y="360"/>
                    <a:pt x="2978" y="46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 dirty="0">
                <a:solidFill>
                  <a:schemeClr val="tx2"/>
                </a:solidFill>
              </a:endParaRPr>
            </a:p>
          </p:txBody>
        </p:sp>
        <p:sp>
          <p:nvSpPr>
            <p:cNvPr id="73" name="Freeform 14"/>
            <p:cNvSpPr>
              <a:spLocks noEditPoints="1"/>
            </p:cNvSpPr>
            <p:nvPr/>
          </p:nvSpPr>
          <p:spPr bwMode="auto">
            <a:xfrm>
              <a:off x="1812" y="2807"/>
              <a:ext cx="259" cy="331"/>
            </a:xfrm>
            <a:custGeom>
              <a:avLst/>
              <a:gdLst>
                <a:gd name="T0" fmla="*/ 940 w 1033"/>
                <a:gd name="T1" fmla="*/ 36 h 1318"/>
                <a:gd name="T2" fmla="*/ 257 w 1033"/>
                <a:gd name="T3" fmla="*/ 3 h 1318"/>
                <a:gd name="T4" fmla="*/ 137 w 1033"/>
                <a:gd name="T5" fmla="*/ 91 h 1318"/>
                <a:gd name="T6" fmla="*/ 13 w 1033"/>
                <a:gd name="T7" fmla="*/ 1219 h 1318"/>
                <a:gd name="T8" fmla="*/ 85 w 1033"/>
                <a:gd name="T9" fmla="*/ 1316 h 1318"/>
                <a:gd name="T10" fmla="*/ 842 w 1033"/>
                <a:gd name="T11" fmla="*/ 1316 h 1318"/>
                <a:gd name="T12" fmla="*/ 946 w 1033"/>
                <a:gd name="T13" fmla="*/ 1224 h 1318"/>
                <a:gd name="T14" fmla="*/ 1029 w 1033"/>
                <a:gd name="T15" fmla="*/ 137 h 1318"/>
                <a:gd name="T16" fmla="*/ 940 w 1033"/>
                <a:gd name="T17" fmla="*/ 36 h 1318"/>
                <a:gd name="T18" fmla="*/ 538 w 1033"/>
                <a:gd name="T19" fmla="*/ 1166 h 1318"/>
                <a:gd name="T20" fmla="*/ 349 w 1033"/>
                <a:gd name="T21" fmla="*/ 977 h 1318"/>
                <a:gd name="T22" fmla="*/ 538 w 1033"/>
                <a:gd name="T23" fmla="*/ 788 h 1318"/>
                <a:gd name="T24" fmla="*/ 727 w 1033"/>
                <a:gd name="T25" fmla="*/ 977 h 1318"/>
                <a:gd name="T26" fmla="*/ 538 w 1033"/>
                <a:gd name="T27" fmla="*/ 1166 h 1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33" h="1318">
                  <a:moveTo>
                    <a:pt x="940" y="36"/>
                  </a:moveTo>
                  <a:lnTo>
                    <a:pt x="257" y="3"/>
                  </a:lnTo>
                  <a:cubicBezTo>
                    <a:pt x="204" y="0"/>
                    <a:pt x="150" y="40"/>
                    <a:pt x="137" y="91"/>
                  </a:cubicBezTo>
                  <a:lnTo>
                    <a:pt x="13" y="1219"/>
                  </a:lnTo>
                  <a:cubicBezTo>
                    <a:pt x="0" y="1270"/>
                    <a:pt x="32" y="1314"/>
                    <a:pt x="85" y="1316"/>
                  </a:cubicBezTo>
                  <a:lnTo>
                    <a:pt x="842" y="1316"/>
                  </a:lnTo>
                  <a:cubicBezTo>
                    <a:pt x="895" y="1318"/>
                    <a:pt x="942" y="1276"/>
                    <a:pt x="946" y="1224"/>
                  </a:cubicBezTo>
                  <a:lnTo>
                    <a:pt x="1029" y="137"/>
                  </a:lnTo>
                  <a:cubicBezTo>
                    <a:pt x="1033" y="84"/>
                    <a:pt x="993" y="39"/>
                    <a:pt x="940" y="36"/>
                  </a:cubicBezTo>
                  <a:close/>
                  <a:moveTo>
                    <a:pt x="538" y="1166"/>
                  </a:moveTo>
                  <a:cubicBezTo>
                    <a:pt x="434" y="1166"/>
                    <a:pt x="349" y="1082"/>
                    <a:pt x="349" y="977"/>
                  </a:cubicBezTo>
                  <a:cubicBezTo>
                    <a:pt x="349" y="873"/>
                    <a:pt x="434" y="788"/>
                    <a:pt x="538" y="788"/>
                  </a:cubicBezTo>
                  <a:cubicBezTo>
                    <a:pt x="642" y="788"/>
                    <a:pt x="727" y="873"/>
                    <a:pt x="727" y="977"/>
                  </a:cubicBezTo>
                  <a:cubicBezTo>
                    <a:pt x="727" y="1082"/>
                    <a:pt x="642" y="1166"/>
                    <a:pt x="538" y="1166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 dirty="0">
                <a:solidFill>
                  <a:schemeClr val="tx2"/>
                </a:solidFill>
              </a:endParaRPr>
            </a:p>
          </p:txBody>
        </p:sp>
      </p:grpSp>
      <p:sp>
        <p:nvSpPr>
          <p:cNvPr id="74" name="Freeform 5"/>
          <p:cNvSpPr>
            <a:spLocks noEditPoints="1"/>
          </p:cNvSpPr>
          <p:nvPr/>
        </p:nvSpPr>
        <p:spPr bwMode="auto">
          <a:xfrm>
            <a:off x="6506969" y="4357154"/>
            <a:ext cx="553324" cy="549213"/>
          </a:xfrm>
          <a:custGeom>
            <a:avLst/>
            <a:gdLst>
              <a:gd name="T0" fmla="*/ 5989 w 6170"/>
              <a:gd name="T1" fmla="*/ 479 h 6123"/>
              <a:gd name="T2" fmla="*/ 5132 w 6170"/>
              <a:gd name="T3" fmla="*/ 1 h 6123"/>
              <a:gd name="T4" fmla="*/ 4876 w 6170"/>
              <a:gd name="T5" fmla="*/ 260 h 6123"/>
              <a:gd name="T6" fmla="*/ 5132 w 6170"/>
              <a:gd name="T7" fmla="*/ 519 h 6123"/>
              <a:gd name="T8" fmla="*/ 5551 w 6170"/>
              <a:gd name="T9" fmla="*/ 747 h 6123"/>
              <a:gd name="T10" fmla="*/ 5569 w 6170"/>
              <a:gd name="T11" fmla="*/ 1151 h 6123"/>
              <a:gd name="T12" fmla="*/ 4655 w 6170"/>
              <a:gd name="T13" fmla="*/ 2643 h 6123"/>
              <a:gd name="T14" fmla="*/ 4645 w 6170"/>
              <a:gd name="T15" fmla="*/ 2660 h 6123"/>
              <a:gd name="T16" fmla="*/ 4216 w 6170"/>
              <a:gd name="T17" fmla="*/ 2914 h 6123"/>
              <a:gd name="T18" fmla="*/ 4212 w 6170"/>
              <a:gd name="T19" fmla="*/ 2914 h 6123"/>
              <a:gd name="T20" fmla="*/ 3782 w 6170"/>
              <a:gd name="T21" fmla="*/ 2664 h 6123"/>
              <a:gd name="T22" fmla="*/ 3772 w 6170"/>
              <a:gd name="T23" fmla="*/ 2648 h 6123"/>
              <a:gd name="T24" fmla="*/ 2836 w 6170"/>
              <a:gd name="T25" fmla="*/ 1155 h 6123"/>
              <a:gd name="T26" fmla="*/ 2850 w 6170"/>
              <a:gd name="T27" fmla="*/ 749 h 6123"/>
              <a:gd name="T28" fmla="*/ 3270 w 6170"/>
              <a:gd name="T29" fmla="*/ 517 h 6123"/>
              <a:gd name="T30" fmla="*/ 3526 w 6170"/>
              <a:gd name="T31" fmla="*/ 259 h 6123"/>
              <a:gd name="T32" fmla="*/ 3270 w 6170"/>
              <a:gd name="T33" fmla="*/ 0 h 6123"/>
              <a:gd name="T34" fmla="*/ 2410 w 6170"/>
              <a:gd name="T35" fmla="*/ 482 h 6123"/>
              <a:gd name="T36" fmla="*/ 2387 w 6170"/>
              <a:gd name="T37" fmla="*/ 1406 h 6123"/>
              <a:gd name="T38" fmla="*/ 2397 w 6170"/>
              <a:gd name="T39" fmla="*/ 1423 h 6123"/>
              <a:gd name="T40" fmla="*/ 3335 w 6170"/>
              <a:gd name="T41" fmla="*/ 2915 h 6123"/>
              <a:gd name="T42" fmla="*/ 3931 w 6170"/>
              <a:gd name="T43" fmla="*/ 3390 h 6123"/>
              <a:gd name="T44" fmla="*/ 3097 w 6170"/>
              <a:gd name="T45" fmla="*/ 5596 h 6123"/>
              <a:gd name="T46" fmla="*/ 1688 w 6170"/>
              <a:gd name="T47" fmla="*/ 4265 h 6123"/>
              <a:gd name="T48" fmla="*/ 1957 w 6170"/>
              <a:gd name="T49" fmla="*/ 3588 h 6123"/>
              <a:gd name="T50" fmla="*/ 979 w 6170"/>
              <a:gd name="T51" fmla="*/ 2601 h 6123"/>
              <a:gd name="T52" fmla="*/ 0 w 6170"/>
              <a:gd name="T53" fmla="*/ 3588 h 6123"/>
              <a:gd name="T54" fmla="*/ 979 w 6170"/>
              <a:gd name="T55" fmla="*/ 4573 h 6123"/>
              <a:gd name="T56" fmla="*/ 1250 w 6170"/>
              <a:gd name="T57" fmla="*/ 4534 h 6123"/>
              <a:gd name="T58" fmla="*/ 3025 w 6170"/>
              <a:gd name="T59" fmla="*/ 6123 h 6123"/>
              <a:gd name="T60" fmla="*/ 3217 w 6170"/>
              <a:gd name="T61" fmla="*/ 6099 h 6123"/>
              <a:gd name="T62" fmla="*/ 4444 w 6170"/>
              <a:gd name="T63" fmla="*/ 3401 h 6123"/>
              <a:gd name="T64" fmla="*/ 5095 w 6170"/>
              <a:gd name="T65" fmla="*/ 2904 h 6123"/>
              <a:gd name="T66" fmla="*/ 6010 w 6170"/>
              <a:gd name="T67" fmla="*/ 1411 h 6123"/>
              <a:gd name="T68" fmla="*/ 6020 w 6170"/>
              <a:gd name="T69" fmla="*/ 1394 h 6123"/>
              <a:gd name="T70" fmla="*/ 5989 w 6170"/>
              <a:gd name="T71" fmla="*/ 479 h 6123"/>
              <a:gd name="T72" fmla="*/ 513 w 6170"/>
              <a:gd name="T73" fmla="*/ 3590 h 6123"/>
              <a:gd name="T74" fmla="*/ 980 w 6170"/>
              <a:gd name="T75" fmla="*/ 3123 h 6123"/>
              <a:gd name="T76" fmla="*/ 1446 w 6170"/>
              <a:gd name="T77" fmla="*/ 3590 h 6123"/>
              <a:gd name="T78" fmla="*/ 980 w 6170"/>
              <a:gd name="T79" fmla="*/ 4058 h 6123"/>
              <a:gd name="T80" fmla="*/ 513 w 6170"/>
              <a:gd name="T81" fmla="*/ 3590 h 6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6170" h="6123">
                <a:moveTo>
                  <a:pt x="5989" y="479"/>
                </a:moveTo>
                <a:cubicBezTo>
                  <a:pt x="5809" y="179"/>
                  <a:pt x="5489" y="1"/>
                  <a:pt x="5132" y="1"/>
                </a:cubicBezTo>
                <a:cubicBezTo>
                  <a:pt x="4991" y="1"/>
                  <a:pt x="4876" y="118"/>
                  <a:pt x="4876" y="260"/>
                </a:cubicBezTo>
                <a:cubicBezTo>
                  <a:pt x="4876" y="404"/>
                  <a:pt x="4991" y="519"/>
                  <a:pt x="5132" y="519"/>
                </a:cubicBezTo>
                <a:cubicBezTo>
                  <a:pt x="5309" y="519"/>
                  <a:pt x="5465" y="604"/>
                  <a:pt x="5551" y="747"/>
                </a:cubicBezTo>
                <a:cubicBezTo>
                  <a:pt x="5627" y="874"/>
                  <a:pt x="5634" y="1020"/>
                  <a:pt x="5569" y="1151"/>
                </a:cubicBezTo>
                <a:lnTo>
                  <a:pt x="4655" y="2643"/>
                </a:lnTo>
                <a:cubicBezTo>
                  <a:pt x="4651" y="2648"/>
                  <a:pt x="4649" y="2654"/>
                  <a:pt x="4645" y="2660"/>
                </a:cubicBezTo>
                <a:cubicBezTo>
                  <a:pt x="4564" y="2818"/>
                  <a:pt x="4404" y="2913"/>
                  <a:pt x="4216" y="2914"/>
                </a:cubicBezTo>
                <a:lnTo>
                  <a:pt x="4212" y="2914"/>
                </a:lnTo>
                <a:cubicBezTo>
                  <a:pt x="4026" y="2914"/>
                  <a:pt x="3865" y="2820"/>
                  <a:pt x="3782" y="2664"/>
                </a:cubicBezTo>
                <a:cubicBezTo>
                  <a:pt x="3780" y="2658"/>
                  <a:pt x="3776" y="2653"/>
                  <a:pt x="3772" y="2648"/>
                </a:cubicBezTo>
                <a:lnTo>
                  <a:pt x="2836" y="1155"/>
                </a:lnTo>
                <a:cubicBezTo>
                  <a:pt x="2770" y="1024"/>
                  <a:pt x="2775" y="876"/>
                  <a:pt x="2850" y="749"/>
                </a:cubicBezTo>
                <a:cubicBezTo>
                  <a:pt x="2936" y="604"/>
                  <a:pt x="3092" y="517"/>
                  <a:pt x="3270" y="517"/>
                </a:cubicBezTo>
                <a:cubicBezTo>
                  <a:pt x="3411" y="517"/>
                  <a:pt x="3526" y="401"/>
                  <a:pt x="3526" y="259"/>
                </a:cubicBezTo>
                <a:cubicBezTo>
                  <a:pt x="3526" y="116"/>
                  <a:pt x="3411" y="0"/>
                  <a:pt x="3270" y="0"/>
                </a:cubicBezTo>
                <a:cubicBezTo>
                  <a:pt x="2911" y="0"/>
                  <a:pt x="2590" y="180"/>
                  <a:pt x="2410" y="482"/>
                </a:cubicBezTo>
                <a:cubicBezTo>
                  <a:pt x="2241" y="767"/>
                  <a:pt x="2232" y="1114"/>
                  <a:pt x="2387" y="1406"/>
                </a:cubicBezTo>
                <a:cubicBezTo>
                  <a:pt x="2390" y="1413"/>
                  <a:pt x="2393" y="1418"/>
                  <a:pt x="2397" y="1423"/>
                </a:cubicBezTo>
                <a:lnTo>
                  <a:pt x="3335" y="2915"/>
                </a:lnTo>
                <a:cubicBezTo>
                  <a:pt x="3462" y="3150"/>
                  <a:pt x="3677" y="3318"/>
                  <a:pt x="3931" y="3390"/>
                </a:cubicBezTo>
                <a:cubicBezTo>
                  <a:pt x="3846" y="4295"/>
                  <a:pt x="3551" y="5485"/>
                  <a:pt x="3097" y="5596"/>
                </a:cubicBezTo>
                <a:cubicBezTo>
                  <a:pt x="2942" y="5634"/>
                  <a:pt x="2501" y="5575"/>
                  <a:pt x="1688" y="4265"/>
                </a:cubicBezTo>
                <a:cubicBezTo>
                  <a:pt x="1855" y="4089"/>
                  <a:pt x="1957" y="3850"/>
                  <a:pt x="1957" y="3588"/>
                </a:cubicBezTo>
                <a:cubicBezTo>
                  <a:pt x="1957" y="3044"/>
                  <a:pt x="1519" y="2601"/>
                  <a:pt x="979" y="2601"/>
                </a:cubicBezTo>
                <a:cubicBezTo>
                  <a:pt x="438" y="2601"/>
                  <a:pt x="0" y="3044"/>
                  <a:pt x="0" y="3588"/>
                </a:cubicBezTo>
                <a:cubicBezTo>
                  <a:pt x="0" y="4131"/>
                  <a:pt x="439" y="4573"/>
                  <a:pt x="979" y="4573"/>
                </a:cubicBezTo>
                <a:cubicBezTo>
                  <a:pt x="1072" y="4573"/>
                  <a:pt x="1163" y="4559"/>
                  <a:pt x="1250" y="4534"/>
                </a:cubicBezTo>
                <a:cubicBezTo>
                  <a:pt x="1910" y="5600"/>
                  <a:pt x="2494" y="6123"/>
                  <a:pt x="3025" y="6123"/>
                </a:cubicBezTo>
                <a:cubicBezTo>
                  <a:pt x="3090" y="6123"/>
                  <a:pt x="3153" y="6115"/>
                  <a:pt x="3217" y="6099"/>
                </a:cubicBezTo>
                <a:cubicBezTo>
                  <a:pt x="4142" y="5871"/>
                  <a:pt x="4386" y="4054"/>
                  <a:pt x="4444" y="3401"/>
                </a:cubicBezTo>
                <a:cubicBezTo>
                  <a:pt x="4722" y="3336"/>
                  <a:pt x="4960" y="3158"/>
                  <a:pt x="5095" y="2904"/>
                </a:cubicBezTo>
                <a:lnTo>
                  <a:pt x="6010" y="1411"/>
                </a:lnTo>
                <a:cubicBezTo>
                  <a:pt x="6014" y="1406"/>
                  <a:pt x="6016" y="1400"/>
                  <a:pt x="6020" y="1394"/>
                </a:cubicBezTo>
                <a:cubicBezTo>
                  <a:pt x="6170" y="1104"/>
                  <a:pt x="6159" y="761"/>
                  <a:pt x="5989" y="479"/>
                </a:cubicBezTo>
                <a:close/>
                <a:moveTo>
                  <a:pt x="513" y="3590"/>
                </a:moveTo>
                <a:cubicBezTo>
                  <a:pt x="514" y="3332"/>
                  <a:pt x="722" y="3123"/>
                  <a:pt x="980" y="3123"/>
                </a:cubicBezTo>
                <a:cubicBezTo>
                  <a:pt x="1237" y="3123"/>
                  <a:pt x="1446" y="3333"/>
                  <a:pt x="1446" y="3590"/>
                </a:cubicBezTo>
                <a:cubicBezTo>
                  <a:pt x="1446" y="3848"/>
                  <a:pt x="1237" y="4058"/>
                  <a:pt x="980" y="4058"/>
                </a:cubicBezTo>
                <a:cubicBezTo>
                  <a:pt x="722" y="4056"/>
                  <a:pt x="513" y="3847"/>
                  <a:pt x="513" y="3590"/>
                </a:cubicBez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75" name="Group 74"/>
          <p:cNvGrpSpPr/>
          <p:nvPr/>
        </p:nvGrpSpPr>
        <p:grpSpPr>
          <a:xfrm>
            <a:off x="6436116" y="3037919"/>
            <a:ext cx="738331" cy="688488"/>
            <a:chOff x="823769" y="4884063"/>
            <a:chExt cx="1059266" cy="984562"/>
          </a:xfrm>
        </p:grpSpPr>
        <p:sp>
          <p:nvSpPr>
            <p:cNvPr id="76" name="Oval 75"/>
            <p:cNvSpPr/>
            <p:nvPr/>
          </p:nvSpPr>
          <p:spPr>
            <a:xfrm>
              <a:off x="1370483" y="4997490"/>
              <a:ext cx="340955" cy="347326"/>
            </a:xfrm>
            <a:prstGeom prst="ellipse">
              <a:avLst/>
            </a:prstGeom>
            <a:solidFill>
              <a:schemeClr val="tx2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>
                <a:solidFill>
                  <a:schemeClr val="tx1"/>
                </a:solidFill>
              </a:endParaRPr>
            </a:p>
          </p:txBody>
        </p:sp>
        <p:grpSp>
          <p:nvGrpSpPr>
            <p:cNvPr id="77" name="Group 4"/>
            <p:cNvGrpSpPr>
              <a:grpSpLocks noChangeAspect="1"/>
            </p:cNvGrpSpPr>
            <p:nvPr/>
          </p:nvGrpSpPr>
          <p:grpSpPr bwMode="auto">
            <a:xfrm>
              <a:off x="823769" y="4884063"/>
              <a:ext cx="1059266" cy="984562"/>
              <a:chOff x="1974" y="592"/>
              <a:chExt cx="3318" cy="3084"/>
            </a:xfrm>
          </p:grpSpPr>
          <p:sp>
            <p:nvSpPr>
              <p:cNvPr id="78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2208" y="592"/>
                <a:ext cx="3084" cy="30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" name="Freeform 5"/>
              <p:cNvSpPr>
                <a:spLocks noEditPoints="1"/>
              </p:cNvSpPr>
              <p:nvPr/>
            </p:nvSpPr>
            <p:spPr bwMode="auto">
              <a:xfrm>
                <a:off x="3834" y="1114"/>
                <a:ext cx="773" cy="773"/>
              </a:xfrm>
              <a:custGeom>
                <a:avLst/>
                <a:gdLst>
                  <a:gd name="T0" fmla="*/ 1333 w 1867"/>
                  <a:gd name="T1" fmla="*/ 533 h 1866"/>
                  <a:gd name="T2" fmla="*/ 1333 w 1867"/>
                  <a:gd name="T3" fmla="*/ 0 h 1866"/>
                  <a:gd name="T4" fmla="*/ 533 w 1867"/>
                  <a:gd name="T5" fmla="*/ 0 h 1866"/>
                  <a:gd name="T6" fmla="*/ 533 w 1867"/>
                  <a:gd name="T7" fmla="*/ 533 h 1866"/>
                  <a:gd name="T8" fmla="*/ 0 w 1867"/>
                  <a:gd name="T9" fmla="*/ 533 h 1866"/>
                  <a:gd name="T10" fmla="*/ 0 w 1867"/>
                  <a:gd name="T11" fmla="*/ 1333 h 1866"/>
                  <a:gd name="T12" fmla="*/ 533 w 1867"/>
                  <a:gd name="T13" fmla="*/ 1333 h 1866"/>
                  <a:gd name="T14" fmla="*/ 533 w 1867"/>
                  <a:gd name="T15" fmla="*/ 1866 h 1866"/>
                  <a:gd name="T16" fmla="*/ 1333 w 1867"/>
                  <a:gd name="T17" fmla="*/ 1866 h 1866"/>
                  <a:gd name="T18" fmla="*/ 1333 w 1867"/>
                  <a:gd name="T19" fmla="*/ 1333 h 1866"/>
                  <a:gd name="T20" fmla="*/ 1867 w 1867"/>
                  <a:gd name="T21" fmla="*/ 1333 h 1866"/>
                  <a:gd name="T22" fmla="*/ 1867 w 1867"/>
                  <a:gd name="T23" fmla="*/ 533 h 1866"/>
                  <a:gd name="T24" fmla="*/ 1333 w 1867"/>
                  <a:gd name="T25" fmla="*/ 533 h 1866"/>
                  <a:gd name="T26" fmla="*/ 1600 w 1867"/>
                  <a:gd name="T27" fmla="*/ 1066 h 1866"/>
                  <a:gd name="T28" fmla="*/ 1067 w 1867"/>
                  <a:gd name="T29" fmla="*/ 1066 h 1866"/>
                  <a:gd name="T30" fmla="*/ 1067 w 1867"/>
                  <a:gd name="T31" fmla="*/ 1600 h 1866"/>
                  <a:gd name="T32" fmla="*/ 800 w 1867"/>
                  <a:gd name="T33" fmla="*/ 1600 h 1866"/>
                  <a:gd name="T34" fmla="*/ 800 w 1867"/>
                  <a:gd name="T35" fmla="*/ 1066 h 1866"/>
                  <a:gd name="T36" fmla="*/ 267 w 1867"/>
                  <a:gd name="T37" fmla="*/ 1066 h 1866"/>
                  <a:gd name="T38" fmla="*/ 267 w 1867"/>
                  <a:gd name="T39" fmla="*/ 800 h 1866"/>
                  <a:gd name="T40" fmla="*/ 800 w 1867"/>
                  <a:gd name="T41" fmla="*/ 800 h 1866"/>
                  <a:gd name="T42" fmla="*/ 800 w 1867"/>
                  <a:gd name="T43" fmla="*/ 266 h 1866"/>
                  <a:gd name="T44" fmla="*/ 1067 w 1867"/>
                  <a:gd name="T45" fmla="*/ 266 h 1866"/>
                  <a:gd name="T46" fmla="*/ 1067 w 1867"/>
                  <a:gd name="T47" fmla="*/ 800 h 1866"/>
                  <a:gd name="T48" fmla="*/ 1600 w 1867"/>
                  <a:gd name="T49" fmla="*/ 800 h 1866"/>
                  <a:gd name="T50" fmla="*/ 1600 w 1867"/>
                  <a:gd name="T51" fmla="*/ 1066 h 18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867" h="1866">
                    <a:moveTo>
                      <a:pt x="1333" y="533"/>
                    </a:moveTo>
                    <a:lnTo>
                      <a:pt x="1333" y="0"/>
                    </a:lnTo>
                    <a:lnTo>
                      <a:pt x="533" y="0"/>
                    </a:lnTo>
                    <a:lnTo>
                      <a:pt x="533" y="533"/>
                    </a:lnTo>
                    <a:lnTo>
                      <a:pt x="0" y="533"/>
                    </a:lnTo>
                    <a:lnTo>
                      <a:pt x="0" y="1333"/>
                    </a:lnTo>
                    <a:lnTo>
                      <a:pt x="533" y="1333"/>
                    </a:lnTo>
                    <a:lnTo>
                      <a:pt x="533" y="1866"/>
                    </a:lnTo>
                    <a:lnTo>
                      <a:pt x="1333" y="1866"/>
                    </a:lnTo>
                    <a:lnTo>
                      <a:pt x="1333" y="1333"/>
                    </a:lnTo>
                    <a:lnTo>
                      <a:pt x="1867" y="1333"/>
                    </a:lnTo>
                    <a:lnTo>
                      <a:pt x="1867" y="533"/>
                    </a:lnTo>
                    <a:lnTo>
                      <a:pt x="1333" y="533"/>
                    </a:lnTo>
                    <a:close/>
                    <a:moveTo>
                      <a:pt x="1600" y="1066"/>
                    </a:moveTo>
                    <a:lnTo>
                      <a:pt x="1067" y="1066"/>
                    </a:lnTo>
                    <a:lnTo>
                      <a:pt x="1067" y="1600"/>
                    </a:lnTo>
                    <a:lnTo>
                      <a:pt x="800" y="1600"/>
                    </a:lnTo>
                    <a:lnTo>
                      <a:pt x="800" y="1066"/>
                    </a:lnTo>
                    <a:lnTo>
                      <a:pt x="267" y="1066"/>
                    </a:lnTo>
                    <a:lnTo>
                      <a:pt x="267" y="800"/>
                    </a:lnTo>
                    <a:lnTo>
                      <a:pt x="800" y="800"/>
                    </a:lnTo>
                    <a:lnTo>
                      <a:pt x="800" y="266"/>
                    </a:lnTo>
                    <a:lnTo>
                      <a:pt x="1067" y="266"/>
                    </a:lnTo>
                    <a:lnTo>
                      <a:pt x="1067" y="800"/>
                    </a:lnTo>
                    <a:lnTo>
                      <a:pt x="1600" y="800"/>
                    </a:lnTo>
                    <a:lnTo>
                      <a:pt x="1600" y="1066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" name="Freeform 6"/>
              <p:cNvSpPr>
                <a:spLocks noEditPoints="1"/>
              </p:cNvSpPr>
              <p:nvPr/>
            </p:nvSpPr>
            <p:spPr bwMode="auto">
              <a:xfrm>
                <a:off x="1974" y="1553"/>
                <a:ext cx="3072" cy="1659"/>
              </a:xfrm>
              <a:custGeom>
                <a:avLst/>
                <a:gdLst>
                  <a:gd name="T0" fmla="*/ 5600 w 6400"/>
                  <a:gd name="T1" fmla="*/ 961 h 3094"/>
                  <a:gd name="T2" fmla="*/ 5600 w 6400"/>
                  <a:gd name="T3" fmla="*/ 1761 h 3094"/>
                  <a:gd name="T4" fmla="*/ 2133 w 6400"/>
                  <a:gd name="T5" fmla="*/ 1761 h 3094"/>
                  <a:gd name="T6" fmla="*/ 2133 w 6400"/>
                  <a:gd name="T7" fmla="*/ 1628 h 3094"/>
                  <a:gd name="T8" fmla="*/ 1733 w 6400"/>
                  <a:gd name="T9" fmla="*/ 1228 h 3094"/>
                  <a:gd name="T10" fmla="*/ 800 w 6400"/>
                  <a:gd name="T11" fmla="*/ 1228 h 3094"/>
                  <a:gd name="T12" fmla="*/ 800 w 6400"/>
                  <a:gd name="T13" fmla="*/ 0 h 3094"/>
                  <a:gd name="T14" fmla="*/ 0 w 6400"/>
                  <a:gd name="T15" fmla="*/ 0 h 3094"/>
                  <a:gd name="T16" fmla="*/ 0 w 6400"/>
                  <a:gd name="T17" fmla="*/ 3094 h 3094"/>
                  <a:gd name="T18" fmla="*/ 800 w 6400"/>
                  <a:gd name="T19" fmla="*/ 3094 h 3094"/>
                  <a:gd name="T20" fmla="*/ 800 w 6400"/>
                  <a:gd name="T21" fmla="*/ 2561 h 3094"/>
                  <a:gd name="T22" fmla="*/ 5600 w 6400"/>
                  <a:gd name="T23" fmla="*/ 2561 h 3094"/>
                  <a:gd name="T24" fmla="*/ 5600 w 6400"/>
                  <a:gd name="T25" fmla="*/ 3094 h 3094"/>
                  <a:gd name="T26" fmla="*/ 6400 w 6400"/>
                  <a:gd name="T27" fmla="*/ 3094 h 3094"/>
                  <a:gd name="T28" fmla="*/ 6400 w 6400"/>
                  <a:gd name="T29" fmla="*/ 961 h 3094"/>
                  <a:gd name="T30" fmla="*/ 5600 w 6400"/>
                  <a:gd name="T31" fmla="*/ 961 h 3094"/>
                  <a:gd name="T32" fmla="*/ 533 w 6400"/>
                  <a:gd name="T33" fmla="*/ 2828 h 3094"/>
                  <a:gd name="T34" fmla="*/ 267 w 6400"/>
                  <a:gd name="T35" fmla="*/ 2828 h 3094"/>
                  <a:gd name="T36" fmla="*/ 267 w 6400"/>
                  <a:gd name="T37" fmla="*/ 267 h 3094"/>
                  <a:gd name="T38" fmla="*/ 533 w 6400"/>
                  <a:gd name="T39" fmla="*/ 267 h 3094"/>
                  <a:gd name="T40" fmla="*/ 533 w 6400"/>
                  <a:gd name="T41" fmla="*/ 2828 h 3094"/>
                  <a:gd name="T42" fmla="*/ 800 w 6400"/>
                  <a:gd name="T43" fmla="*/ 1494 h 3094"/>
                  <a:gd name="T44" fmla="*/ 1733 w 6400"/>
                  <a:gd name="T45" fmla="*/ 1494 h 3094"/>
                  <a:gd name="T46" fmla="*/ 1867 w 6400"/>
                  <a:gd name="T47" fmla="*/ 1628 h 3094"/>
                  <a:gd name="T48" fmla="*/ 1867 w 6400"/>
                  <a:gd name="T49" fmla="*/ 1761 h 3094"/>
                  <a:gd name="T50" fmla="*/ 800 w 6400"/>
                  <a:gd name="T51" fmla="*/ 1761 h 3094"/>
                  <a:gd name="T52" fmla="*/ 800 w 6400"/>
                  <a:gd name="T53" fmla="*/ 1494 h 3094"/>
                  <a:gd name="T54" fmla="*/ 5600 w 6400"/>
                  <a:gd name="T55" fmla="*/ 2294 h 3094"/>
                  <a:gd name="T56" fmla="*/ 5333 w 6400"/>
                  <a:gd name="T57" fmla="*/ 2294 h 3094"/>
                  <a:gd name="T58" fmla="*/ 5200 w 6400"/>
                  <a:gd name="T59" fmla="*/ 2161 h 3094"/>
                  <a:gd name="T60" fmla="*/ 5067 w 6400"/>
                  <a:gd name="T61" fmla="*/ 2294 h 3094"/>
                  <a:gd name="T62" fmla="*/ 4533 w 6400"/>
                  <a:gd name="T63" fmla="*/ 2294 h 3094"/>
                  <a:gd name="T64" fmla="*/ 4400 w 6400"/>
                  <a:gd name="T65" fmla="*/ 2161 h 3094"/>
                  <a:gd name="T66" fmla="*/ 4267 w 6400"/>
                  <a:gd name="T67" fmla="*/ 2294 h 3094"/>
                  <a:gd name="T68" fmla="*/ 3733 w 6400"/>
                  <a:gd name="T69" fmla="*/ 2294 h 3094"/>
                  <a:gd name="T70" fmla="*/ 3600 w 6400"/>
                  <a:gd name="T71" fmla="*/ 2161 h 3094"/>
                  <a:gd name="T72" fmla="*/ 3467 w 6400"/>
                  <a:gd name="T73" fmla="*/ 2294 h 3094"/>
                  <a:gd name="T74" fmla="*/ 2933 w 6400"/>
                  <a:gd name="T75" fmla="*/ 2294 h 3094"/>
                  <a:gd name="T76" fmla="*/ 2800 w 6400"/>
                  <a:gd name="T77" fmla="*/ 2161 h 3094"/>
                  <a:gd name="T78" fmla="*/ 2667 w 6400"/>
                  <a:gd name="T79" fmla="*/ 2294 h 3094"/>
                  <a:gd name="T80" fmla="*/ 2133 w 6400"/>
                  <a:gd name="T81" fmla="*/ 2294 h 3094"/>
                  <a:gd name="T82" fmla="*/ 2000 w 6400"/>
                  <a:gd name="T83" fmla="*/ 2161 h 3094"/>
                  <a:gd name="T84" fmla="*/ 1867 w 6400"/>
                  <a:gd name="T85" fmla="*/ 2294 h 3094"/>
                  <a:gd name="T86" fmla="*/ 1333 w 6400"/>
                  <a:gd name="T87" fmla="*/ 2294 h 3094"/>
                  <a:gd name="T88" fmla="*/ 1200 w 6400"/>
                  <a:gd name="T89" fmla="*/ 2161 h 3094"/>
                  <a:gd name="T90" fmla="*/ 1067 w 6400"/>
                  <a:gd name="T91" fmla="*/ 2294 h 3094"/>
                  <a:gd name="T92" fmla="*/ 800 w 6400"/>
                  <a:gd name="T93" fmla="*/ 2294 h 3094"/>
                  <a:gd name="T94" fmla="*/ 800 w 6400"/>
                  <a:gd name="T95" fmla="*/ 2028 h 3094"/>
                  <a:gd name="T96" fmla="*/ 2133 w 6400"/>
                  <a:gd name="T97" fmla="*/ 2028 h 3094"/>
                  <a:gd name="T98" fmla="*/ 5600 w 6400"/>
                  <a:gd name="T99" fmla="*/ 2028 h 3094"/>
                  <a:gd name="T100" fmla="*/ 5600 w 6400"/>
                  <a:gd name="T101" fmla="*/ 2294 h 3094"/>
                  <a:gd name="T102" fmla="*/ 6133 w 6400"/>
                  <a:gd name="T103" fmla="*/ 2828 h 3094"/>
                  <a:gd name="T104" fmla="*/ 5867 w 6400"/>
                  <a:gd name="T105" fmla="*/ 2828 h 3094"/>
                  <a:gd name="T106" fmla="*/ 5867 w 6400"/>
                  <a:gd name="T107" fmla="*/ 1228 h 3094"/>
                  <a:gd name="T108" fmla="*/ 6133 w 6400"/>
                  <a:gd name="T109" fmla="*/ 1228 h 3094"/>
                  <a:gd name="T110" fmla="*/ 6133 w 6400"/>
                  <a:gd name="T111" fmla="*/ 2828 h 30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6400" h="3094">
                    <a:moveTo>
                      <a:pt x="5600" y="961"/>
                    </a:moveTo>
                    <a:lnTo>
                      <a:pt x="5600" y="1761"/>
                    </a:lnTo>
                    <a:lnTo>
                      <a:pt x="2133" y="1761"/>
                    </a:lnTo>
                    <a:lnTo>
                      <a:pt x="2133" y="1628"/>
                    </a:lnTo>
                    <a:cubicBezTo>
                      <a:pt x="2133" y="1407"/>
                      <a:pt x="1954" y="1228"/>
                      <a:pt x="1733" y="1228"/>
                    </a:cubicBezTo>
                    <a:lnTo>
                      <a:pt x="800" y="1228"/>
                    </a:lnTo>
                    <a:lnTo>
                      <a:pt x="800" y="0"/>
                    </a:lnTo>
                    <a:lnTo>
                      <a:pt x="0" y="0"/>
                    </a:lnTo>
                    <a:lnTo>
                      <a:pt x="0" y="3094"/>
                    </a:lnTo>
                    <a:lnTo>
                      <a:pt x="800" y="3094"/>
                    </a:lnTo>
                    <a:lnTo>
                      <a:pt x="800" y="2561"/>
                    </a:lnTo>
                    <a:lnTo>
                      <a:pt x="5600" y="2561"/>
                    </a:lnTo>
                    <a:lnTo>
                      <a:pt x="5600" y="3094"/>
                    </a:lnTo>
                    <a:lnTo>
                      <a:pt x="6400" y="3094"/>
                    </a:lnTo>
                    <a:lnTo>
                      <a:pt x="6400" y="961"/>
                    </a:lnTo>
                    <a:lnTo>
                      <a:pt x="5600" y="961"/>
                    </a:lnTo>
                    <a:close/>
                    <a:moveTo>
                      <a:pt x="533" y="2828"/>
                    </a:moveTo>
                    <a:lnTo>
                      <a:pt x="267" y="2828"/>
                    </a:lnTo>
                    <a:lnTo>
                      <a:pt x="267" y="267"/>
                    </a:lnTo>
                    <a:lnTo>
                      <a:pt x="533" y="267"/>
                    </a:lnTo>
                    <a:lnTo>
                      <a:pt x="533" y="2828"/>
                    </a:lnTo>
                    <a:close/>
                    <a:moveTo>
                      <a:pt x="800" y="1494"/>
                    </a:moveTo>
                    <a:lnTo>
                      <a:pt x="1733" y="1494"/>
                    </a:lnTo>
                    <a:cubicBezTo>
                      <a:pt x="1807" y="1494"/>
                      <a:pt x="1867" y="1554"/>
                      <a:pt x="1867" y="1628"/>
                    </a:cubicBezTo>
                    <a:lnTo>
                      <a:pt x="1867" y="1761"/>
                    </a:lnTo>
                    <a:lnTo>
                      <a:pt x="800" y="1761"/>
                    </a:lnTo>
                    <a:lnTo>
                      <a:pt x="800" y="1494"/>
                    </a:lnTo>
                    <a:close/>
                    <a:moveTo>
                      <a:pt x="5600" y="2294"/>
                    </a:moveTo>
                    <a:lnTo>
                      <a:pt x="5333" y="2294"/>
                    </a:lnTo>
                    <a:cubicBezTo>
                      <a:pt x="5333" y="2221"/>
                      <a:pt x="5274" y="2161"/>
                      <a:pt x="5200" y="2161"/>
                    </a:cubicBezTo>
                    <a:cubicBezTo>
                      <a:pt x="5126" y="2161"/>
                      <a:pt x="5067" y="2221"/>
                      <a:pt x="5067" y="2294"/>
                    </a:cubicBezTo>
                    <a:lnTo>
                      <a:pt x="4533" y="2294"/>
                    </a:lnTo>
                    <a:cubicBezTo>
                      <a:pt x="4533" y="2221"/>
                      <a:pt x="4474" y="2161"/>
                      <a:pt x="4400" y="2161"/>
                    </a:cubicBezTo>
                    <a:cubicBezTo>
                      <a:pt x="4326" y="2161"/>
                      <a:pt x="4267" y="2221"/>
                      <a:pt x="4267" y="2294"/>
                    </a:cubicBezTo>
                    <a:lnTo>
                      <a:pt x="3733" y="2294"/>
                    </a:lnTo>
                    <a:cubicBezTo>
                      <a:pt x="3733" y="2221"/>
                      <a:pt x="3674" y="2161"/>
                      <a:pt x="3600" y="2161"/>
                    </a:cubicBezTo>
                    <a:cubicBezTo>
                      <a:pt x="3526" y="2161"/>
                      <a:pt x="3467" y="2221"/>
                      <a:pt x="3467" y="2294"/>
                    </a:cubicBezTo>
                    <a:lnTo>
                      <a:pt x="2933" y="2294"/>
                    </a:lnTo>
                    <a:cubicBezTo>
                      <a:pt x="2933" y="2221"/>
                      <a:pt x="2874" y="2161"/>
                      <a:pt x="2800" y="2161"/>
                    </a:cubicBezTo>
                    <a:cubicBezTo>
                      <a:pt x="2726" y="2161"/>
                      <a:pt x="2667" y="2221"/>
                      <a:pt x="2667" y="2294"/>
                    </a:cubicBezTo>
                    <a:lnTo>
                      <a:pt x="2133" y="2294"/>
                    </a:lnTo>
                    <a:cubicBezTo>
                      <a:pt x="2133" y="2221"/>
                      <a:pt x="2074" y="2161"/>
                      <a:pt x="2000" y="2161"/>
                    </a:cubicBezTo>
                    <a:cubicBezTo>
                      <a:pt x="1926" y="2161"/>
                      <a:pt x="1867" y="2221"/>
                      <a:pt x="1867" y="2294"/>
                    </a:cubicBezTo>
                    <a:lnTo>
                      <a:pt x="1333" y="2294"/>
                    </a:lnTo>
                    <a:cubicBezTo>
                      <a:pt x="1333" y="2221"/>
                      <a:pt x="1274" y="2161"/>
                      <a:pt x="1200" y="2161"/>
                    </a:cubicBezTo>
                    <a:cubicBezTo>
                      <a:pt x="1126" y="2161"/>
                      <a:pt x="1067" y="2221"/>
                      <a:pt x="1067" y="2294"/>
                    </a:cubicBezTo>
                    <a:lnTo>
                      <a:pt x="800" y="2294"/>
                    </a:lnTo>
                    <a:lnTo>
                      <a:pt x="800" y="2028"/>
                    </a:lnTo>
                    <a:lnTo>
                      <a:pt x="2133" y="2028"/>
                    </a:lnTo>
                    <a:lnTo>
                      <a:pt x="5600" y="2028"/>
                    </a:lnTo>
                    <a:lnTo>
                      <a:pt x="5600" y="2294"/>
                    </a:lnTo>
                    <a:close/>
                    <a:moveTo>
                      <a:pt x="6133" y="2828"/>
                    </a:moveTo>
                    <a:lnTo>
                      <a:pt x="5867" y="2828"/>
                    </a:lnTo>
                    <a:lnTo>
                      <a:pt x="5867" y="1228"/>
                    </a:lnTo>
                    <a:lnTo>
                      <a:pt x="6133" y="1228"/>
                    </a:lnTo>
                    <a:lnTo>
                      <a:pt x="6133" y="2828"/>
                    </a:lnTo>
                    <a:close/>
                  </a:path>
                </a:pathLst>
              </a:custGeom>
              <a:solidFill>
                <a:schemeClr val="tx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xmlns="" id="{833098A6-2864-4AFD-85D2-4B20D18A8ED5}"/>
              </a:ext>
            </a:extLst>
          </p:cNvPr>
          <p:cNvCxnSpPr>
            <a:cxnSpLocks/>
          </p:cNvCxnSpPr>
          <p:nvPr/>
        </p:nvCxnSpPr>
        <p:spPr>
          <a:xfrm>
            <a:off x="246260" y="758420"/>
            <a:ext cx="1194574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itle 1">
            <a:extLst>
              <a:ext uri="{FF2B5EF4-FFF2-40B4-BE49-F238E27FC236}">
                <a16:creationId xmlns:a16="http://schemas.microsoft.com/office/drawing/2014/main" xmlns="" id="{545BD78D-B87F-4D8A-81A8-06E9DFB5BB87}"/>
              </a:ext>
            </a:extLst>
          </p:cNvPr>
          <p:cNvSpPr txBox="1">
            <a:spLocks/>
          </p:cNvSpPr>
          <p:nvPr/>
        </p:nvSpPr>
        <p:spPr>
          <a:xfrm>
            <a:off x="1222645" y="196443"/>
            <a:ext cx="9353550" cy="738664"/>
          </a:xfrm>
          <a:prstGeom prst="rect">
            <a:avLst/>
          </a:prstGeom>
        </p:spPr>
        <p:txBody>
          <a:bodyPr/>
          <a:lstStyle>
            <a:lvl1pPr algn="l" defTabSz="912813" rtl="0" fontAlgn="base">
              <a:spcBef>
                <a:spcPct val="0"/>
              </a:spcBef>
              <a:spcAft>
                <a:spcPct val="0"/>
              </a:spcAft>
              <a:tabLst>
                <a:tab pos="274638" algn="l"/>
              </a:tabLst>
              <a:defRPr sz="1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912813" rtl="0" fontAlgn="base">
              <a:spcBef>
                <a:spcPct val="0"/>
              </a:spcBef>
              <a:spcAft>
                <a:spcPct val="0"/>
              </a:spcAft>
              <a:tabLst>
                <a:tab pos="274638" algn="l"/>
              </a:tabLst>
              <a:defRPr sz="1900" b="1">
                <a:solidFill>
                  <a:schemeClr val="tx2"/>
                </a:solidFill>
                <a:latin typeface="Calibri" pitchFamily="34" charset="0"/>
                <a:ea typeface="ＭＳ Ｐゴシック" pitchFamily="34" charset="-128"/>
              </a:defRPr>
            </a:lvl2pPr>
            <a:lvl3pPr algn="l" defTabSz="912813" rtl="0" fontAlgn="base">
              <a:spcBef>
                <a:spcPct val="0"/>
              </a:spcBef>
              <a:spcAft>
                <a:spcPct val="0"/>
              </a:spcAft>
              <a:tabLst>
                <a:tab pos="274638" algn="l"/>
              </a:tabLst>
              <a:defRPr sz="1900" b="1">
                <a:solidFill>
                  <a:schemeClr val="tx2"/>
                </a:solidFill>
                <a:latin typeface="Calibri" pitchFamily="34" charset="0"/>
                <a:ea typeface="ＭＳ Ｐゴシック" pitchFamily="34" charset="-128"/>
              </a:defRPr>
            </a:lvl3pPr>
            <a:lvl4pPr algn="l" defTabSz="912813" rtl="0" fontAlgn="base">
              <a:spcBef>
                <a:spcPct val="0"/>
              </a:spcBef>
              <a:spcAft>
                <a:spcPct val="0"/>
              </a:spcAft>
              <a:tabLst>
                <a:tab pos="274638" algn="l"/>
              </a:tabLst>
              <a:defRPr sz="1900" b="1">
                <a:solidFill>
                  <a:schemeClr val="tx2"/>
                </a:solidFill>
                <a:latin typeface="Calibri" pitchFamily="34" charset="0"/>
                <a:ea typeface="ＭＳ Ｐゴシック" pitchFamily="34" charset="-128"/>
              </a:defRPr>
            </a:lvl4pPr>
            <a:lvl5pPr algn="l" defTabSz="912813" rtl="0" fontAlgn="base">
              <a:spcBef>
                <a:spcPct val="0"/>
              </a:spcBef>
              <a:spcAft>
                <a:spcPct val="0"/>
              </a:spcAft>
              <a:tabLst>
                <a:tab pos="274638" algn="l"/>
              </a:tabLst>
              <a:defRPr sz="1900" b="1">
                <a:solidFill>
                  <a:schemeClr val="tx2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466481"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32962"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99443"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65925"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defTabSz="912813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4638" algn="l"/>
              </a:tabLst>
              <a:defRPr/>
            </a:pPr>
            <a:r>
              <a:rPr lang="en-US" sz="2400" dirty="0">
                <a:solidFill>
                  <a:srgbClr val="000000"/>
                </a:solidFill>
                <a:ea typeface="ＭＳ Ｐゴシック"/>
                <a:cs typeface="Arial" panose="020B0604020202020204" pitchFamily="34" charset="0"/>
              </a:rPr>
              <a:t>Healthcare in Bahrain</a:t>
            </a:r>
          </a:p>
        </p:txBody>
      </p:sp>
    </p:spTree>
    <p:extLst>
      <p:ext uri="{BB962C8B-B14F-4D97-AF65-F5344CB8AC3E}">
        <p14:creationId xmlns:p14="http://schemas.microsoft.com/office/powerpoint/2010/main" xmlns="" val="4289350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71559" y="1072895"/>
            <a:ext cx="2661919" cy="18059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78465" y="1348786"/>
            <a:ext cx="1879600" cy="1219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190306" y="501003"/>
            <a:ext cx="6750495" cy="1053806"/>
          </a:xfrm>
          <a:prstGeom prst="rect">
            <a:avLst/>
          </a:prstGeom>
        </p:spPr>
        <p:txBody>
          <a:bodyPr vert="horz" wrap="square" lIns="0" tIns="373054" rIns="0" bIns="0" rtlCol="0">
            <a:spAutoFit/>
          </a:bodyPr>
          <a:lstStyle/>
          <a:p>
            <a:pPr marL="835660">
              <a:lnSpc>
                <a:spcPct val="100000"/>
              </a:lnSpc>
            </a:pPr>
            <a:r>
              <a:rPr i="0" dirty="0">
                <a:latin typeface="Times New Roman"/>
                <a:cs typeface="Times New Roman"/>
              </a:rPr>
              <a:t>MAJOR</a:t>
            </a:r>
            <a:r>
              <a:rPr i="0" spc="-75" dirty="0">
                <a:latin typeface="Times New Roman"/>
                <a:cs typeface="Times New Roman"/>
              </a:rPr>
              <a:t> </a:t>
            </a:r>
            <a:r>
              <a:rPr i="0" spc="-5" dirty="0">
                <a:latin typeface="Times New Roman"/>
                <a:cs typeface="Times New Roman"/>
              </a:rPr>
              <a:t>CHALLENGES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055537" y="2370110"/>
            <a:ext cx="7616022" cy="28700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Wingdings"/>
              <a:buChar char=""/>
              <a:tabLst>
                <a:tab pos="355600" algn="l"/>
              </a:tabLst>
            </a:pPr>
            <a:r>
              <a:rPr sz="2000" b="1" spc="-5" dirty="0">
                <a:latin typeface="Times New Roman"/>
                <a:cs typeface="Times New Roman"/>
              </a:rPr>
              <a:t>Demographic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changes</a:t>
            </a:r>
            <a:endParaRPr sz="2000" dirty="0">
              <a:latin typeface="Times New Roman"/>
              <a:cs typeface="Times New Roman"/>
            </a:endParaRPr>
          </a:p>
          <a:p>
            <a:pPr marL="186055" indent="-173355">
              <a:lnSpc>
                <a:spcPct val="100000"/>
              </a:lnSpc>
              <a:spcBef>
                <a:spcPts val="645"/>
              </a:spcBef>
              <a:buClr>
                <a:srgbClr val="9F2936"/>
              </a:buClr>
              <a:buFont typeface="Wingdings"/>
              <a:buChar char=""/>
              <a:tabLst>
                <a:tab pos="186690" algn="l"/>
              </a:tabLst>
            </a:pPr>
            <a:r>
              <a:rPr sz="1600" b="1" spc="-5" dirty="0">
                <a:latin typeface="Times New Roman"/>
                <a:cs typeface="Times New Roman"/>
              </a:rPr>
              <a:t>Increasing life</a:t>
            </a:r>
            <a:r>
              <a:rPr sz="1600" b="1" spc="-2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expectancy</a:t>
            </a:r>
            <a:endParaRPr sz="1600" dirty="0">
              <a:latin typeface="Times New Roman"/>
              <a:cs typeface="Times New Roman"/>
            </a:endParaRPr>
          </a:p>
          <a:p>
            <a:pPr marL="186055" indent="-173355">
              <a:lnSpc>
                <a:spcPct val="100000"/>
              </a:lnSpc>
              <a:spcBef>
                <a:spcPts val="585"/>
              </a:spcBef>
              <a:buClr>
                <a:srgbClr val="9F2936"/>
              </a:buClr>
              <a:buFont typeface="Wingdings"/>
              <a:buChar char=""/>
              <a:tabLst>
                <a:tab pos="186690" algn="l"/>
              </a:tabLst>
            </a:pPr>
            <a:r>
              <a:rPr sz="1600" b="1" spc="-5" dirty="0">
                <a:latin typeface="Times New Roman"/>
                <a:cs typeface="Times New Roman"/>
              </a:rPr>
              <a:t>Increase </a:t>
            </a:r>
            <a:r>
              <a:rPr sz="1600" b="1" dirty="0">
                <a:latin typeface="Times New Roman"/>
                <a:cs typeface="Times New Roman"/>
              </a:rPr>
              <a:t>in</a:t>
            </a:r>
            <a:r>
              <a:rPr sz="1600" b="1" spc="-7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population</a:t>
            </a:r>
            <a:endParaRPr sz="1600" dirty="0">
              <a:latin typeface="Times New Roman"/>
              <a:cs typeface="Times New Roman"/>
            </a:endParaRPr>
          </a:p>
          <a:p>
            <a:pPr marL="186055" indent="-173355">
              <a:lnSpc>
                <a:spcPct val="100000"/>
              </a:lnSpc>
              <a:spcBef>
                <a:spcPts val="585"/>
              </a:spcBef>
              <a:buClr>
                <a:srgbClr val="9F2936"/>
              </a:buClr>
              <a:buFont typeface="Wingdings"/>
              <a:buChar char=""/>
              <a:tabLst>
                <a:tab pos="186690" algn="l"/>
              </a:tabLst>
            </a:pPr>
            <a:r>
              <a:rPr sz="1600" b="1" spc="-5" dirty="0">
                <a:latin typeface="Times New Roman"/>
                <a:cs typeface="Times New Roman"/>
              </a:rPr>
              <a:t>Increase </a:t>
            </a:r>
            <a:r>
              <a:rPr sz="1600" b="1" dirty="0">
                <a:latin typeface="Times New Roman"/>
                <a:cs typeface="Times New Roman"/>
              </a:rPr>
              <a:t>in the </a:t>
            </a:r>
            <a:r>
              <a:rPr lang="en-US" sz="1600" b="1" dirty="0" smtClean="0">
                <a:latin typeface="Times New Roman"/>
                <a:cs typeface="Times New Roman"/>
              </a:rPr>
              <a:t>geriatric</a:t>
            </a:r>
            <a:r>
              <a:rPr sz="1600" b="1" dirty="0" smtClean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population</a:t>
            </a:r>
            <a:r>
              <a:rPr sz="1600" b="1" spc="-12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group</a:t>
            </a:r>
            <a:endParaRPr sz="16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100"/>
              </a:spcBef>
              <a:buFont typeface="Wingdings"/>
              <a:buChar char=""/>
              <a:tabLst>
                <a:tab pos="355600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Increase </a:t>
            </a:r>
            <a:r>
              <a:rPr sz="2000" b="1" spc="-5" dirty="0">
                <a:latin typeface="Times New Roman"/>
                <a:cs typeface="Times New Roman"/>
              </a:rPr>
              <a:t>in the prevalence of </a:t>
            </a:r>
            <a:r>
              <a:rPr sz="2000" b="1" spc="-10" dirty="0">
                <a:latin typeface="Times New Roman"/>
                <a:cs typeface="Times New Roman"/>
              </a:rPr>
              <a:t>chronic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non-</a:t>
            </a:r>
            <a:endParaRPr sz="2000" dirty="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spcBef>
                <a:spcPts val="359"/>
              </a:spcBef>
            </a:pPr>
            <a:r>
              <a:rPr sz="2000" b="1" spc="-5" dirty="0">
                <a:latin typeface="Times New Roman"/>
                <a:cs typeface="Times New Roman"/>
              </a:rPr>
              <a:t>communicable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diseases</a:t>
            </a:r>
            <a:endParaRPr sz="20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165"/>
              </a:spcBef>
              <a:buFont typeface="Wingdings"/>
              <a:buChar char=""/>
              <a:tabLst>
                <a:tab pos="355600" algn="l"/>
              </a:tabLst>
            </a:pPr>
            <a:r>
              <a:rPr sz="2000" b="1" spc="-5" dirty="0">
                <a:latin typeface="Times New Roman"/>
                <a:cs typeface="Times New Roman"/>
              </a:rPr>
              <a:t>Sustainability of financing health</a:t>
            </a:r>
            <a:r>
              <a:rPr sz="2000" b="1" spc="2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services</a:t>
            </a:r>
            <a:endParaRPr sz="2000" dirty="0">
              <a:latin typeface="Times New Roman"/>
              <a:cs typeface="Times New Roman"/>
            </a:endParaRPr>
          </a:p>
          <a:p>
            <a:pPr marL="186055" indent="-173355">
              <a:lnSpc>
                <a:spcPct val="100000"/>
              </a:lnSpc>
              <a:spcBef>
                <a:spcPts val="645"/>
              </a:spcBef>
              <a:buClr>
                <a:srgbClr val="9F2936"/>
              </a:buClr>
              <a:buFont typeface="Wingdings"/>
              <a:buChar char=""/>
              <a:tabLst>
                <a:tab pos="186690" algn="l"/>
              </a:tabLst>
            </a:pPr>
            <a:r>
              <a:rPr sz="1600" b="1" dirty="0">
                <a:latin typeface="Times New Roman"/>
                <a:cs typeface="Times New Roman"/>
              </a:rPr>
              <a:t>High cost of </a:t>
            </a:r>
            <a:r>
              <a:rPr sz="1600" b="1" spc="-10" dirty="0">
                <a:latin typeface="Times New Roman"/>
                <a:cs typeface="Times New Roman"/>
              </a:rPr>
              <a:t>care </a:t>
            </a:r>
            <a:r>
              <a:rPr lang="en-US" sz="1600" b="1" dirty="0">
                <a:latin typeface="Times New Roman"/>
                <a:cs typeface="Times New Roman"/>
              </a:rPr>
              <a:t>v</a:t>
            </a:r>
            <a:r>
              <a:rPr sz="1600" b="1" dirty="0" smtClean="0">
                <a:latin typeface="Times New Roman"/>
                <a:cs typeface="Times New Roman"/>
              </a:rPr>
              <a:t>s  </a:t>
            </a:r>
            <a:r>
              <a:rPr sz="1600" b="1" spc="-5" dirty="0">
                <a:latin typeface="Times New Roman"/>
                <a:cs typeface="Times New Roman"/>
              </a:rPr>
              <a:t>Limited </a:t>
            </a:r>
            <a:r>
              <a:rPr sz="1600" b="1" dirty="0">
                <a:latin typeface="Times New Roman"/>
                <a:cs typeface="Times New Roman"/>
              </a:rPr>
              <a:t>financial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spc="-10" dirty="0" smtClean="0">
                <a:latin typeface="Times New Roman"/>
                <a:cs typeface="Times New Roman"/>
              </a:rPr>
              <a:t>resources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671559" y="2093214"/>
            <a:ext cx="2703575" cy="166954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78465" y="2369104"/>
            <a:ext cx="1921256" cy="108280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671559" y="3158489"/>
            <a:ext cx="2678175" cy="195833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078465" y="3434381"/>
            <a:ext cx="1895856" cy="13716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20259" y="6431241"/>
            <a:ext cx="345439" cy="224790"/>
          </a:xfrm>
          <a:custGeom>
            <a:avLst/>
            <a:gdLst/>
            <a:ahLst/>
            <a:cxnLst/>
            <a:rect l="l" t="t" r="r" b="b"/>
            <a:pathLst>
              <a:path w="259079" h="224790">
                <a:moveTo>
                  <a:pt x="25552" y="200101"/>
                </a:moveTo>
                <a:lnTo>
                  <a:pt x="16891" y="209994"/>
                </a:lnTo>
                <a:lnTo>
                  <a:pt x="22172" y="215538"/>
                </a:lnTo>
                <a:lnTo>
                  <a:pt x="27539" y="219673"/>
                </a:lnTo>
                <a:lnTo>
                  <a:pt x="32993" y="222401"/>
                </a:lnTo>
                <a:lnTo>
                  <a:pt x="38531" y="223723"/>
                </a:lnTo>
                <a:lnTo>
                  <a:pt x="45986" y="224536"/>
                </a:lnTo>
                <a:lnTo>
                  <a:pt x="53327" y="221805"/>
                </a:lnTo>
                <a:lnTo>
                  <a:pt x="65417" y="211289"/>
                </a:lnTo>
                <a:lnTo>
                  <a:pt x="66032" y="210439"/>
                </a:lnTo>
                <a:lnTo>
                  <a:pt x="44424" y="210439"/>
                </a:lnTo>
                <a:lnTo>
                  <a:pt x="36195" y="209448"/>
                </a:lnTo>
                <a:lnTo>
                  <a:pt x="31280" y="206159"/>
                </a:lnTo>
                <a:lnTo>
                  <a:pt x="25552" y="200101"/>
                </a:lnTo>
                <a:close/>
              </a:path>
              <a:path w="259079" h="224790">
                <a:moveTo>
                  <a:pt x="10896" y="111671"/>
                </a:moveTo>
                <a:lnTo>
                  <a:pt x="0" y="121145"/>
                </a:lnTo>
                <a:lnTo>
                  <a:pt x="53416" y="182587"/>
                </a:lnTo>
                <a:lnTo>
                  <a:pt x="56019" y="186347"/>
                </a:lnTo>
                <a:lnTo>
                  <a:pt x="58267" y="191960"/>
                </a:lnTo>
                <a:lnTo>
                  <a:pt x="58381" y="194843"/>
                </a:lnTo>
                <a:lnTo>
                  <a:pt x="56591" y="200799"/>
                </a:lnTo>
                <a:lnTo>
                  <a:pt x="54775" y="203479"/>
                </a:lnTo>
                <a:lnTo>
                  <a:pt x="48336" y="209080"/>
                </a:lnTo>
                <a:lnTo>
                  <a:pt x="44424" y="210439"/>
                </a:lnTo>
                <a:lnTo>
                  <a:pt x="66032" y="210439"/>
                </a:lnTo>
                <a:lnTo>
                  <a:pt x="68795" y="206616"/>
                </a:lnTo>
                <a:lnTo>
                  <a:pt x="72567" y="196367"/>
                </a:lnTo>
                <a:lnTo>
                  <a:pt x="72707" y="191185"/>
                </a:lnTo>
                <a:lnTo>
                  <a:pt x="69456" y="180733"/>
                </a:lnTo>
                <a:lnTo>
                  <a:pt x="65659" y="174675"/>
                </a:lnTo>
                <a:lnTo>
                  <a:pt x="10896" y="111671"/>
                </a:lnTo>
                <a:close/>
              </a:path>
              <a:path w="259079" h="224790">
                <a:moveTo>
                  <a:pt x="57010" y="111417"/>
                </a:moveTo>
                <a:lnTo>
                  <a:pt x="82778" y="161467"/>
                </a:lnTo>
                <a:lnTo>
                  <a:pt x="100736" y="171602"/>
                </a:lnTo>
                <a:lnTo>
                  <a:pt x="104470" y="171323"/>
                </a:lnTo>
                <a:lnTo>
                  <a:pt x="125565" y="157657"/>
                </a:lnTo>
                <a:lnTo>
                  <a:pt x="101777" y="157657"/>
                </a:lnTo>
                <a:lnTo>
                  <a:pt x="98615" y="156730"/>
                </a:lnTo>
                <a:lnTo>
                  <a:pt x="95669" y="154635"/>
                </a:lnTo>
                <a:lnTo>
                  <a:pt x="93662" y="153149"/>
                </a:lnTo>
                <a:lnTo>
                  <a:pt x="90360" y="149771"/>
                </a:lnTo>
                <a:lnTo>
                  <a:pt x="57010" y="111417"/>
                </a:lnTo>
                <a:close/>
              </a:path>
              <a:path w="259079" h="224790">
                <a:moveTo>
                  <a:pt x="95262" y="78168"/>
                </a:moveTo>
                <a:lnTo>
                  <a:pt x="85153" y="86956"/>
                </a:lnTo>
                <a:lnTo>
                  <a:pt x="117360" y="124002"/>
                </a:lnTo>
                <a:lnTo>
                  <a:pt x="120180" y="128371"/>
                </a:lnTo>
                <a:lnTo>
                  <a:pt x="122631" y="135648"/>
                </a:lnTo>
                <a:lnTo>
                  <a:pt x="122580" y="139395"/>
                </a:lnTo>
                <a:lnTo>
                  <a:pt x="119964" y="147129"/>
                </a:lnTo>
                <a:lnTo>
                  <a:pt x="117792" y="150380"/>
                </a:lnTo>
                <a:lnTo>
                  <a:pt x="111734" y="155651"/>
                </a:lnTo>
                <a:lnTo>
                  <a:pt x="108534" y="157099"/>
                </a:lnTo>
                <a:lnTo>
                  <a:pt x="101777" y="157657"/>
                </a:lnTo>
                <a:lnTo>
                  <a:pt x="125565" y="157657"/>
                </a:lnTo>
                <a:lnTo>
                  <a:pt x="128824" y="151634"/>
                </a:lnTo>
                <a:lnTo>
                  <a:pt x="130499" y="144636"/>
                </a:lnTo>
                <a:lnTo>
                  <a:pt x="130454" y="136918"/>
                </a:lnTo>
                <a:lnTo>
                  <a:pt x="146320" y="136918"/>
                </a:lnTo>
                <a:lnTo>
                  <a:pt x="95262" y="78168"/>
                </a:lnTo>
                <a:close/>
              </a:path>
              <a:path w="259079" h="224790">
                <a:moveTo>
                  <a:pt x="146320" y="136918"/>
                </a:moveTo>
                <a:lnTo>
                  <a:pt x="130454" y="136918"/>
                </a:lnTo>
                <a:lnTo>
                  <a:pt x="138061" y="145681"/>
                </a:lnTo>
                <a:lnTo>
                  <a:pt x="147104" y="137820"/>
                </a:lnTo>
                <a:lnTo>
                  <a:pt x="146320" y="136918"/>
                </a:lnTo>
                <a:close/>
              </a:path>
              <a:path w="259079" h="224790">
                <a:moveTo>
                  <a:pt x="141439" y="38036"/>
                </a:moveTo>
                <a:lnTo>
                  <a:pt x="130543" y="47498"/>
                </a:lnTo>
                <a:lnTo>
                  <a:pt x="205117" y="87579"/>
                </a:lnTo>
                <a:lnTo>
                  <a:pt x="205661" y="89052"/>
                </a:lnTo>
                <a:lnTo>
                  <a:pt x="208432" y="96075"/>
                </a:lnTo>
                <a:lnTo>
                  <a:pt x="209575" y="99479"/>
                </a:lnTo>
                <a:lnTo>
                  <a:pt x="210134" y="103149"/>
                </a:lnTo>
                <a:lnTo>
                  <a:pt x="209943" y="105156"/>
                </a:lnTo>
                <a:lnTo>
                  <a:pt x="198259" y="117017"/>
                </a:lnTo>
                <a:lnTo>
                  <a:pt x="207632" y="125526"/>
                </a:lnTo>
                <a:lnTo>
                  <a:pt x="222478" y="107975"/>
                </a:lnTo>
                <a:lnTo>
                  <a:pt x="222415" y="103733"/>
                </a:lnTo>
                <a:lnTo>
                  <a:pt x="221310" y="98844"/>
                </a:lnTo>
                <a:lnTo>
                  <a:pt x="220510" y="95199"/>
                </a:lnTo>
                <a:lnTo>
                  <a:pt x="218481" y="89027"/>
                </a:lnTo>
                <a:lnTo>
                  <a:pt x="212037" y="71843"/>
                </a:lnTo>
                <a:lnTo>
                  <a:pt x="200202" y="71843"/>
                </a:lnTo>
                <a:lnTo>
                  <a:pt x="194729" y="68110"/>
                </a:lnTo>
                <a:lnTo>
                  <a:pt x="189293" y="64770"/>
                </a:lnTo>
                <a:lnTo>
                  <a:pt x="141439" y="38036"/>
                </a:lnTo>
                <a:close/>
              </a:path>
              <a:path w="259079" h="224790">
                <a:moveTo>
                  <a:pt x="101130" y="33235"/>
                </a:moveTo>
                <a:lnTo>
                  <a:pt x="91020" y="42024"/>
                </a:lnTo>
                <a:lnTo>
                  <a:pt x="162585" y="124358"/>
                </a:lnTo>
                <a:lnTo>
                  <a:pt x="172694" y="115570"/>
                </a:lnTo>
                <a:lnTo>
                  <a:pt x="101130" y="33235"/>
                </a:lnTo>
                <a:close/>
              </a:path>
              <a:path w="259079" h="224790">
                <a:moveTo>
                  <a:pt x="185191" y="0"/>
                </a:moveTo>
                <a:lnTo>
                  <a:pt x="192544" y="54635"/>
                </a:lnTo>
                <a:lnTo>
                  <a:pt x="200202" y="71843"/>
                </a:lnTo>
                <a:lnTo>
                  <a:pt x="212037" y="71843"/>
                </a:lnTo>
                <a:lnTo>
                  <a:pt x="185191" y="0"/>
                </a:lnTo>
                <a:close/>
              </a:path>
              <a:path w="259079" h="224790">
                <a:moveTo>
                  <a:pt x="255263" y="52400"/>
                </a:moveTo>
                <a:lnTo>
                  <a:pt x="245364" y="52400"/>
                </a:lnTo>
                <a:lnTo>
                  <a:pt x="248221" y="55905"/>
                </a:lnTo>
                <a:lnTo>
                  <a:pt x="249923" y="59004"/>
                </a:lnTo>
                <a:lnTo>
                  <a:pt x="251066" y="64389"/>
                </a:lnTo>
                <a:lnTo>
                  <a:pt x="250685" y="67132"/>
                </a:lnTo>
                <a:lnTo>
                  <a:pt x="249364" y="69926"/>
                </a:lnTo>
                <a:lnTo>
                  <a:pt x="255930" y="71805"/>
                </a:lnTo>
                <a:lnTo>
                  <a:pt x="257949" y="67551"/>
                </a:lnTo>
                <a:lnTo>
                  <a:pt x="258584" y="63474"/>
                </a:lnTo>
                <a:lnTo>
                  <a:pt x="257048" y="55664"/>
                </a:lnTo>
                <a:lnTo>
                  <a:pt x="255263" y="52400"/>
                </a:lnTo>
                <a:close/>
              </a:path>
              <a:path w="259079" h="224790">
                <a:moveTo>
                  <a:pt x="241147" y="35864"/>
                </a:moveTo>
                <a:lnTo>
                  <a:pt x="229628" y="45872"/>
                </a:lnTo>
                <a:lnTo>
                  <a:pt x="239636" y="57378"/>
                </a:lnTo>
                <a:lnTo>
                  <a:pt x="245364" y="52400"/>
                </a:lnTo>
                <a:lnTo>
                  <a:pt x="255263" y="52400"/>
                </a:lnTo>
                <a:lnTo>
                  <a:pt x="254825" y="51600"/>
                </a:lnTo>
                <a:lnTo>
                  <a:pt x="241147" y="358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98158" y="6173596"/>
            <a:ext cx="386927" cy="293370"/>
          </a:xfrm>
          <a:custGeom>
            <a:avLst/>
            <a:gdLst/>
            <a:ahLst/>
            <a:cxnLst/>
            <a:rect l="l" t="t" r="r" b="b"/>
            <a:pathLst>
              <a:path w="290194" h="293370">
                <a:moveTo>
                  <a:pt x="60853" y="188010"/>
                </a:moveTo>
                <a:lnTo>
                  <a:pt x="30043" y="188010"/>
                </a:lnTo>
                <a:lnTo>
                  <a:pt x="40559" y="188531"/>
                </a:lnTo>
                <a:lnTo>
                  <a:pt x="44928" y="190665"/>
                </a:lnTo>
                <a:lnTo>
                  <a:pt x="51735" y="198500"/>
                </a:lnTo>
                <a:lnTo>
                  <a:pt x="53678" y="203911"/>
                </a:lnTo>
                <a:lnTo>
                  <a:pt x="54190" y="210070"/>
                </a:lnTo>
                <a:lnTo>
                  <a:pt x="54311" y="218492"/>
                </a:lnTo>
                <a:lnTo>
                  <a:pt x="53956" y="224408"/>
                </a:lnTo>
                <a:lnTo>
                  <a:pt x="52908" y="233562"/>
                </a:lnTo>
                <a:lnTo>
                  <a:pt x="51278" y="244144"/>
                </a:lnTo>
                <a:lnTo>
                  <a:pt x="49614" y="253872"/>
                </a:lnTo>
                <a:lnTo>
                  <a:pt x="48814" y="261861"/>
                </a:lnTo>
                <a:lnTo>
                  <a:pt x="48966" y="274358"/>
                </a:lnTo>
                <a:lnTo>
                  <a:pt x="49919" y="279933"/>
                </a:lnTo>
                <a:lnTo>
                  <a:pt x="51760" y="284848"/>
                </a:lnTo>
                <a:lnTo>
                  <a:pt x="52852" y="287832"/>
                </a:lnTo>
                <a:lnTo>
                  <a:pt x="54491" y="290525"/>
                </a:lnTo>
                <a:lnTo>
                  <a:pt x="56675" y="292887"/>
                </a:lnTo>
                <a:lnTo>
                  <a:pt x="81891" y="270967"/>
                </a:lnTo>
                <a:lnTo>
                  <a:pt x="62276" y="270967"/>
                </a:lnTo>
                <a:lnTo>
                  <a:pt x="61806" y="268160"/>
                </a:lnTo>
                <a:lnTo>
                  <a:pt x="61641" y="265099"/>
                </a:lnTo>
                <a:lnTo>
                  <a:pt x="61920" y="258470"/>
                </a:lnTo>
                <a:lnTo>
                  <a:pt x="62822" y="251625"/>
                </a:lnTo>
                <a:lnTo>
                  <a:pt x="64460" y="241261"/>
                </a:lnTo>
                <a:lnTo>
                  <a:pt x="65743" y="232371"/>
                </a:lnTo>
                <a:lnTo>
                  <a:pt x="66648" y="224918"/>
                </a:lnTo>
                <a:lnTo>
                  <a:pt x="67202" y="218705"/>
                </a:lnTo>
                <a:lnTo>
                  <a:pt x="67398" y="214337"/>
                </a:lnTo>
                <a:lnTo>
                  <a:pt x="67384" y="206018"/>
                </a:lnTo>
                <a:lnTo>
                  <a:pt x="66835" y="201701"/>
                </a:lnTo>
                <a:lnTo>
                  <a:pt x="64003" y="192989"/>
                </a:lnTo>
                <a:lnTo>
                  <a:pt x="61857" y="189166"/>
                </a:lnTo>
                <a:lnTo>
                  <a:pt x="60853" y="188010"/>
                </a:lnTo>
                <a:close/>
              </a:path>
              <a:path w="290194" h="293370">
                <a:moveTo>
                  <a:pt x="102649" y="235864"/>
                </a:moveTo>
                <a:lnTo>
                  <a:pt x="62276" y="270967"/>
                </a:lnTo>
                <a:lnTo>
                  <a:pt x="81891" y="270967"/>
                </a:lnTo>
                <a:lnTo>
                  <a:pt x="111095" y="245579"/>
                </a:lnTo>
                <a:lnTo>
                  <a:pt x="102649" y="235864"/>
                </a:lnTo>
                <a:close/>
              </a:path>
              <a:path w="290194" h="293370">
                <a:moveTo>
                  <a:pt x="37930" y="175590"/>
                </a:moveTo>
                <a:lnTo>
                  <a:pt x="4238" y="196008"/>
                </a:lnTo>
                <a:lnTo>
                  <a:pt x="0" y="214337"/>
                </a:lnTo>
                <a:lnTo>
                  <a:pt x="1065" y="219921"/>
                </a:lnTo>
                <a:lnTo>
                  <a:pt x="3577" y="226120"/>
                </a:lnTo>
                <a:lnTo>
                  <a:pt x="7424" y="232371"/>
                </a:lnTo>
                <a:lnTo>
                  <a:pt x="18740" y="224408"/>
                </a:lnTo>
                <a:lnTo>
                  <a:pt x="14294" y="219211"/>
                </a:lnTo>
                <a:lnTo>
                  <a:pt x="12250" y="213880"/>
                </a:lnTo>
                <a:lnTo>
                  <a:pt x="13012" y="202958"/>
                </a:lnTo>
                <a:lnTo>
                  <a:pt x="15641" y="198119"/>
                </a:lnTo>
                <a:lnTo>
                  <a:pt x="25116" y="189877"/>
                </a:lnTo>
                <a:lnTo>
                  <a:pt x="30043" y="188010"/>
                </a:lnTo>
                <a:lnTo>
                  <a:pt x="60853" y="188010"/>
                </a:lnTo>
                <a:lnTo>
                  <a:pt x="53360" y="179387"/>
                </a:lnTo>
                <a:lnTo>
                  <a:pt x="46337" y="175958"/>
                </a:lnTo>
                <a:lnTo>
                  <a:pt x="37930" y="175590"/>
                </a:lnTo>
                <a:close/>
              </a:path>
              <a:path w="290194" h="293370">
                <a:moveTo>
                  <a:pt x="95613" y="121716"/>
                </a:moveTo>
                <a:lnTo>
                  <a:pt x="64930" y="154711"/>
                </a:lnTo>
                <a:lnTo>
                  <a:pt x="65933" y="161874"/>
                </a:lnTo>
                <a:lnTo>
                  <a:pt x="86507" y="195668"/>
                </a:lnTo>
                <a:lnTo>
                  <a:pt x="123744" y="222059"/>
                </a:lnTo>
                <a:lnTo>
                  <a:pt x="130712" y="222563"/>
                </a:lnTo>
                <a:lnTo>
                  <a:pt x="137387" y="221446"/>
                </a:lnTo>
                <a:lnTo>
                  <a:pt x="143771" y="218705"/>
                </a:lnTo>
                <a:lnTo>
                  <a:pt x="149868" y="214337"/>
                </a:lnTo>
                <a:lnTo>
                  <a:pt x="153455" y="211226"/>
                </a:lnTo>
                <a:lnTo>
                  <a:pt x="132151" y="211226"/>
                </a:lnTo>
                <a:lnTo>
                  <a:pt x="125103" y="209499"/>
                </a:lnTo>
                <a:lnTo>
                  <a:pt x="89105" y="177016"/>
                </a:lnTo>
                <a:lnTo>
                  <a:pt x="77415" y="147688"/>
                </a:lnTo>
                <a:lnTo>
                  <a:pt x="79306" y="142773"/>
                </a:lnTo>
                <a:lnTo>
                  <a:pt x="88666" y="134632"/>
                </a:lnTo>
                <a:lnTo>
                  <a:pt x="94546" y="133438"/>
                </a:lnTo>
                <a:lnTo>
                  <a:pt x="124429" y="133438"/>
                </a:lnTo>
                <a:lnTo>
                  <a:pt x="121432" y="131152"/>
                </a:lnTo>
                <a:lnTo>
                  <a:pt x="116009" y="127419"/>
                </a:lnTo>
                <a:lnTo>
                  <a:pt x="110764" y="124815"/>
                </a:lnTo>
                <a:lnTo>
                  <a:pt x="100592" y="121881"/>
                </a:lnTo>
                <a:lnTo>
                  <a:pt x="95613" y="121716"/>
                </a:lnTo>
                <a:close/>
              </a:path>
              <a:path w="290194" h="293370">
                <a:moveTo>
                  <a:pt x="124429" y="133438"/>
                </a:moveTo>
                <a:lnTo>
                  <a:pt x="94546" y="133438"/>
                </a:lnTo>
                <a:lnTo>
                  <a:pt x="101582" y="135140"/>
                </a:lnTo>
                <a:lnTo>
                  <a:pt x="107304" y="137528"/>
                </a:lnTo>
                <a:lnTo>
                  <a:pt x="137570" y="167554"/>
                </a:lnTo>
                <a:lnTo>
                  <a:pt x="149245" y="196354"/>
                </a:lnTo>
                <a:lnTo>
                  <a:pt x="147290" y="201993"/>
                </a:lnTo>
                <a:lnTo>
                  <a:pt x="138006" y="210070"/>
                </a:lnTo>
                <a:lnTo>
                  <a:pt x="132151" y="211226"/>
                </a:lnTo>
                <a:lnTo>
                  <a:pt x="153455" y="211226"/>
                </a:lnTo>
                <a:lnTo>
                  <a:pt x="155900" y="209105"/>
                </a:lnTo>
                <a:lnTo>
                  <a:pt x="159482" y="203149"/>
                </a:lnTo>
                <a:lnTo>
                  <a:pt x="161629" y="190543"/>
                </a:lnTo>
                <a:lnTo>
                  <a:pt x="161572" y="188531"/>
                </a:lnTo>
                <a:lnTo>
                  <a:pt x="140182" y="148972"/>
                </a:lnTo>
                <a:lnTo>
                  <a:pt x="125649" y="134369"/>
                </a:lnTo>
                <a:lnTo>
                  <a:pt x="124429" y="133438"/>
                </a:lnTo>
                <a:close/>
              </a:path>
              <a:path w="290194" h="293370">
                <a:moveTo>
                  <a:pt x="175353" y="92049"/>
                </a:moveTo>
                <a:lnTo>
                  <a:pt x="157615" y="92049"/>
                </a:lnTo>
                <a:lnTo>
                  <a:pt x="213609" y="156476"/>
                </a:lnTo>
                <a:lnTo>
                  <a:pt x="223718" y="147688"/>
                </a:lnTo>
                <a:lnTo>
                  <a:pt x="175353" y="92049"/>
                </a:lnTo>
                <a:close/>
              </a:path>
              <a:path w="290194" h="293370">
                <a:moveTo>
                  <a:pt x="151849" y="65011"/>
                </a:moveTo>
                <a:lnTo>
                  <a:pt x="145346" y="70675"/>
                </a:lnTo>
                <a:lnTo>
                  <a:pt x="146667" y="75768"/>
                </a:lnTo>
                <a:lnTo>
                  <a:pt x="146870" y="82041"/>
                </a:lnTo>
                <a:lnTo>
                  <a:pt x="144978" y="96951"/>
                </a:lnTo>
                <a:lnTo>
                  <a:pt x="142832" y="104470"/>
                </a:lnTo>
                <a:lnTo>
                  <a:pt x="139492" y="112039"/>
                </a:lnTo>
                <a:lnTo>
                  <a:pt x="147988" y="121818"/>
                </a:lnTo>
                <a:lnTo>
                  <a:pt x="157615" y="92049"/>
                </a:lnTo>
                <a:lnTo>
                  <a:pt x="175353" y="92049"/>
                </a:lnTo>
                <a:lnTo>
                  <a:pt x="151849" y="65011"/>
                </a:lnTo>
                <a:close/>
              </a:path>
              <a:path w="290194" h="293370">
                <a:moveTo>
                  <a:pt x="240558" y="93598"/>
                </a:moveTo>
                <a:lnTo>
                  <a:pt x="230729" y="103733"/>
                </a:lnTo>
                <a:lnTo>
                  <a:pt x="237421" y="110070"/>
                </a:lnTo>
                <a:lnTo>
                  <a:pt x="244965" y="113271"/>
                </a:lnTo>
                <a:lnTo>
                  <a:pt x="253347" y="113347"/>
                </a:lnTo>
                <a:lnTo>
                  <a:pt x="259548" y="112787"/>
                </a:lnTo>
                <a:lnTo>
                  <a:pt x="265581" y="110994"/>
                </a:lnTo>
                <a:lnTo>
                  <a:pt x="271446" y="107968"/>
                </a:lnTo>
                <a:lnTo>
                  <a:pt x="277147" y="103708"/>
                </a:lnTo>
                <a:lnTo>
                  <a:pt x="280085" y="100609"/>
                </a:lnTo>
                <a:lnTo>
                  <a:pt x="261297" y="100609"/>
                </a:lnTo>
                <a:lnTo>
                  <a:pt x="251036" y="100380"/>
                </a:lnTo>
                <a:lnTo>
                  <a:pt x="245842" y="98082"/>
                </a:lnTo>
                <a:lnTo>
                  <a:pt x="240558" y="93598"/>
                </a:lnTo>
                <a:close/>
              </a:path>
              <a:path w="290194" h="293370">
                <a:moveTo>
                  <a:pt x="280019" y="50215"/>
                </a:moveTo>
                <a:lnTo>
                  <a:pt x="246997" y="50215"/>
                </a:lnTo>
                <a:lnTo>
                  <a:pt x="259265" y="51244"/>
                </a:lnTo>
                <a:lnTo>
                  <a:pt x="264841" y="54381"/>
                </a:lnTo>
                <a:lnTo>
                  <a:pt x="275128" y="66217"/>
                </a:lnTo>
                <a:lnTo>
                  <a:pt x="277668" y="72555"/>
                </a:lnTo>
                <a:lnTo>
                  <a:pt x="277312" y="85750"/>
                </a:lnTo>
                <a:lnTo>
                  <a:pt x="274785" y="91160"/>
                </a:lnTo>
                <a:lnTo>
                  <a:pt x="265882" y="98907"/>
                </a:lnTo>
                <a:lnTo>
                  <a:pt x="261297" y="100609"/>
                </a:lnTo>
                <a:lnTo>
                  <a:pt x="280085" y="100609"/>
                </a:lnTo>
                <a:lnTo>
                  <a:pt x="283093" y="97437"/>
                </a:lnTo>
                <a:lnTo>
                  <a:pt x="287231" y="90550"/>
                </a:lnTo>
                <a:lnTo>
                  <a:pt x="289559" y="83044"/>
                </a:lnTo>
                <a:lnTo>
                  <a:pt x="290022" y="75768"/>
                </a:lnTo>
                <a:lnTo>
                  <a:pt x="289978" y="74142"/>
                </a:lnTo>
                <a:lnTo>
                  <a:pt x="289226" y="68175"/>
                </a:lnTo>
                <a:lnTo>
                  <a:pt x="287229" y="61763"/>
                </a:lnTo>
                <a:lnTo>
                  <a:pt x="284087" y="55679"/>
                </a:lnTo>
                <a:lnTo>
                  <a:pt x="280019" y="50215"/>
                </a:lnTo>
                <a:close/>
              </a:path>
              <a:path w="290194" h="293370">
                <a:moveTo>
                  <a:pt x="229598" y="0"/>
                </a:moveTo>
                <a:lnTo>
                  <a:pt x="188653" y="35585"/>
                </a:lnTo>
                <a:lnTo>
                  <a:pt x="217444" y="84810"/>
                </a:lnTo>
                <a:lnTo>
                  <a:pt x="228011" y="77800"/>
                </a:lnTo>
                <a:lnTo>
                  <a:pt x="227452" y="74142"/>
                </a:lnTo>
                <a:lnTo>
                  <a:pt x="227846" y="70421"/>
                </a:lnTo>
                <a:lnTo>
                  <a:pt x="230057" y="64198"/>
                </a:lnTo>
                <a:lnTo>
                  <a:pt x="219934" y="64198"/>
                </a:lnTo>
                <a:lnTo>
                  <a:pt x="205138" y="38214"/>
                </a:lnTo>
                <a:lnTo>
                  <a:pt x="237993" y="9664"/>
                </a:lnTo>
                <a:lnTo>
                  <a:pt x="229598" y="0"/>
                </a:lnTo>
                <a:close/>
              </a:path>
              <a:path w="290194" h="293370">
                <a:moveTo>
                  <a:pt x="255697" y="37160"/>
                </a:moveTo>
                <a:lnTo>
                  <a:pt x="221889" y="56464"/>
                </a:lnTo>
                <a:lnTo>
                  <a:pt x="219934" y="64198"/>
                </a:lnTo>
                <a:lnTo>
                  <a:pt x="230057" y="64198"/>
                </a:lnTo>
                <a:lnTo>
                  <a:pt x="230513" y="62915"/>
                </a:lnTo>
                <a:lnTo>
                  <a:pt x="232811" y="59613"/>
                </a:lnTo>
                <a:lnTo>
                  <a:pt x="241308" y="52235"/>
                </a:lnTo>
                <a:lnTo>
                  <a:pt x="246997" y="50215"/>
                </a:lnTo>
                <a:lnTo>
                  <a:pt x="280019" y="50215"/>
                </a:lnTo>
                <a:lnTo>
                  <a:pt x="279801" y="49923"/>
                </a:lnTo>
                <a:lnTo>
                  <a:pt x="274467" y="44725"/>
                </a:lnTo>
                <a:lnTo>
                  <a:pt x="268673" y="40865"/>
                </a:lnTo>
                <a:lnTo>
                  <a:pt x="262417" y="38343"/>
                </a:lnTo>
                <a:lnTo>
                  <a:pt x="255697" y="371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7583423" y="6343141"/>
            <a:ext cx="3261360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100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0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0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10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0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0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0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10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S </a:t>
            </a:r>
            <a:r>
              <a:rPr sz="1000" spc="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0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100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0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0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00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0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0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Y </a:t>
            </a:r>
            <a:r>
              <a:rPr sz="1000" spc="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0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0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0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sz="10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1201908" y="6171057"/>
            <a:ext cx="670560" cy="502920"/>
          </a:xfrm>
          <a:custGeom>
            <a:avLst/>
            <a:gdLst/>
            <a:ahLst/>
            <a:cxnLst/>
            <a:rect l="l" t="t" r="r" b="b"/>
            <a:pathLst>
              <a:path w="502920" h="502920">
                <a:moveTo>
                  <a:pt x="0" y="251460"/>
                </a:moveTo>
                <a:lnTo>
                  <a:pt x="4049" y="206260"/>
                </a:lnTo>
                <a:lnTo>
                  <a:pt x="15725" y="163718"/>
                </a:lnTo>
                <a:lnTo>
                  <a:pt x="34318" y="124544"/>
                </a:lnTo>
                <a:lnTo>
                  <a:pt x="59120" y="89448"/>
                </a:lnTo>
                <a:lnTo>
                  <a:pt x="89422" y="59141"/>
                </a:lnTo>
                <a:lnTo>
                  <a:pt x="124516" y="34332"/>
                </a:lnTo>
                <a:lnTo>
                  <a:pt x="163693" y="15732"/>
                </a:lnTo>
                <a:lnTo>
                  <a:pt x="206243" y="4051"/>
                </a:lnTo>
                <a:lnTo>
                  <a:pt x="251460" y="0"/>
                </a:lnTo>
                <a:lnTo>
                  <a:pt x="296676" y="4051"/>
                </a:lnTo>
                <a:lnTo>
                  <a:pt x="339226" y="15732"/>
                </a:lnTo>
                <a:lnTo>
                  <a:pt x="378403" y="34332"/>
                </a:lnTo>
                <a:lnTo>
                  <a:pt x="413497" y="59141"/>
                </a:lnTo>
                <a:lnTo>
                  <a:pt x="443799" y="89448"/>
                </a:lnTo>
                <a:lnTo>
                  <a:pt x="468601" y="124544"/>
                </a:lnTo>
                <a:lnTo>
                  <a:pt x="487194" y="163718"/>
                </a:lnTo>
                <a:lnTo>
                  <a:pt x="498870" y="206260"/>
                </a:lnTo>
                <a:lnTo>
                  <a:pt x="502920" y="251460"/>
                </a:lnTo>
                <a:lnTo>
                  <a:pt x="498870" y="296659"/>
                </a:lnTo>
                <a:lnTo>
                  <a:pt x="487194" y="339201"/>
                </a:lnTo>
                <a:lnTo>
                  <a:pt x="468601" y="378375"/>
                </a:lnTo>
                <a:lnTo>
                  <a:pt x="443799" y="413471"/>
                </a:lnTo>
                <a:lnTo>
                  <a:pt x="413497" y="443778"/>
                </a:lnTo>
                <a:lnTo>
                  <a:pt x="378403" y="468587"/>
                </a:lnTo>
                <a:lnTo>
                  <a:pt x="339226" y="487187"/>
                </a:lnTo>
                <a:lnTo>
                  <a:pt x="296676" y="498868"/>
                </a:lnTo>
                <a:lnTo>
                  <a:pt x="251460" y="502920"/>
                </a:lnTo>
                <a:lnTo>
                  <a:pt x="206243" y="498868"/>
                </a:lnTo>
                <a:lnTo>
                  <a:pt x="163693" y="487187"/>
                </a:lnTo>
                <a:lnTo>
                  <a:pt x="124516" y="468587"/>
                </a:lnTo>
                <a:lnTo>
                  <a:pt x="89422" y="443778"/>
                </a:lnTo>
                <a:lnTo>
                  <a:pt x="59120" y="413471"/>
                </a:lnTo>
                <a:lnTo>
                  <a:pt x="34318" y="378375"/>
                </a:lnTo>
                <a:lnTo>
                  <a:pt x="15725" y="339201"/>
                </a:lnTo>
                <a:lnTo>
                  <a:pt x="4049" y="296659"/>
                </a:lnTo>
                <a:lnTo>
                  <a:pt x="0" y="251460"/>
                </a:lnTo>
                <a:close/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1365314" y="6291072"/>
            <a:ext cx="345439" cy="262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50" spc="-5" dirty="0">
                <a:solidFill>
                  <a:srgbClr val="FFFFFF"/>
                </a:solidFill>
                <a:latin typeface="Arial"/>
                <a:cs typeface="Arial"/>
              </a:rPr>
              <a:t>17</a:t>
            </a:r>
            <a:endParaRPr sz="165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681720" y="4530090"/>
            <a:ext cx="2651760" cy="198882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088626" y="4805981"/>
            <a:ext cx="1869439" cy="140208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3631158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2"/>
          <p:cNvSpPr txBox="1"/>
          <p:nvPr/>
        </p:nvSpPr>
        <p:spPr>
          <a:xfrm>
            <a:off x="372762" y="1680562"/>
            <a:ext cx="7534276" cy="49282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 anchor="ctr">
            <a:noAutofit/>
          </a:bodyPr>
          <a:lstStyle/>
          <a:p>
            <a:r>
              <a:rPr lang="en-US" b="1" dirty="0">
                <a:latin typeface="HelveticaNeueLT Com 45 Lt" panose="020B0403020202020204" pitchFamily="34" charset="0"/>
              </a:rPr>
              <a:t>Competitive advantages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868312" y="2234883"/>
            <a:ext cx="5257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HelveticaNeueLT Com 45 Lt" panose="020B0403020202020204" pitchFamily="34" charset="0"/>
              </a:rPr>
              <a:t>Enhancing the role of the private health sector is a national priority and the regulatory framework is being revised to facilitate health sector investment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858783" y="3293682"/>
            <a:ext cx="5162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HelveticaNeueLT Com 45 Lt" panose="020B0403020202020204" pitchFamily="34" charset="0"/>
              </a:rPr>
              <a:t>An aging and growing population and lifestyle trends are driving demand for health services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858783" y="4262485"/>
            <a:ext cx="5162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HelveticaNeueLT Com 45 Lt" panose="020B0403020202020204" pitchFamily="34" charset="0"/>
              </a:rPr>
              <a:t>Bahrain’s strategic location enables access to the GCC market</a:t>
            </a:r>
          </a:p>
        </p:txBody>
      </p:sp>
      <p:grpSp>
        <p:nvGrpSpPr>
          <p:cNvPr id="47" name="Group 46"/>
          <p:cNvGrpSpPr/>
          <p:nvPr/>
        </p:nvGrpSpPr>
        <p:grpSpPr>
          <a:xfrm>
            <a:off x="372762" y="2304758"/>
            <a:ext cx="2495550" cy="754787"/>
            <a:chOff x="305653" y="1893163"/>
            <a:chExt cx="2495550" cy="754787"/>
          </a:xfrm>
        </p:grpSpPr>
        <p:sp>
          <p:nvSpPr>
            <p:cNvPr id="48" name="Rectangle 47"/>
            <p:cNvSpPr/>
            <p:nvPr/>
          </p:nvSpPr>
          <p:spPr>
            <a:xfrm>
              <a:off x="305653" y="1902636"/>
              <a:ext cx="2495550" cy="745314"/>
            </a:xfrm>
            <a:prstGeom prst="rect">
              <a:avLst/>
            </a:prstGeom>
            <a:solidFill>
              <a:schemeClr val="tx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42950" lvl="1"/>
              <a:r>
                <a:rPr lang="en-US" b="1" dirty="0">
                  <a:solidFill>
                    <a:schemeClr val="bg1"/>
                  </a:solidFill>
                  <a:latin typeface="HelveticaNeueLT Com 45 Lt" panose="020B0403020202020204" pitchFamily="34" charset="0"/>
                  <a:cs typeface="Sakkal Majalla" panose="02000000000000000000" pitchFamily="2" charset="-78"/>
                </a:rPr>
                <a:t>Government support</a:t>
              </a:r>
            </a:p>
          </p:txBody>
        </p:sp>
        <p:grpSp>
          <p:nvGrpSpPr>
            <p:cNvPr id="49" name="Group 41"/>
            <p:cNvGrpSpPr>
              <a:grpSpLocks noChangeAspect="1"/>
            </p:cNvGrpSpPr>
            <p:nvPr/>
          </p:nvGrpSpPr>
          <p:grpSpPr bwMode="auto">
            <a:xfrm>
              <a:off x="391378" y="1893163"/>
              <a:ext cx="583337" cy="631635"/>
              <a:chOff x="1485" y="765"/>
              <a:chExt cx="2790" cy="3021"/>
            </a:xfrm>
          </p:grpSpPr>
          <p:sp>
            <p:nvSpPr>
              <p:cNvPr id="50" name="AutoShape 40"/>
              <p:cNvSpPr>
                <a:spLocks noChangeAspect="1" noChangeArrowheads="1" noTextEdit="1"/>
              </p:cNvSpPr>
              <p:nvPr/>
            </p:nvSpPr>
            <p:spPr bwMode="auto">
              <a:xfrm>
                <a:off x="1485" y="765"/>
                <a:ext cx="2790" cy="27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" name="Freeform 42"/>
              <p:cNvSpPr>
                <a:spLocks noEditPoints="1"/>
              </p:cNvSpPr>
              <p:nvPr/>
            </p:nvSpPr>
            <p:spPr bwMode="auto">
              <a:xfrm>
                <a:off x="1485" y="1149"/>
                <a:ext cx="2779" cy="2637"/>
              </a:xfrm>
              <a:custGeom>
                <a:avLst/>
                <a:gdLst>
                  <a:gd name="T0" fmla="*/ 5494 w 5788"/>
                  <a:gd name="T1" fmla="*/ 2492 h 5492"/>
                  <a:gd name="T2" fmla="*/ 5694 w 5788"/>
                  <a:gd name="T3" fmla="*/ 2092 h 5492"/>
                  <a:gd name="T4" fmla="*/ 5740 w 5788"/>
                  <a:gd name="T5" fmla="*/ 1616 h 5492"/>
                  <a:gd name="T6" fmla="*/ 47 w 5788"/>
                  <a:gd name="T7" fmla="*/ 1616 h 5492"/>
                  <a:gd name="T8" fmla="*/ 94 w 5788"/>
                  <a:gd name="T9" fmla="*/ 2092 h 5492"/>
                  <a:gd name="T10" fmla="*/ 294 w 5788"/>
                  <a:gd name="T11" fmla="*/ 2492 h 5492"/>
                  <a:gd name="T12" fmla="*/ 600 w 5788"/>
                  <a:gd name="T13" fmla="*/ 2767 h 5492"/>
                  <a:gd name="T14" fmla="*/ 200 w 5788"/>
                  <a:gd name="T15" fmla="*/ 4598 h 5492"/>
                  <a:gd name="T16" fmla="*/ 0 w 5788"/>
                  <a:gd name="T17" fmla="*/ 4998 h 5492"/>
                  <a:gd name="T18" fmla="*/ 5694 w 5788"/>
                  <a:gd name="T19" fmla="*/ 5492 h 5492"/>
                  <a:gd name="T20" fmla="*/ 5694 w 5788"/>
                  <a:gd name="T21" fmla="*/ 4904 h 5492"/>
                  <a:gd name="T22" fmla="*/ 5494 w 5788"/>
                  <a:gd name="T23" fmla="*/ 4504 h 5492"/>
                  <a:gd name="T24" fmla="*/ 5288 w 5788"/>
                  <a:gd name="T25" fmla="*/ 2598 h 5492"/>
                  <a:gd name="T26" fmla="*/ 4694 w 5788"/>
                  <a:gd name="T27" fmla="*/ 2604 h 5492"/>
                  <a:gd name="T28" fmla="*/ 5100 w 5788"/>
                  <a:gd name="T29" fmla="*/ 2492 h 5492"/>
                  <a:gd name="T30" fmla="*/ 4188 w 5788"/>
                  <a:gd name="T31" fmla="*/ 2767 h 5492"/>
                  <a:gd name="T32" fmla="*/ 4500 w 5788"/>
                  <a:gd name="T33" fmla="*/ 2492 h 5492"/>
                  <a:gd name="T34" fmla="*/ 4600 w 5788"/>
                  <a:gd name="T35" fmla="*/ 4504 h 5492"/>
                  <a:gd name="T36" fmla="*/ 3788 w 5788"/>
                  <a:gd name="T37" fmla="*/ 2792 h 5492"/>
                  <a:gd name="T38" fmla="*/ 3788 w 5788"/>
                  <a:gd name="T39" fmla="*/ 4504 h 5492"/>
                  <a:gd name="T40" fmla="*/ 3288 w 5788"/>
                  <a:gd name="T41" fmla="*/ 2598 h 5492"/>
                  <a:gd name="T42" fmla="*/ 3500 w 5788"/>
                  <a:gd name="T43" fmla="*/ 2598 h 5492"/>
                  <a:gd name="T44" fmla="*/ 3188 w 5788"/>
                  <a:gd name="T45" fmla="*/ 4504 h 5492"/>
                  <a:gd name="T46" fmla="*/ 3000 w 5788"/>
                  <a:gd name="T47" fmla="*/ 2792 h 5492"/>
                  <a:gd name="T48" fmla="*/ 2188 w 5788"/>
                  <a:gd name="T49" fmla="*/ 4504 h 5492"/>
                  <a:gd name="T50" fmla="*/ 2288 w 5788"/>
                  <a:gd name="T51" fmla="*/ 2492 h 5492"/>
                  <a:gd name="T52" fmla="*/ 2600 w 5788"/>
                  <a:gd name="T53" fmla="*/ 2767 h 5492"/>
                  <a:gd name="T54" fmla="*/ 1788 w 5788"/>
                  <a:gd name="T55" fmla="*/ 4504 h 5492"/>
                  <a:gd name="T56" fmla="*/ 2000 w 5788"/>
                  <a:gd name="T57" fmla="*/ 4504 h 5492"/>
                  <a:gd name="T58" fmla="*/ 1188 w 5788"/>
                  <a:gd name="T59" fmla="*/ 2767 h 5492"/>
                  <a:gd name="T60" fmla="*/ 1500 w 5788"/>
                  <a:gd name="T61" fmla="*/ 2492 h 5492"/>
                  <a:gd name="T62" fmla="*/ 1600 w 5788"/>
                  <a:gd name="T63" fmla="*/ 4504 h 5492"/>
                  <a:gd name="T64" fmla="*/ 2100 w 5788"/>
                  <a:gd name="T65" fmla="*/ 2598 h 5492"/>
                  <a:gd name="T66" fmla="*/ 1688 w 5788"/>
                  <a:gd name="T67" fmla="*/ 2598 h 5492"/>
                  <a:gd name="T68" fmla="*/ 3100 w 5788"/>
                  <a:gd name="T69" fmla="*/ 2492 h 5492"/>
                  <a:gd name="T70" fmla="*/ 2694 w 5788"/>
                  <a:gd name="T71" fmla="*/ 2604 h 5492"/>
                  <a:gd name="T72" fmla="*/ 3100 w 5788"/>
                  <a:gd name="T73" fmla="*/ 2492 h 5492"/>
                  <a:gd name="T74" fmla="*/ 4094 w 5788"/>
                  <a:gd name="T75" fmla="*/ 2604 h 5492"/>
                  <a:gd name="T76" fmla="*/ 3688 w 5788"/>
                  <a:gd name="T77" fmla="*/ 2492 h 5492"/>
                  <a:gd name="T78" fmla="*/ 2894 w 5788"/>
                  <a:gd name="T79" fmla="*/ 206 h 5492"/>
                  <a:gd name="T80" fmla="*/ 188 w 5788"/>
                  <a:gd name="T81" fmla="*/ 1904 h 5492"/>
                  <a:gd name="T82" fmla="*/ 5400 w 5788"/>
                  <a:gd name="T83" fmla="*/ 2092 h 5492"/>
                  <a:gd name="T84" fmla="*/ 388 w 5788"/>
                  <a:gd name="T85" fmla="*/ 2092 h 5492"/>
                  <a:gd name="T86" fmla="*/ 1094 w 5788"/>
                  <a:gd name="T87" fmla="*/ 2604 h 5492"/>
                  <a:gd name="T88" fmla="*/ 688 w 5788"/>
                  <a:gd name="T89" fmla="*/ 2492 h 5492"/>
                  <a:gd name="T90" fmla="*/ 1000 w 5788"/>
                  <a:gd name="T91" fmla="*/ 2792 h 5492"/>
                  <a:gd name="T92" fmla="*/ 788 w 5788"/>
                  <a:gd name="T93" fmla="*/ 2792 h 5492"/>
                  <a:gd name="T94" fmla="*/ 188 w 5788"/>
                  <a:gd name="T95" fmla="*/ 5092 h 5492"/>
                  <a:gd name="T96" fmla="*/ 5400 w 5788"/>
                  <a:gd name="T97" fmla="*/ 4904 h 5492"/>
                  <a:gd name="T98" fmla="*/ 5400 w 5788"/>
                  <a:gd name="T99" fmla="*/ 4692 h 5492"/>
                  <a:gd name="T100" fmla="*/ 4788 w 5788"/>
                  <a:gd name="T101" fmla="*/ 2792 h 5492"/>
                  <a:gd name="T102" fmla="*/ 4788 w 5788"/>
                  <a:gd name="T103" fmla="*/ 4504 h 54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788" h="5492">
                    <a:moveTo>
                      <a:pt x="5288" y="2598"/>
                    </a:moveTo>
                    <a:lnTo>
                      <a:pt x="5288" y="2492"/>
                    </a:lnTo>
                    <a:lnTo>
                      <a:pt x="5494" y="2492"/>
                    </a:lnTo>
                    <a:cubicBezTo>
                      <a:pt x="5546" y="2492"/>
                      <a:pt x="5588" y="2450"/>
                      <a:pt x="5588" y="2398"/>
                    </a:cubicBezTo>
                    <a:lnTo>
                      <a:pt x="5588" y="2092"/>
                    </a:lnTo>
                    <a:lnTo>
                      <a:pt x="5694" y="2092"/>
                    </a:lnTo>
                    <a:cubicBezTo>
                      <a:pt x="5746" y="2092"/>
                      <a:pt x="5788" y="2050"/>
                      <a:pt x="5788" y="1998"/>
                    </a:cubicBezTo>
                    <a:lnTo>
                      <a:pt x="5788" y="1698"/>
                    </a:lnTo>
                    <a:cubicBezTo>
                      <a:pt x="5788" y="1664"/>
                      <a:pt x="5769" y="1633"/>
                      <a:pt x="5740" y="1616"/>
                    </a:cubicBezTo>
                    <a:lnTo>
                      <a:pt x="2940" y="16"/>
                    </a:lnTo>
                    <a:cubicBezTo>
                      <a:pt x="2911" y="0"/>
                      <a:pt x="2876" y="0"/>
                      <a:pt x="2847" y="16"/>
                    </a:cubicBezTo>
                    <a:lnTo>
                      <a:pt x="47" y="1616"/>
                    </a:lnTo>
                    <a:cubicBezTo>
                      <a:pt x="18" y="1633"/>
                      <a:pt x="0" y="1664"/>
                      <a:pt x="0" y="1698"/>
                    </a:cubicBezTo>
                    <a:lnTo>
                      <a:pt x="0" y="1998"/>
                    </a:lnTo>
                    <a:cubicBezTo>
                      <a:pt x="0" y="2050"/>
                      <a:pt x="42" y="2092"/>
                      <a:pt x="94" y="2092"/>
                    </a:cubicBezTo>
                    <a:lnTo>
                      <a:pt x="200" y="2092"/>
                    </a:lnTo>
                    <a:lnTo>
                      <a:pt x="200" y="2398"/>
                    </a:lnTo>
                    <a:cubicBezTo>
                      <a:pt x="200" y="2450"/>
                      <a:pt x="242" y="2492"/>
                      <a:pt x="294" y="2492"/>
                    </a:cubicBezTo>
                    <a:lnTo>
                      <a:pt x="500" y="2492"/>
                    </a:lnTo>
                    <a:lnTo>
                      <a:pt x="500" y="2598"/>
                    </a:lnTo>
                    <a:cubicBezTo>
                      <a:pt x="500" y="2671"/>
                      <a:pt x="540" y="2734"/>
                      <a:pt x="600" y="2767"/>
                    </a:cubicBezTo>
                    <a:lnTo>
                      <a:pt x="600" y="4504"/>
                    </a:lnTo>
                    <a:lnTo>
                      <a:pt x="294" y="4504"/>
                    </a:lnTo>
                    <a:cubicBezTo>
                      <a:pt x="242" y="4504"/>
                      <a:pt x="200" y="4546"/>
                      <a:pt x="200" y="4598"/>
                    </a:cubicBezTo>
                    <a:lnTo>
                      <a:pt x="200" y="4904"/>
                    </a:lnTo>
                    <a:lnTo>
                      <a:pt x="94" y="4904"/>
                    </a:lnTo>
                    <a:cubicBezTo>
                      <a:pt x="42" y="4904"/>
                      <a:pt x="0" y="4946"/>
                      <a:pt x="0" y="4998"/>
                    </a:cubicBezTo>
                    <a:lnTo>
                      <a:pt x="0" y="5398"/>
                    </a:lnTo>
                    <a:cubicBezTo>
                      <a:pt x="0" y="5450"/>
                      <a:pt x="42" y="5492"/>
                      <a:pt x="94" y="5492"/>
                    </a:cubicBezTo>
                    <a:lnTo>
                      <a:pt x="5694" y="5492"/>
                    </a:lnTo>
                    <a:cubicBezTo>
                      <a:pt x="5746" y="5492"/>
                      <a:pt x="5788" y="5450"/>
                      <a:pt x="5788" y="5398"/>
                    </a:cubicBezTo>
                    <a:lnTo>
                      <a:pt x="5788" y="4998"/>
                    </a:lnTo>
                    <a:cubicBezTo>
                      <a:pt x="5788" y="4946"/>
                      <a:pt x="5746" y="4904"/>
                      <a:pt x="5694" y="4904"/>
                    </a:cubicBezTo>
                    <a:lnTo>
                      <a:pt x="5588" y="4904"/>
                    </a:lnTo>
                    <a:lnTo>
                      <a:pt x="5588" y="4598"/>
                    </a:lnTo>
                    <a:cubicBezTo>
                      <a:pt x="5588" y="4546"/>
                      <a:pt x="5546" y="4504"/>
                      <a:pt x="5494" y="4504"/>
                    </a:cubicBezTo>
                    <a:lnTo>
                      <a:pt x="5188" y="4504"/>
                    </a:lnTo>
                    <a:lnTo>
                      <a:pt x="5188" y="2767"/>
                    </a:lnTo>
                    <a:cubicBezTo>
                      <a:pt x="5247" y="2734"/>
                      <a:pt x="5288" y="2671"/>
                      <a:pt x="5288" y="2598"/>
                    </a:cubicBezTo>
                    <a:close/>
                    <a:moveTo>
                      <a:pt x="5100" y="2598"/>
                    </a:moveTo>
                    <a:cubicBezTo>
                      <a:pt x="5100" y="2601"/>
                      <a:pt x="5097" y="2604"/>
                      <a:pt x="5094" y="2604"/>
                    </a:cubicBezTo>
                    <a:lnTo>
                      <a:pt x="4694" y="2604"/>
                    </a:lnTo>
                    <a:cubicBezTo>
                      <a:pt x="4690" y="2604"/>
                      <a:pt x="4688" y="2601"/>
                      <a:pt x="4688" y="2598"/>
                    </a:cubicBezTo>
                    <a:lnTo>
                      <a:pt x="4688" y="2492"/>
                    </a:lnTo>
                    <a:lnTo>
                      <a:pt x="5100" y="2492"/>
                    </a:lnTo>
                    <a:lnTo>
                      <a:pt x="5100" y="2598"/>
                    </a:lnTo>
                    <a:close/>
                    <a:moveTo>
                      <a:pt x="4188" y="4504"/>
                    </a:moveTo>
                    <a:lnTo>
                      <a:pt x="4188" y="2767"/>
                    </a:lnTo>
                    <a:cubicBezTo>
                      <a:pt x="4247" y="2734"/>
                      <a:pt x="4288" y="2671"/>
                      <a:pt x="4288" y="2598"/>
                    </a:cubicBezTo>
                    <a:lnTo>
                      <a:pt x="4288" y="2492"/>
                    </a:lnTo>
                    <a:lnTo>
                      <a:pt x="4500" y="2492"/>
                    </a:lnTo>
                    <a:lnTo>
                      <a:pt x="4500" y="2598"/>
                    </a:lnTo>
                    <a:cubicBezTo>
                      <a:pt x="4500" y="2671"/>
                      <a:pt x="4540" y="2734"/>
                      <a:pt x="4600" y="2767"/>
                    </a:cubicBezTo>
                    <a:lnTo>
                      <a:pt x="4600" y="4504"/>
                    </a:lnTo>
                    <a:lnTo>
                      <a:pt x="4188" y="4504"/>
                    </a:lnTo>
                    <a:close/>
                    <a:moveTo>
                      <a:pt x="3788" y="4504"/>
                    </a:moveTo>
                    <a:lnTo>
                      <a:pt x="3788" y="2792"/>
                    </a:lnTo>
                    <a:lnTo>
                      <a:pt x="4000" y="2792"/>
                    </a:lnTo>
                    <a:lnTo>
                      <a:pt x="4000" y="4504"/>
                    </a:lnTo>
                    <a:lnTo>
                      <a:pt x="3788" y="4504"/>
                    </a:lnTo>
                    <a:close/>
                    <a:moveTo>
                      <a:pt x="3188" y="4504"/>
                    </a:moveTo>
                    <a:lnTo>
                      <a:pt x="3188" y="2767"/>
                    </a:lnTo>
                    <a:cubicBezTo>
                      <a:pt x="3247" y="2734"/>
                      <a:pt x="3288" y="2671"/>
                      <a:pt x="3288" y="2598"/>
                    </a:cubicBezTo>
                    <a:lnTo>
                      <a:pt x="3288" y="2492"/>
                    </a:lnTo>
                    <a:lnTo>
                      <a:pt x="3500" y="2492"/>
                    </a:lnTo>
                    <a:lnTo>
                      <a:pt x="3500" y="2598"/>
                    </a:lnTo>
                    <a:cubicBezTo>
                      <a:pt x="3500" y="2671"/>
                      <a:pt x="3540" y="2734"/>
                      <a:pt x="3600" y="2767"/>
                    </a:cubicBezTo>
                    <a:lnTo>
                      <a:pt x="3600" y="4504"/>
                    </a:lnTo>
                    <a:lnTo>
                      <a:pt x="3188" y="4504"/>
                    </a:lnTo>
                    <a:close/>
                    <a:moveTo>
                      <a:pt x="2788" y="4504"/>
                    </a:moveTo>
                    <a:lnTo>
                      <a:pt x="2788" y="2792"/>
                    </a:lnTo>
                    <a:lnTo>
                      <a:pt x="3000" y="2792"/>
                    </a:lnTo>
                    <a:lnTo>
                      <a:pt x="3000" y="4504"/>
                    </a:lnTo>
                    <a:lnTo>
                      <a:pt x="2788" y="4504"/>
                    </a:lnTo>
                    <a:close/>
                    <a:moveTo>
                      <a:pt x="2188" y="4504"/>
                    </a:moveTo>
                    <a:lnTo>
                      <a:pt x="2188" y="2767"/>
                    </a:lnTo>
                    <a:cubicBezTo>
                      <a:pt x="2247" y="2734"/>
                      <a:pt x="2288" y="2671"/>
                      <a:pt x="2288" y="2598"/>
                    </a:cubicBezTo>
                    <a:lnTo>
                      <a:pt x="2288" y="2492"/>
                    </a:lnTo>
                    <a:lnTo>
                      <a:pt x="2500" y="2492"/>
                    </a:lnTo>
                    <a:lnTo>
                      <a:pt x="2500" y="2598"/>
                    </a:lnTo>
                    <a:cubicBezTo>
                      <a:pt x="2500" y="2671"/>
                      <a:pt x="2540" y="2734"/>
                      <a:pt x="2600" y="2767"/>
                    </a:cubicBezTo>
                    <a:lnTo>
                      <a:pt x="2600" y="4504"/>
                    </a:lnTo>
                    <a:lnTo>
                      <a:pt x="2188" y="4504"/>
                    </a:lnTo>
                    <a:close/>
                    <a:moveTo>
                      <a:pt x="1788" y="4504"/>
                    </a:moveTo>
                    <a:lnTo>
                      <a:pt x="1788" y="2792"/>
                    </a:lnTo>
                    <a:lnTo>
                      <a:pt x="2000" y="2792"/>
                    </a:lnTo>
                    <a:lnTo>
                      <a:pt x="2000" y="4504"/>
                    </a:lnTo>
                    <a:lnTo>
                      <a:pt x="1788" y="4504"/>
                    </a:lnTo>
                    <a:close/>
                    <a:moveTo>
                      <a:pt x="1188" y="4504"/>
                    </a:moveTo>
                    <a:lnTo>
                      <a:pt x="1188" y="2767"/>
                    </a:lnTo>
                    <a:cubicBezTo>
                      <a:pt x="1247" y="2734"/>
                      <a:pt x="1288" y="2671"/>
                      <a:pt x="1288" y="2598"/>
                    </a:cubicBezTo>
                    <a:lnTo>
                      <a:pt x="1288" y="2492"/>
                    </a:lnTo>
                    <a:lnTo>
                      <a:pt x="1500" y="2492"/>
                    </a:lnTo>
                    <a:lnTo>
                      <a:pt x="1500" y="2598"/>
                    </a:lnTo>
                    <a:cubicBezTo>
                      <a:pt x="1500" y="2671"/>
                      <a:pt x="1540" y="2734"/>
                      <a:pt x="1600" y="2767"/>
                    </a:cubicBezTo>
                    <a:lnTo>
                      <a:pt x="1600" y="4504"/>
                    </a:lnTo>
                    <a:lnTo>
                      <a:pt x="1188" y="4504"/>
                    </a:lnTo>
                    <a:close/>
                    <a:moveTo>
                      <a:pt x="2100" y="2492"/>
                    </a:moveTo>
                    <a:lnTo>
                      <a:pt x="2100" y="2598"/>
                    </a:lnTo>
                    <a:cubicBezTo>
                      <a:pt x="2100" y="2601"/>
                      <a:pt x="2097" y="2604"/>
                      <a:pt x="2094" y="2604"/>
                    </a:cubicBezTo>
                    <a:lnTo>
                      <a:pt x="1694" y="2604"/>
                    </a:lnTo>
                    <a:cubicBezTo>
                      <a:pt x="1690" y="2604"/>
                      <a:pt x="1688" y="2601"/>
                      <a:pt x="1688" y="2598"/>
                    </a:cubicBezTo>
                    <a:lnTo>
                      <a:pt x="1688" y="2492"/>
                    </a:lnTo>
                    <a:lnTo>
                      <a:pt x="2100" y="2492"/>
                    </a:lnTo>
                    <a:close/>
                    <a:moveTo>
                      <a:pt x="3100" y="2492"/>
                    </a:moveTo>
                    <a:lnTo>
                      <a:pt x="3100" y="2598"/>
                    </a:lnTo>
                    <a:cubicBezTo>
                      <a:pt x="3100" y="2601"/>
                      <a:pt x="3097" y="2604"/>
                      <a:pt x="3094" y="2604"/>
                    </a:cubicBezTo>
                    <a:lnTo>
                      <a:pt x="2694" y="2604"/>
                    </a:lnTo>
                    <a:cubicBezTo>
                      <a:pt x="2690" y="2604"/>
                      <a:pt x="2688" y="2601"/>
                      <a:pt x="2688" y="2598"/>
                    </a:cubicBezTo>
                    <a:lnTo>
                      <a:pt x="2688" y="2492"/>
                    </a:lnTo>
                    <a:lnTo>
                      <a:pt x="3100" y="2492"/>
                    </a:lnTo>
                    <a:close/>
                    <a:moveTo>
                      <a:pt x="4100" y="2492"/>
                    </a:moveTo>
                    <a:lnTo>
                      <a:pt x="4100" y="2598"/>
                    </a:lnTo>
                    <a:cubicBezTo>
                      <a:pt x="4100" y="2601"/>
                      <a:pt x="4097" y="2604"/>
                      <a:pt x="4094" y="2604"/>
                    </a:cubicBezTo>
                    <a:lnTo>
                      <a:pt x="3694" y="2604"/>
                    </a:lnTo>
                    <a:cubicBezTo>
                      <a:pt x="3690" y="2604"/>
                      <a:pt x="3688" y="2601"/>
                      <a:pt x="3688" y="2598"/>
                    </a:cubicBezTo>
                    <a:lnTo>
                      <a:pt x="3688" y="2492"/>
                    </a:lnTo>
                    <a:lnTo>
                      <a:pt x="4100" y="2492"/>
                    </a:lnTo>
                    <a:close/>
                    <a:moveTo>
                      <a:pt x="188" y="1752"/>
                    </a:moveTo>
                    <a:lnTo>
                      <a:pt x="2894" y="206"/>
                    </a:lnTo>
                    <a:lnTo>
                      <a:pt x="5600" y="1752"/>
                    </a:lnTo>
                    <a:lnTo>
                      <a:pt x="5600" y="1904"/>
                    </a:lnTo>
                    <a:lnTo>
                      <a:pt x="188" y="1904"/>
                    </a:lnTo>
                    <a:lnTo>
                      <a:pt x="188" y="1752"/>
                    </a:lnTo>
                    <a:close/>
                    <a:moveTo>
                      <a:pt x="388" y="2092"/>
                    </a:moveTo>
                    <a:lnTo>
                      <a:pt x="5400" y="2092"/>
                    </a:lnTo>
                    <a:lnTo>
                      <a:pt x="5400" y="2304"/>
                    </a:lnTo>
                    <a:lnTo>
                      <a:pt x="388" y="2304"/>
                    </a:lnTo>
                    <a:lnTo>
                      <a:pt x="388" y="2092"/>
                    </a:lnTo>
                    <a:close/>
                    <a:moveTo>
                      <a:pt x="1100" y="2492"/>
                    </a:moveTo>
                    <a:lnTo>
                      <a:pt x="1100" y="2598"/>
                    </a:lnTo>
                    <a:cubicBezTo>
                      <a:pt x="1100" y="2601"/>
                      <a:pt x="1097" y="2604"/>
                      <a:pt x="1094" y="2604"/>
                    </a:cubicBezTo>
                    <a:lnTo>
                      <a:pt x="694" y="2604"/>
                    </a:lnTo>
                    <a:cubicBezTo>
                      <a:pt x="690" y="2604"/>
                      <a:pt x="688" y="2601"/>
                      <a:pt x="688" y="2598"/>
                    </a:cubicBezTo>
                    <a:lnTo>
                      <a:pt x="688" y="2492"/>
                    </a:lnTo>
                    <a:lnTo>
                      <a:pt x="1100" y="2492"/>
                    </a:lnTo>
                    <a:close/>
                    <a:moveTo>
                      <a:pt x="788" y="2792"/>
                    </a:moveTo>
                    <a:lnTo>
                      <a:pt x="1000" y="2792"/>
                    </a:lnTo>
                    <a:lnTo>
                      <a:pt x="1000" y="4504"/>
                    </a:lnTo>
                    <a:lnTo>
                      <a:pt x="788" y="4504"/>
                    </a:lnTo>
                    <a:lnTo>
                      <a:pt x="788" y="2792"/>
                    </a:lnTo>
                    <a:close/>
                    <a:moveTo>
                      <a:pt x="5600" y="5304"/>
                    </a:moveTo>
                    <a:lnTo>
                      <a:pt x="188" y="5304"/>
                    </a:lnTo>
                    <a:lnTo>
                      <a:pt x="188" y="5092"/>
                    </a:lnTo>
                    <a:lnTo>
                      <a:pt x="5600" y="5092"/>
                    </a:lnTo>
                    <a:lnTo>
                      <a:pt x="5600" y="5304"/>
                    </a:lnTo>
                    <a:close/>
                    <a:moveTo>
                      <a:pt x="5400" y="4904"/>
                    </a:moveTo>
                    <a:lnTo>
                      <a:pt x="388" y="4904"/>
                    </a:lnTo>
                    <a:lnTo>
                      <a:pt x="388" y="4692"/>
                    </a:lnTo>
                    <a:lnTo>
                      <a:pt x="5400" y="4692"/>
                    </a:lnTo>
                    <a:lnTo>
                      <a:pt x="5400" y="4904"/>
                    </a:lnTo>
                    <a:close/>
                    <a:moveTo>
                      <a:pt x="4788" y="4504"/>
                    </a:moveTo>
                    <a:lnTo>
                      <a:pt x="4788" y="2792"/>
                    </a:lnTo>
                    <a:lnTo>
                      <a:pt x="5000" y="2792"/>
                    </a:lnTo>
                    <a:lnTo>
                      <a:pt x="5000" y="4504"/>
                    </a:lnTo>
                    <a:lnTo>
                      <a:pt x="4788" y="4504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52" name="Group 51"/>
          <p:cNvGrpSpPr/>
          <p:nvPr/>
        </p:nvGrpSpPr>
        <p:grpSpPr>
          <a:xfrm>
            <a:off x="372762" y="4174123"/>
            <a:ext cx="2495550" cy="775264"/>
            <a:chOff x="305653" y="4065407"/>
            <a:chExt cx="2495550" cy="775264"/>
          </a:xfrm>
        </p:grpSpPr>
        <p:sp>
          <p:nvSpPr>
            <p:cNvPr id="53" name="Rectangle 52"/>
            <p:cNvSpPr/>
            <p:nvPr/>
          </p:nvSpPr>
          <p:spPr>
            <a:xfrm>
              <a:off x="305653" y="4080114"/>
              <a:ext cx="2495550" cy="760557"/>
            </a:xfrm>
            <a:prstGeom prst="rect">
              <a:avLst/>
            </a:prstGeom>
            <a:solidFill>
              <a:schemeClr val="tx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42950"/>
              <a:r>
                <a:rPr lang="en-US" b="1" dirty="0">
                  <a:solidFill>
                    <a:schemeClr val="bg1"/>
                  </a:solidFill>
                  <a:latin typeface="HelveticaNeueLT Com 45 Lt" panose="020B0403020202020204" pitchFamily="34" charset="0"/>
                  <a:cs typeface="Sakkal Majalla" panose="02000000000000000000" pitchFamily="2" charset="-78"/>
                </a:rPr>
                <a:t>Access to regional market</a:t>
              </a:r>
            </a:p>
          </p:txBody>
        </p:sp>
        <p:grpSp>
          <p:nvGrpSpPr>
            <p:cNvPr id="54" name="Group 8"/>
            <p:cNvGrpSpPr>
              <a:grpSpLocks noChangeAspect="1"/>
            </p:cNvGrpSpPr>
            <p:nvPr/>
          </p:nvGrpSpPr>
          <p:grpSpPr bwMode="auto">
            <a:xfrm>
              <a:off x="391378" y="4065407"/>
              <a:ext cx="660400" cy="712083"/>
              <a:chOff x="2230" y="550"/>
              <a:chExt cx="3220" cy="3472"/>
            </a:xfrm>
          </p:grpSpPr>
          <p:sp>
            <p:nvSpPr>
              <p:cNvPr id="55" name="AutoShape 7"/>
              <p:cNvSpPr>
                <a:spLocks noChangeAspect="1" noChangeArrowheads="1" noTextEdit="1"/>
              </p:cNvSpPr>
              <p:nvPr/>
            </p:nvSpPr>
            <p:spPr bwMode="auto">
              <a:xfrm>
                <a:off x="2230" y="550"/>
                <a:ext cx="3220" cy="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" name="Freeform 9"/>
              <p:cNvSpPr>
                <a:spLocks noEditPoints="1"/>
              </p:cNvSpPr>
              <p:nvPr/>
            </p:nvSpPr>
            <p:spPr bwMode="auto">
              <a:xfrm>
                <a:off x="2230" y="1225"/>
                <a:ext cx="2833" cy="2797"/>
              </a:xfrm>
              <a:custGeom>
                <a:avLst/>
                <a:gdLst>
                  <a:gd name="T0" fmla="*/ 5690 w 6667"/>
                  <a:gd name="T1" fmla="*/ 976 h 6667"/>
                  <a:gd name="T2" fmla="*/ 6667 w 6667"/>
                  <a:gd name="T3" fmla="*/ 3333 h 6667"/>
                  <a:gd name="T4" fmla="*/ 5690 w 6667"/>
                  <a:gd name="T5" fmla="*/ 5690 h 6667"/>
                  <a:gd name="T6" fmla="*/ 3333 w 6667"/>
                  <a:gd name="T7" fmla="*/ 6667 h 6667"/>
                  <a:gd name="T8" fmla="*/ 976 w 6667"/>
                  <a:gd name="T9" fmla="*/ 5690 h 6667"/>
                  <a:gd name="T10" fmla="*/ 0 w 6667"/>
                  <a:gd name="T11" fmla="*/ 3333 h 6667"/>
                  <a:gd name="T12" fmla="*/ 976 w 6667"/>
                  <a:gd name="T13" fmla="*/ 976 h 6667"/>
                  <a:gd name="T14" fmla="*/ 3333 w 6667"/>
                  <a:gd name="T15" fmla="*/ 0 h 6667"/>
                  <a:gd name="T16" fmla="*/ 5690 w 6667"/>
                  <a:gd name="T17" fmla="*/ 976 h 6667"/>
                  <a:gd name="T18" fmla="*/ 5396 w 6667"/>
                  <a:gd name="T19" fmla="*/ 5396 h 6667"/>
                  <a:gd name="T20" fmla="*/ 6192 w 6667"/>
                  <a:gd name="T21" fmla="*/ 3917 h 6667"/>
                  <a:gd name="T22" fmla="*/ 5968 w 6667"/>
                  <a:gd name="T23" fmla="*/ 3805 h 6667"/>
                  <a:gd name="T24" fmla="*/ 5210 w 6667"/>
                  <a:gd name="T25" fmla="*/ 3468 h 6667"/>
                  <a:gd name="T26" fmla="*/ 4389 w 6667"/>
                  <a:gd name="T27" fmla="*/ 3734 h 6667"/>
                  <a:gd name="T28" fmla="*/ 4930 w 6667"/>
                  <a:gd name="T29" fmla="*/ 3958 h 6667"/>
                  <a:gd name="T30" fmla="*/ 4148 w 6667"/>
                  <a:gd name="T31" fmla="*/ 5822 h 6667"/>
                  <a:gd name="T32" fmla="*/ 3163 w 6667"/>
                  <a:gd name="T33" fmla="*/ 5734 h 6667"/>
                  <a:gd name="T34" fmla="*/ 2656 w 6667"/>
                  <a:gd name="T35" fmla="*/ 4197 h 6667"/>
                  <a:gd name="T36" fmla="*/ 1562 w 6667"/>
                  <a:gd name="T37" fmla="*/ 3587 h 6667"/>
                  <a:gd name="T38" fmla="*/ 2100 w 6667"/>
                  <a:gd name="T39" fmla="*/ 2528 h 6667"/>
                  <a:gd name="T40" fmla="*/ 3503 w 6667"/>
                  <a:gd name="T41" fmla="*/ 2993 h 6667"/>
                  <a:gd name="T42" fmla="*/ 4206 w 6667"/>
                  <a:gd name="T43" fmla="*/ 2539 h 6667"/>
                  <a:gd name="T44" fmla="*/ 4170 w 6667"/>
                  <a:gd name="T45" fmla="*/ 2081 h 6667"/>
                  <a:gd name="T46" fmla="*/ 3855 w 6667"/>
                  <a:gd name="T47" fmla="*/ 2595 h 6667"/>
                  <a:gd name="T48" fmla="*/ 2762 w 6667"/>
                  <a:gd name="T49" fmla="*/ 2092 h 6667"/>
                  <a:gd name="T50" fmla="*/ 2468 w 6667"/>
                  <a:gd name="T51" fmla="*/ 2148 h 6667"/>
                  <a:gd name="T52" fmla="*/ 2428 w 6667"/>
                  <a:gd name="T53" fmla="*/ 1861 h 6667"/>
                  <a:gd name="T54" fmla="*/ 2898 w 6667"/>
                  <a:gd name="T55" fmla="*/ 1585 h 6667"/>
                  <a:gd name="T56" fmla="*/ 3618 w 6667"/>
                  <a:gd name="T57" fmla="*/ 1572 h 6667"/>
                  <a:gd name="T58" fmla="*/ 3316 w 6667"/>
                  <a:gd name="T59" fmla="*/ 1368 h 6667"/>
                  <a:gd name="T60" fmla="*/ 3852 w 6667"/>
                  <a:gd name="T61" fmla="*/ 784 h 6667"/>
                  <a:gd name="T62" fmla="*/ 4130 w 6667"/>
                  <a:gd name="T63" fmla="*/ 722 h 6667"/>
                  <a:gd name="T64" fmla="*/ 4592 w 6667"/>
                  <a:gd name="T65" fmla="*/ 701 h 6667"/>
                  <a:gd name="T66" fmla="*/ 3333 w 6667"/>
                  <a:gd name="T67" fmla="*/ 417 h 6667"/>
                  <a:gd name="T68" fmla="*/ 1593 w 6667"/>
                  <a:gd name="T69" fmla="*/ 992 h 6667"/>
                  <a:gd name="T70" fmla="*/ 1674 w 6667"/>
                  <a:gd name="T71" fmla="*/ 1228 h 6667"/>
                  <a:gd name="T72" fmla="*/ 807 w 6667"/>
                  <a:gd name="T73" fmla="*/ 1874 h 6667"/>
                  <a:gd name="T74" fmla="*/ 446 w 6667"/>
                  <a:gd name="T75" fmla="*/ 2919 h 6667"/>
                  <a:gd name="T76" fmla="*/ 751 w 6667"/>
                  <a:gd name="T77" fmla="*/ 3281 h 6667"/>
                  <a:gd name="T78" fmla="*/ 455 w 6667"/>
                  <a:gd name="T79" fmla="*/ 3810 h 6667"/>
                  <a:gd name="T80" fmla="*/ 1271 w 6667"/>
                  <a:gd name="T81" fmla="*/ 5396 h 6667"/>
                  <a:gd name="T82" fmla="*/ 3333 w 6667"/>
                  <a:gd name="T83" fmla="*/ 6250 h 6667"/>
                  <a:gd name="T84" fmla="*/ 5396 w 6667"/>
                  <a:gd name="T85" fmla="*/ 5396 h 66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667" h="6667">
                    <a:moveTo>
                      <a:pt x="5690" y="976"/>
                    </a:moveTo>
                    <a:cubicBezTo>
                      <a:pt x="6320" y="1606"/>
                      <a:pt x="6667" y="2443"/>
                      <a:pt x="6667" y="3333"/>
                    </a:cubicBezTo>
                    <a:cubicBezTo>
                      <a:pt x="6667" y="4224"/>
                      <a:pt x="6320" y="5061"/>
                      <a:pt x="5690" y="5690"/>
                    </a:cubicBezTo>
                    <a:cubicBezTo>
                      <a:pt x="5061" y="6320"/>
                      <a:pt x="4224" y="6667"/>
                      <a:pt x="3333" y="6667"/>
                    </a:cubicBezTo>
                    <a:cubicBezTo>
                      <a:pt x="2443" y="6667"/>
                      <a:pt x="1606" y="6320"/>
                      <a:pt x="976" y="5690"/>
                    </a:cubicBezTo>
                    <a:cubicBezTo>
                      <a:pt x="347" y="5061"/>
                      <a:pt x="0" y="4224"/>
                      <a:pt x="0" y="3333"/>
                    </a:cubicBezTo>
                    <a:cubicBezTo>
                      <a:pt x="0" y="2443"/>
                      <a:pt x="347" y="1606"/>
                      <a:pt x="976" y="976"/>
                    </a:cubicBezTo>
                    <a:cubicBezTo>
                      <a:pt x="1606" y="347"/>
                      <a:pt x="2443" y="0"/>
                      <a:pt x="3333" y="0"/>
                    </a:cubicBezTo>
                    <a:cubicBezTo>
                      <a:pt x="4224" y="0"/>
                      <a:pt x="5061" y="347"/>
                      <a:pt x="5690" y="976"/>
                    </a:cubicBezTo>
                    <a:close/>
                    <a:moveTo>
                      <a:pt x="5396" y="5396"/>
                    </a:moveTo>
                    <a:cubicBezTo>
                      <a:pt x="5806" y="4985"/>
                      <a:pt x="6079" y="4474"/>
                      <a:pt x="6192" y="3917"/>
                    </a:cubicBezTo>
                    <a:cubicBezTo>
                      <a:pt x="6104" y="4047"/>
                      <a:pt x="6020" y="4095"/>
                      <a:pt x="5968" y="3805"/>
                    </a:cubicBezTo>
                    <a:cubicBezTo>
                      <a:pt x="5915" y="3334"/>
                      <a:pt x="5482" y="3635"/>
                      <a:pt x="5210" y="3468"/>
                    </a:cubicBezTo>
                    <a:cubicBezTo>
                      <a:pt x="4923" y="3661"/>
                      <a:pt x="4279" y="3092"/>
                      <a:pt x="4389" y="3734"/>
                    </a:cubicBezTo>
                    <a:cubicBezTo>
                      <a:pt x="4557" y="4023"/>
                      <a:pt x="5300" y="3347"/>
                      <a:pt x="4930" y="3958"/>
                    </a:cubicBezTo>
                    <a:cubicBezTo>
                      <a:pt x="4694" y="4386"/>
                      <a:pt x="4066" y="5332"/>
                      <a:pt x="4148" y="5822"/>
                    </a:cubicBezTo>
                    <a:cubicBezTo>
                      <a:pt x="4158" y="6537"/>
                      <a:pt x="3418" y="5971"/>
                      <a:pt x="3163" y="5734"/>
                    </a:cubicBezTo>
                    <a:cubicBezTo>
                      <a:pt x="2991" y="5259"/>
                      <a:pt x="3104" y="4430"/>
                      <a:pt x="2656" y="4197"/>
                    </a:cubicBezTo>
                    <a:cubicBezTo>
                      <a:pt x="2169" y="4176"/>
                      <a:pt x="1751" y="4132"/>
                      <a:pt x="1562" y="3587"/>
                    </a:cubicBezTo>
                    <a:cubicBezTo>
                      <a:pt x="1448" y="3198"/>
                      <a:pt x="1683" y="2618"/>
                      <a:pt x="2100" y="2528"/>
                    </a:cubicBezTo>
                    <a:cubicBezTo>
                      <a:pt x="2711" y="2145"/>
                      <a:pt x="2930" y="2978"/>
                      <a:pt x="3503" y="2993"/>
                    </a:cubicBezTo>
                    <a:cubicBezTo>
                      <a:pt x="3681" y="2807"/>
                      <a:pt x="4165" y="2748"/>
                      <a:pt x="4206" y="2539"/>
                    </a:cubicBezTo>
                    <a:cubicBezTo>
                      <a:pt x="3830" y="2473"/>
                      <a:pt x="4683" y="2223"/>
                      <a:pt x="4170" y="2081"/>
                    </a:cubicBezTo>
                    <a:cubicBezTo>
                      <a:pt x="3887" y="2114"/>
                      <a:pt x="3704" y="2375"/>
                      <a:pt x="3855" y="2595"/>
                    </a:cubicBezTo>
                    <a:cubicBezTo>
                      <a:pt x="3306" y="2723"/>
                      <a:pt x="3289" y="1802"/>
                      <a:pt x="2762" y="2092"/>
                    </a:cubicBezTo>
                    <a:cubicBezTo>
                      <a:pt x="2748" y="2552"/>
                      <a:pt x="1901" y="2241"/>
                      <a:pt x="2468" y="2148"/>
                    </a:cubicBezTo>
                    <a:cubicBezTo>
                      <a:pt x="2663" y="2063"/>
                      <a:pt x="2150" y="1816"/>
                      <a:pt x="2428" y="1861"/>
                    </a:cubicBezTo>
                    <a:cubicBezTo>
                      <a:pt x="2564" y="1853"/>
                      <a:pt x="3022" y="1693"/>
                      <a:pt x="2898" y="1585"/>
                    </a:cubicBezTo>
                    <a:cubicBezTo>
                      <a:pt x="3153" y="1426"/>
                      <a:pt x="3368" y="1964"/>
                      <a:pt x="3618" y="1572"/>
                    </a:cubicBezTo>
                    <a:cubicBezTo>
                      <a:pt x="3798" y="1271"/>
                      <a:pt x="3542" y="1216"/>
                      <a:pt x="3316" y="1368"/>
                    </a:cubicBezTo>
                    <a:cubicBezTo>
                      <a:pt x="3189" y="1226"/>
                      <a:pt x="3541" y="917"/>
                      <a:pt x="3852" y="784"/>
                    </a:cubicBezTo>
                    <a:cubicBezTo>
                      <a:pt x="3956" y="740"/>
                      <a:pt x="4055" y="716"/>
                      <a:pt x="4130" y="722"/>
                    </a:cubicBezTo>
                    <a:cubicBezTo>
                      <a:pt x="4287" y="903"/>
                      <a:pt x="4577" y="935"/>
                      <a:pt x="4592" y="701"/>
                    </a:cubicBezTo>
                    <a:cubicBezTo>
                      <a:pt x="4204" y="515"/>
                      <a:pt x="3776" y="417"/>
                      <a:pt x="3333" y="417"/>
                    </a:cubicBezTo>
                    <a:cubicBezTo>
                      <a:pt x="2698" y="417"/>
                      <a:pt x="2093" y="619"/>
                      <a:pt x="1593" y="992"/>
                    </a:cubicBezTo>
                    <a:cubicBezTo>
                      <a:pt x="1727" y="1054"/>
                      <a:pt x="1804" y="1130"/>
                      <a:pt x="1674" y="1228"/>
                    </a:cubicBezTo>
                    <a:cubicBezTo>
                      <a:pt x="1574" y="1528"/>
                      <a:pt x="1165" y="1931"/>
                      <a:pt x="807" y="1874"/>
                    </a:cubicBezTo>
                    <a:cubicBezTo>
                      <a:pt x="621" y="2195"/>
                      <a:pt x="498" y="2548"/>
                      <a:pt x="446" y="2919"/>
                    </a:cubicBezTo>
                    <a:cubicBezTo>
                      <a:pt x="746" y="3018"/>
                      <a:pt x="815" y="3215"/>
                      <a:pt x="751" y="3281"/>
                    </a:cubicBezTo>
                    <a:cubicBezTo>
                      <a:pt x="598" y="3414"/>
                      <a:pt x="504" y="3603"/>
                      <a:pt x="455" y="3810"/>
                    </a:cubicBezTo>
                    <a:cubicBezTo>
                      <a:pt x="553" y="4408"/>
                      <a:pt x="834" y="4959"/>
                      <a:pt x="1271" y="5396"/>
                    </a:cubicBezTo>
                    <a:cubicBezTo>
                      <a:pt x="1822" y="5947"/>
                      <a:pt x="2554" y="6250"/>
                      <a:pt x="3333" y="6250"/>
                    </a:cubicBezTo>
                    <a:cubicBezTo>
                      <a:pt x="4112" y="6250"/>
                      <a:pt x="4845" y="5947"/>
                      <a:pt x="5396" y="5396"/>
                    </a:cubicBez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57" name="Group 56"/>
          <p:cNvGrpSpPr/>
          <p:nvPr/>
        </p:nvGrpSpPr>
        <p:grpSpPr>
          <a:xfrm>
            <a:off x="372762" y="3236441"/>
            <a:ext cx="2495550" cy="756554"/>
            <a:chOff x="305653" y="2986771"/>
            <a:chExt cx="2495550" cy="756554"/>
          </a:xfrm>
        </p:grpSpPr>
        <p:sp>
          <p:nvSpPr>
            <p:cNvPr id="58" name="Rectangle 57"/>
            <p:cNvSpPr/>
            <p:nvPr/>
          </p:nvSpPr>
          <p:spPr>
            <a:xfrm>
              <a:off x="305653" y="2993156"/>
              <a:ext cx="2495550" cy="750169"/>
            </a:xfrm>
            <a:prstGeom prst="rect">
              <a:avLst/>
            </a:prstGeom>
            <a:solidFill>
              <a:schemeClr val="tx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42950"/>
              <a:r>
                <a:rPr lang="en-US" b="1" dirty="0">
                  <a:solidFill>
                    <a:schemeClr val="bg1"/>
                  </a:solidFill>
                  <a:latin typeface="HelveticaNeueLT Com 45 Lt" panose="020B0403020202020204" pitchFamily="34" charset="0"/>
                  <a:cs typeface="Sakkal Majalla" panose="02000000000000000000" pitchFamily="2" charset="-78"/>
                </a:rPr>
                <a:t>Demographic trends</a:t>
              </a:r>
            </a:p>
          </p:txBody>
        </p:sp>
        <p:grpSp>
          <p:nvGrpSpPr>
            <p:cNvPr id="59" name="Group 14"/>
            <p:cNvGrpSpPr>
              <a:grpSpLocks noChangeAspect="1"/>
            </p:cNvGrpSpPr>
            <p:nvPr/>
          </p:nvGrpSpPr>
          <p:grpSpPr bwMode="auto">
            <a:xfrm>
              <a:off x="381440" y="2986771"/>
              <a:ext cx="661248" cy="651313"/>
              <a:chOff x="6064" y="2339"/>
              <a:chExt cx="599" cy="590"/>
            </a:xfrm>
          </p:grpSpPr>
          <p:sp>
            <p:nvSpPr>
              <p:cNvPr id="60" name="AutoShape 13"/>
              <p:cNvSpPr>
                <a:spLocks noChangeAspect="1" noChangeArrowheads="1" noTextEdit="1"/>
              </p:cNvSpPr>
              <p:nvPr/>
            </p:nvSpPr>
            <p:spPr bwMode="auto">
              <a:xfrm>
                <a:off x="6073" y="2339"/>
                <a:ext cx="590" cy="5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" name="Freeform 15"/>
              <p:cNvSpPr>
                <a:spLocks noEditPoints="1"/>
              </p:cNvSpPr>
              <p:nvPr/>
            </p:nvSpPr>
            <p:spPr bwMode="auto">
              <a:xfrm>
                <a:off x="6064" y="2452"/>
                <a:ext cx="526" cy="472"/>
              </a:xfrm>
              <a:custGeom>
                <a:avLst/>
                <a:gdLst>
                  <a:gd name="T0" fmla="*/ 1030 w 1183"/>
                  <a:gd name="T1" fmla="*/ 84 h 1123"/>
                  <a:gd name="T2" fmla="*/ 1147 w 1183"/>
                  <a:gd name="T3" fmla="*/ 84 h 1123"/>
                  <a:gd name="T4" fmla="*/ 1147 w 1183"/>
                  <a:gd name="T5" fmla="*/ 1012 h 1123"/>
                  <a:gd name="T6" fmla="*/ 1030 w 1183"/>
                  <a:gd name="T7" fmla="*/ 1012 h 1123"/>
                  <a:gd name="T8" fmla="*/ 1030 w 1183"/>
                  <a:gd name="T9" fmla="*/ 84 h 1123"/>
                  <a:gd name="T10" fmla="*/ 798 w 1183"/>
                  <a:gd name="T11" fmla="*/ 118 h 1123"/>
                  <a:gd name="T12" fmla="*/ 781 w 1183"/>
                  <a:gd name="T13" fmla="*/ 123 h 1123"/>
                  <a:gd name="T14" fmla="*/ 729 w 1183"/>
                  <a:gd name="T15" fmla="*/ 103 h 1123"/>
                  <a:gd name="T16" fmla="*/ 729 w 1183"/>
                  <a:gd name="T17" fmla="*/ 78 h 1123"/>
                  <a:gd name="T18" fmla="*/ 753 w 1183"/>
                  <a:gd name="T19" fmla="*/ 57 h 1123"/>
                  <a:gd name="T20" fmla="*/ 935 w 1183"/>
                  <a:gd name="T21" fmla="*/ 0 h 1123"/>
                  <a:gd name="T22" fmla="*/ 958 w 1183"/>
                  <a:gd name="T23" fmla="*/ 163 h 1123"/>
                  <a:gd name="T24" fmla="*/ 951 w 1183"/>
                  <a:gd name="T25" fmla="*/ 187 h 1123"/>
                  <a:gd name="T26" fmla="*/ 921 w 1183"/>
                  <a:gd name="T27" fmla="*/ 202 h 1123"/>
                  <a:gd name="T28" fmla="*/ 917 w 1183"/>
                  <a:gd name="T29" fmla="*/ 202 h 1123"/>
                  <a:gd name="T30" fmla="*/ 876 w 1183"/>
                  <a:gd name="T31" fmla="*/ 172 h 1123"/>
                  <a:gd name="T32" fmla="*/ 873 w 1183"/>
                  <a:gd name="T33" fmla="*/ 147 h 1123"/>
                  <a:gd name="T34" fmla="*/ 156 w 1183"/>
                  <a:gd name="T35" fmla="*/ 765 h 1123"/>
                  <a:gd name="T36" fmla="*/ 131 w 1183"/>
                  <a:gd name="T37" fmla="*/ 772 h 1123"/>
                  <a:gd name="T38" fmla="*/ 100 w 1183"/>
                  <a:gd name="T39" fmla="*/ 760 h 1123"/>
                  <a:gd name="T40" fmla="*/ 90 w 1183"/>
                  <a:gd name="T41" fmla="*/ 734 h 1123"/>
                  <a:gd name="T42" fmla="*/ 106 w 1183"/>
                  <a:gd name="T43" fmla="*/ 709 h 1123"/>
                  <a:gd name="T44" fmla="*/ 798 w 1183"/>
                  <a:gd name="T45" fmla="*/ 118 h 1123"/>
                  <a:gd name="T46" fmla="*/ 936 w 1183"/>
                  <a:gd name="T47" fmla="*/ 290 h 1123"/>
                  <a:gd name="T48" fmla="*/ 936 w 1183"/>
                  <a:gd name="T49" fmla="*/ 1012 h 1123"/>
                  <a:gd name="T50" fmla="*/ 819 w 1183"/>
                  <a:gd name="T51" fmla="*/ 1012 h 1123"/>
                  <a:gd name="T52" fmla="*/ 819 w 1183"/>
                  <a:gd name="T53" fmla="*/ 290 h 1123"/>
                  <a:gd name="T54" fmla="*/ 936 w 1183"/>
                  <a:gd name="T55" fmla="*/ 290 h 1123"/>
                  <a:gd name="T56" fmla="*/ 731 w 1183"/>
                  <a:gd name="T57" fmla="*/ 505 h 1123"/>
                  <a:gd name="T58" fmla="*/ 731 w 1183"/>
                  <a:gd name="T59" fmla="*/ 1012 h 1123"/>
                  <a:gd name="T60" fmla="*/ 615 w 1183"/>
                  <a:gd name="T61" fmla="*/ 1012 h 1123"/>
                  <a:gd name="T62" fmla="*/ 615 w 1183"/>
                  <a:gd name="T63" fmla="*/ 505 h 1123"/>
                  <a:gd name="T64" fmla="*/ 731 w 1183"/>
                  <a:gd name="T65" fmla="*/ 505 h 1123"/>
                  <a:gd name="T66" fmla="*/ 520 w 1183"/>
                  <a:gd name="T67" fmla="*/ 727 h 1123"/>
                  <a:gd name="T68" fmla="*/ 520 w 1183"/>
                  <a:gd name="T69" fmla="*/ 1012 h 1123"/>
                  <a:gd name="T70" fmla="*/ 403 w 1183"/>
                  <a:gd name="T71" fmla="*/ 1012 h 1123"/>
                  <a:gd name="T72" fmla="*/ 403 w 1183"/>
                  <a:gd name="T73" fmla="*/ 727 h 1123"/>
                  <a:gd name="T74" fmla="*/ 520 w 1183"/>
                  <a:gd name="T75" fmla="*/ 727 h 1123"/>
                  <a:gd name="T76" fmla="*/ 297 w 1183"/>
                  <a:gd name="T77" fmla="*/ 839 h 1123"/>
                  <a:gd name="T78" fmla="*/ 297 w 1183"/>
                  <a:gd name="T79" fmla="*/ 1012 h 1123"/>
                  <a:gd name="T80" fmla="*/ 180 w 1183"/>
                  <a:gd name="T81" fmla="*/ 1012 h 1123"/>
                  <a:gd name="T82" fmla="*/ 180 w 1183"/>
                  <a:gd name="T83" fmla="*/ 839 h 1123"/>
                  <a:gd name="T84" fmla="*/ 297 w 1183"/>
                  <a:gd name="T85" fmla="*/ 839 h 1123"/>
                  <a:gd name="T86" fmla="*/ 1183 w 1183"/>
                  <a:gd name="T87" fmla="*/ 1123 h 1123"/>
                  <a:gd name="T88" fmla="*/ 0 w 1183"/>
                  <a:gd name="T89" fmla="*/ 1123 h 1123"/>
                  <a:gd name="T90" fmla="*/ 0 w 1183"/>
                  <a:gd name="T91" fmla="*/ 1036 h 1123"/>
                  <a:gd name="T92" fmla="*/ 1183 w 1183"/>
                  <a:gd name="T93" fmla="*/ 1036 h 1123"/>
                  <a:gd name="T94" fmla="*/ 1183 w 1183"/>
                  <a:gd name="T95" fmla="*/ 1123 h 1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183" h="1123">
                    <a:moveTo>
                      <a:pt x="1030" y="84"/>
                    </a:moveTo>
                    <a:lnTo>
                      <a:pt x="1147" y="84"/>
                    </a:lnTo>
                    <a:lnTo>
                      <a:pt x="1147" y="1012"/>
                    </a:lnTo>
                    <a:lnTo>
                      <a:pt x="1030" y="1012"/>
                    </a:lnTo>
                    <a:lnTo>
                      <a:pt x="1030" y="84"/>
                    </a:lnTo>
                    <a:close/>
                    <a:moveTo>
                      <a:pt x="798" y="118"/>
                    </a:moveTo>
                    <a:lnTo>
                      <a:pt x="781" y="123"/>
                    </a:lnTo>
                    <a:cubicBezTo>
                      <a:pt x="761" y="129"/>
                      <a:pt x="737" y="120"/>
                      <a:pt x="729" y="103"/>
                    </a:cubicBezTo>
                    <a:cubicBezTo>
                      <a:pt x="725" y="95"/>
                      <a:pt x="725" y="86"/>
                      <a:pt x="729" y="78"/>
                    </a:cubicBezTo>
                    <a:cubicBezTo>
                      <a:pt x="733" y="68"/>
                      <a:pt x="742" y="61"/>
                      <a:pt x="753" y="57"/>
                    </a:cubicBezTo>
                    <a:lnTo>
                      <a:pt x="935" y="0"/>
                    </a:lnTo>
                    <a:lnTo>
                      <a:pt x="958" y="163"/>
                    </a:lnTo>
                    <a:cubicBezTo>
                      <a:pt x="959" y="171"/>
                      <a:pt x="956" y="180"/>
                      <a:pt x="951" y="187"/>
                    </a:cubicBezTo>
                    <a:cubicBezTo>
                      <a:pt x="944" y="195"/>
                      <a:pt x="933" y="201"/>
                      <a:pt x="921" y="202"/>
                    </a:cubicBezTo>
                    <a:cubicBezTo>
                      <a:pt x="920" y="202"/>
                      <a:pt x="918" y="202"/>
                      <a:pt x="917" y="202"/>
                    </a:cubicBezTo>
                    <a:cubicBezTo>
                      <a:pt x="896" y="202"/>
                      <a:pt x="879" y="189"/>
                      <a:pt x="876" y="172"/>
                    </a:cubicBezTo>
                    <a:lnTo>
                      <a:pt x="873" y="147"/>
                    </a:lnTo>
                    <a:cubicBezTo>
                      <a:pt x="662" y="439"/>
                      <a:pt x="177" y="752"/>
                      <a:pt x="156" y="765"/>
                    </a:cubicBezTo>
                    <a:cubicBezTo>
                      <a:pt x="149" y="770"/>
                      <a:pt x="140" y="772"/>
                      <a:pt x="131" y="772"/>
                    </a:cubicBezTo>
                    <a:cubicBezTo>
                      <a:pt x="119" y="772"/>
                      <a:pt x="107" y="768"/>
                      <a:pt x="100" y="760"/>
                    </a:cubicBezTo>
                    <a:cubicBezTo>
                      <a:pt x="93" y="753"/>
                      <a:pt x="89" y="743"/>
                      <a:pt x="90" y="734"/>
                    </a:cubicBezTo>
                    <a:cubicBezTo>
                      <a:pt x="91" y="724"/>
                      <a:pt x="97" y="715"/>
                      <a:pt x="106" y="709"/>
                    </a:cubicBezTo>
                    <a:cubicBezTo>
                      <a:pt x="111" y="706"/>
                      <a:pt x="592" y="395"/>
                      <a:pt x="798" y="118"/>
                    </a:cubicBezTo>
                    <a:close/>
                    <a:moveTo>
                      <a:pt x="936" y="290"/>
                    </a:moveTo>
                    <a:lnTo>
                      <a:pt x="936" y="1012"/>
                    </a:lnTo>
                    <a:lnTo>
                      <a:pt x="819" y="1012"/>
                    </a:lnTo>
                    <a:lnTo>
                      <a:pt x="819" y="290"/>
                    </a:lnTo>
                    <a:lnTo>
                      <a:pt x="936" y="290"/>
                    </a:lnTo>
                    <a:close/>
                    <a:moveTo>
                      <a:pt x="731" y="505"/>
                    </a:moveTo>
                    <a:lnTo>
                      <a:pt x="731" y="1012"/>
                    </a:lnTo>
                    <a:lnTo>
                      <a:pt x="615" y="1012"/>
                    </a:lnTo>
                    <a:lnTo>
                      <a:pt x="615" y="505"/>
                    </a:lnTo>
                    <a:lnTo>
                      <a:pt x="731" y="505"/>
                    </a:lnTo>
                    <a:close/>
                    <a:moveTo>
                      <a:pt x="520" y="727"/>
                    </a:moveTo>
                    <a:lnTo>
                      <a:pt x="520" y="1012"/>
                    </a:lnTo>
                    <a:lnTo>
                      <a:pt x="403" y="1012"/>
                    </a:lnTo>
                    <a:lnTo>
                      <a:pt x="403" y="727"/>
                    </a:lnTo>
                    <a:lnTo>
                      <a:pt x="520" y="727"/>
                    </a:lnTo>
                    <a:close/>
                    <a:moveTo>
                      <a:pt x="297" y="839"/>
                    </a:moveTo>
                    <a:lnTo>
                      <a:pt x="297" y="1012"/>
                    </a:lnTo>
                    <a:lnTo>
                      <a:pt x="180" y="1012"/>
                    </a:lnTo>
                    <a:lnTo>
                      <a:pt x="180" y="839"/>
                    </a:lnTo>
                    <a:lnTo>
                      <a:pt x="297" y="839"/>
                    </a:lnTo>
                    <a:close/>
                    <a:moveTo>
                      <a:pt x="1183" y="1123"/>
                    </a:moveTo>
                    <a:lnTo>
                      <a:pt x="0" y="1123"/>
                    </a:lnTo>
                    <a:lnTo>
                      <a:pt x="0" y="1036"/>
                    </a:lnTo>
                    <a:lnTo>
                      <a:pt x="1183" y="1036"/>
                    </a:lnTo>
                    <a:lnTo>
                      <a:pt x="1183" y="1123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cxnSp>
        <p:nvCxnSpPr>
          <p:cNvPr id="62" name="Straight Connector 61"/>
          <p:cNvCxnSpPr>
            <a:cxnSpLocks/>
          </p:cNvCxnSpPr>
          <p:nvPr/>
        </p:nvCxnSpPr>
        <p:spPr>
          <a:xfrm>
            <a:off x="8067514" y="1680561"/>
            <a:ext cx="0" cy="431905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8191050" y="1680561"/>
            <a:ext cx="3848104" cy="49282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 anchor="ctr">
            <a:noAutofit/>
          </a:bodyPr>
          <a:lstStyle/>
          <a:p>
            <a:r>
              <a:rPr lang="en-US" b="1" dirty="0">
                <a:latin typeface="HelveticaNeueLT Com 45 Lt" panose="020B0403020202020204" pitchFamily="34" charset="0"/>
              </a:rPr>
              <a:t>Investment opportunities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8172292" y="3231822"/>
            <a:ext cx="3954479" cy="178510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HelveticaNeueLT Com 45 Lt" panose="020B0403020202020204" pitchFamily="34" charset="0"/>
              </a:rPr>
              <a:t>National Diabetics Center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HelveticaNeueLT Com 45 Lt" panose="020B0403020202020204" pitchFamily="34" charset="0"/>
              </a:rPr>
              <a:t>National Dialysis Center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HelveticaNeueLT Com 45 Lt" panose="020B0403020202020204" pitchFamily="34" charset="0"/>
              </a:rPr>
              <a:t>Drug </a:t>
            </a:r>
            <a:r>
              <a:rPr lang="en-US" dirty="0" smtClean="0">
                <a:latin typeface="HelveticaNeueLT Com 45 Lt" panose="020B0403020202020204" pitchFamily="34" charset="0"/>
              </a:rPr>
              <a:t>Rehab </a:t>
            </a:r>
            <a:r>
              <a:rPr lang="en-US" dirty="0">
                <a:latin typeface="HelveticaNeueLT Com 45 Lt" panose="020B0403020202020204" pitchFamily="34" charset="0"/>
              </a:rPr>
              <a:t>Facilities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HelveticaNeueLT Com 45 Lt" panose="020B0403020202020204" pitchFamily="34" charset="0"/>
              </a:rPr>
              <a:t>Pediatric Hospital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HelveticaNeueLT Com 45 Lt" panose="020B0403020202020204" pitchFamily="34" charset="0"/>
              </a:rPr>
              <a:t>Neurosurgery Center</a:t>
            </a:r>
          </a:p>
        </p:txBody>
      </p:sp>
      <p:sp>
        <p:nvSpPr>
          <p:cNvPr id="66" name="Rectangle 65"/>
          <p:cNvSpPr/>
          <p:nvPr/>
        </p:nvSpPr>
        <p:spPr>
          <a:xfrm>
            <a:off x="8191048" y="2296122"/>
            <a:ext cx="3848105" cy="761420"/>
          </a:xfrm>
          <a:prstGeom prst="rect">
            <a:avLst/>
          </a:prstGeom>
          <a:solidFill>
            <a:srgbClr val="C0000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lvl="1"/>
            <a:r>
              <a:rPr lang="en-US" sz="2000" b="1" dirty="0">
                <a:solidFill>
                  <a:schemeClr val="bg1"/>
                </a:solidFill>
                <a:latin typeface="HelveticaNeueLT Com 45 Lt" panose="020B0403020202020204" pitchFamily="34" charset="0"/>
                <a:cs typeface="Sakkal Majalla" panose="02000000000000000000" pitchFamily="2" charset="-78"/>
              </a:rPr>
              <a:t>Specialist health services</a:t>
            </a:r>
          </a:p>
        </p:txBody>
      </p:sp>
      <p:grpSp>
        <p:nvGrpSpPr>
          <p:cNvPr id="70" name="Group 69"/>
          <p:cNvGrpSpPr/>
          <p:nvPr/>
        </p:nvGrpSpPr>
        <p:grpSpPr>
          <a:xfrm>
            <a:off x="363233" y="5020637"/>
            <a:ext cx="2495550" cy="856284"/>
            <a:chOff x="305652" y="4065407"/>
            <a:chExt cx="2495550" cy="856284"/>
          </a:xfrm>
        </p:grpSpPr>
        <p:sp>
          <p:nvSpPr>
            <p:cNvPr id="71" name="Rectangle 70"/>
            <p:cNvSpPr/>
            <p:nvPr/>
          </p:nvSpPr>
          <p:spPr>
            <a:xfrm>
              <a:off x="305652" y="4184977"/>
              <a:ext cx="2495550" cy="736714"/>
            </a:xfrm>
            <a:prstGeom prst="rect">
              <a:avLst/>
            </a:prstGeom>
            <a:solidFill>
              <a:schemeClr val="tx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42950"/>
              <a:r>
                <a:rPr lang="en-US" b="1" dirty="0">
                  <a:solidFill>
                    <a:schemeClr val="bg1"/>
                  </a:solidFill>
                  <a:latin typeface="HelveticaNeueLT Com 45 Lt" panose="020B0403020202020204" pitchFamily="34" charset="0"/>
                  <a:cs typeface="Sakkal Majalla" panose="02000000000000000000" pitchFamily="2" charset="-78"/>
                </a:rPr>
                <a:t>National Cadres</a:t>
              </a:r>
            </a:p>
          </p:txBody>
        </p:sp>
        <p:sp>
          <p:nvSpPr>
            <p:cNvPr id="73" name="AutoShape 7"/>
            <p:cNvSpPr>
              <a:spLocks noChangeAspect="1" noChangeArrowheads="1" noTextEdit="1"/>
            </p:cNvSpPr>
            <p:nvPr/>
          </p:nvSpPr>
          <p:spPr bwMode="auto">
            <a:xfrm>
              <a:off x="391378" y="4065407"/>
              <a:ext cx="660400" cy="660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75" name="TextBox 74"/>
          <p:cNvSpPr txBox="1"/>
          <p:nvPr/>
        </p:nvSpPr>
        <p:spPr>
          <a:xfrm>
            <a:off x="2858783" y="5048308"/>
            <a:ext cx="51625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HelveticaNeueLT Com 45 Lt" panose="020B0403020202020204" pitchFamily="34" charset="0"/>
              </a:rPr>
              <a:t>Bahrain has a strong national health workforce in terms of doctors, nurses, and allied health professionals. </a:t>
            </a:r>
          </a:p>
        </p:txBody>
      </p:sp>
      <p:sp>
        <p:nvSpPr>
          <p:cNvPr id="38" name="Freeform 5"/>
          <p:cNvSpPr>
            <a:spLocks noEditPoints="1"/>
          </p:cNvSpPr>
          <p:nvPr/>
        </p:nvSpPr>
        <p:spPr bwMode="auto">
          <a:xfrm>
            <a:off x="458485" y="5238196"/>
            <a:ext cx="488704" cy="535395"/>
          </a:xfrm>
          <a:custGeom>
            <a:avLst/>
            <a:gdLst>
              <a:gd name="T0" fmla="*/ 5989 w 6170"/>
              <a:gd name="T1" fmla="*/ 479 h 6123"/>
              <a:gd name="T2" fmla="*/ 5132 w 6170"/>
              <a:gd name="T3" fmla="*/ 1 h 6123"/>
              <a:gd name="T4" fmla="*/ 4876 w 6170"/>
              <a:gd name="T5" fmla="*/ 260 h 6123"/>
              <a:gd name="T6" fmla="*/ 5132 w 6170"/>
              <a:gd name="T7" fmla="*/ 519 h 6123"/>
              <a:gd name="T8" fmla="*/ 5551 w 6170"/>
              <a:gd name="T9" fmla="*/ 747 h 6123"/>
              <a:gd name="T10" fmla="*/ 5569 w 6170"/>
              <a:gd name="T11" fmla="*/ 1151 h 6123"/>
              <a:gd name="T12" fmla="*/ 4655 w 6170"/>
              <a:gd name="T13" fmla="*/ 2643 h 6123"/>
              <a:gd name="T14" fmla="*/ 4645 w 6170"/>
              <a:gd name="T15" fmla="*/ 2660 h 6123"/>
              <a:gd name="T16" fmla="*/ 4216 w 6170"/>
              <a:gd name="T17" fmla="*/ 2914 h 6123"/>
              <a:gd name="T18" fmla="*/ 4212 w 6170"/>
              <a:gd name="T19" fmla="*/ 2914 h 6123"/>
              <a:gd name="T20" fmla="*/ 3782 w 6170"/>
              <a:gd name="T21" fmla="*/ 2664 h 6123"/>
              <a:gd name="T22" fmla="*/ 3772 w 6170"/>
              <a:gd name="T23" fmla="*/ 2648 h 6123"/>
              <a:gd name="T24" fmla="*/ 2836 w 6170"/>
              <a:gd name="T25" fmla="*/ 1155 h 6123"/>
              <a:gd name="T26" fmla="*/ 2850 w 6170"/>
              <a:gd name="T27" fmla="*/ 749 h 6123"/>
              <a:gd name="T28" fmla="*/ 3270 w 6170"/>
              <a:gd name="T29" fmla="*/ 517 h 6123"/>
              <a:gd name="T30" fmla="*/ 3526 w 6170"/>
              <a:gd name="T31" fmla="*/ 259 h 6123"/>
              <a:gd name="T32" fmla="*/ 3270 w 6170"/>
              <a:gd name="T33" fmla="*/ 0 h 6123"/>
              <a:gd name="T34" fmla="*/ 2410 w 6170"/>
              <a:gd name="T35" fmla="*/ 482 h 6123"/>
              <a:gd name="T36" fmla="*/ 2387 w 6170"/>
              <a:gd name="T37" fmla="*/ 1406 h 6123"/>
              <a:gd name="T38" fmla="*/ 2397 w 6170"/>
              <a:gd name="T39" fmla="*/ 1423 h 6123"/>
              <a:gd name="T40" fmla="*/ 3335 w 6170"/>
              <a:gd name="T41" fmla="*/ 2915 h 6123"/>
              <a:gd name="T42" fmla="*/ 3931 w 6170"/>
              <a:gd name="T43" fmla="*/ 3390 h 6123"/>
              <a:gd name="T44" fmla="*/ 3097 w 6170"/>
              <a:gd name="T45" fmla="*/ 5596 h 6123"/>
              <a:gd name="T46" fmla="*/ 1688 w 6170"/>
              <a:gd name="T47" fmla="*/ 4265 h 6123"/>
              <a:gd name="T48" fmla="*/ 1957 w 6170"/>
              <a:gd name="T49" fmla="*/ 3588 h 6123"/>
              <a:gd name="T50" fmla="*/ 979 w 6170"/>
              <a:gd name="T51" fmla="*/ 2601 h 6123"/>
              <a:gd name="T52" fmla="*/ 0 w 6170"/>
              <a:gd name="T53" fmla="*/ 3588 h 6123"/>
              <a:gd name="T54" fmla="*/ 979 w 6170"/>
              <a:gd name="T55" fmla="*/ 4573 h 6123"/>
              <a:gd name="T56" fmla="*/ 1250 w 6170"/>
              <a:gd name="T57" fmla="*/ 4534 h 6123"/>
              <a:gd name="T58" fmla="*/ 3025 w 6170"/>
              <a:gd name="T59" fmla="*/ 6123 h 6123"/>
              <a:gd name="T60" fmla="*/ 3217 w 6170"/>
              <a:gd name="T61" fmla="*/ 6099 h 6123"/>
              <a:gd name="T62" fmla="*/ 4444 w 6170"/>
              <a:gd name="T63" fmla="*/ 3401 h 6123"/>
              <a:gd name="T64" fmla="*/ 5095 w 6170"/>
              <a:gd name="T65" fmla="*/ 2904 h 6123"/>
              <a:gd name="T66" fmla="*/ 6010 w 6170"/>
              <a:gd name="T67" fmla="*/ 1411 h 6123"/>
              <a:gd name="T68" fmla="*/ 6020 w 6170"/>
              <a:gd name="T69" fmla="*/ 1394 h 6123"/>
              <a:gd name="T70" fmla="*/ 5989 w 6170"/>
              <a:gd name="T71" fmla="*/ 479 h 6123"/>
              <a:gd name="T72" fmla="*/ 513 w 6170"/>
              <a:gd name="T73" fmla="*/ 3590 h 6123"/>
              <a:gd name="T74" fmla="*/ 980 w 6170"/>
              <a:gd name="T75" fmla="*/ 3123 h 6123"/>
              <a:gd name="T76" fmla="*/ 1446 w 6170"/>
              <a:gd name="T77" fmla="*/ 3590 h 6123"/>
              <a:gd name="T78" fmla="*/ 980 w 6170"/>
              <a:gd name="T79" fmla="*/ 4058 h 6123"/>
              <a:gd name="T80" fmla="*/ 513 w 6170"/>
              <a:gd name="T81" fmla="*/ 3590 h 6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6170" h="6123">
                <a:moveTo>
                  <a:pt x="5989" y="479"/>
                </a:moveTo>
                <a:cubicBezTo>
                  <a:pt x="5809" y="179"/>
                  <a:pt x="5489" y="1"/>
                  <a:pt x="5132" y="1"/>
                </a:cubicBezTo>
                <a:cubicBezTo>
                  <a:pt x="4991" y="1"/>
                  <a:pt x="4876" y="118"/>
                  <a:pt x="4876" y="260"/>
                </a:cubicBezTo>
                <a:cubicBezTo>
                  <a:pt x="4876" y="404"/>
                  <a:pt x="4991" y="519"/>
                  <a:pt x="5132" y="519"/>
                </a:cubicBezTo>
                <a:cubicBezTo>
                  <a:pt x="5309" y="519"/>
                  <a:pt x="5465" y="604"/>
                  <a:pt x="5551" y="747"/>
                </a:cubicBezTo>
                <a:cubicBezTo>
                  <a:pt x="5627" y="874"/>
                  <a:pt x="5634" y="1020"/>
                  <a:pt x="5569" y="1151"/>
                </a:cubicBezTo>
                <a:lnTo>
                  <a:pt x="4655" y="2643"/>
                </a:lnTo>
                <a:cubicBezTo>
                  <a:pt x="4651" y="2648"/>
                  <a:pt x="4649" y="2654"/>
                  <a:pt x="4645" y="2660"/>
                </a:cubicBezTo>
                <a:cubicBezTo>
                  <a:pt x="4564" y="2818"/>
                  <a:pt x="4404" y="2913"/>
                  <a:pt x="4216" y="2914"/>
                </a:cubicBezTo>
                <a:lnTo>
                  <a:pt x="4212" y="2914"/>
                </a:lnTo>
                <a:cubicBezTo>
                  <a:pt x="4026" y="2914"/>
                  <a:pt x="3865" y="2820"/>
                  <a:pt x="3782" y="2664"/>
                </a:cubicBezTo>
                <a:cubicBezTo>
                  <a:pt x="3780" y="2658"/>
                  <a:pt x="3776" y="2653"/>
                  <a:pt x="3772" y="2648"/>
                </a:cubicBezTo>
                <a:lnTo>
                  <a:pt x="2836" y="1155"/>
                </a:lnTo>
                <a:cubicBezTo>
                  <a:pt x="2770" y="1024"/>
                  <a:pt x="2775" y="876"/>
                  <a:pt x="2850" y="749"/>
                </a:cubicBezTo>
                <a:cubicBezTo>
                  <a:pt x="2936" y="604"/>
                  <a:pt x="3092" y="517"/>
                  <a:pt x="3270" y="517"/>
                </a:cubicBezTo>
                <a:cubicBezTo>
                  <a:pt x="3411" y="517"/>
                  <a:pt x="3526" y="401"/>
                  <a:pt x="3526" y="259"/>
                </a:cubicBezTo>
                <a:cubicBezTo>
                  <a:pt x="3526" y="116"/>
                  <a:pt x="3411" y="0"/>
                  <a:pt x="3270" y="0"/>
                </a:cubicBezTo>
                <a:cubicBezTo>
                  <a:pt x="2911" y="0"/>
                  <a:pt x="2590" y="180"/>
                  <a:pt x="2410" y="482"/>
                </a:cubicBezTo>
                <a:cubicBezTo>
                  <a:pt x="2241" y="767"/>
                  <a:pt x="2232" y="1114"/>
                  <a:pt x="2387" y="1406"/>
                </a:cubicBezTo>
                <a:cubicBezTo>
                  <a:pt x="2390" y="1413"/>
                  <a:pt x="2393" y="1418"/>
                  <a:pt x="2397" y="1423"/>
                </a:cubicBezTo>
                <a:lnTo>
                  <a:pt x="3335" y="2915"/>
                </a:lnTo>
                <a:cubicBezTo>
                  <a:pt x="3462" y="3150"/>
                  <a:pt x="3677" y="3318"/>
                  <a:pt x="3931" y="3390"/>
                </a:cubicBezTo>
                <a:cubicBezTo>
                  <a:pt x="3846" y="4295"/>
                  <a:pt x="3551" y="5485"/>
                  <a:pt x="3097" y="5596"/>
                </a:cubicBezTo>
                <a:cubicBezTo>
                  <a:pt x="2942" y="5634"/>
                  <a:pt x="2501" y="5575"/>
                  <a:pt x="1688" y="4265"/>
                </a:cubicBezTo>
                <a:cubicBezTo>
                  <a:pt x="1855" y="4089"/>
                  <a:pt x="1957" y="3850"/>
                  <a:pt x="1957" y="3588"/>
                </a:cubicBezTo>
                <a:cubicBezTo>
                  <a:pt x="1957" y="3044"/>
                  <a:pt x="1519" y="2601"/>
                  <a:pt x="979" y="2601"/>
                </a:cubicBezTo>
                <a:cubicBezTo>
                  <a:pt x="438" y="2601"/>
                  <a:pt x="0" y="3044"/>
                  <a:pt x="0" y="3588"/>
                </a:cubicBezTo>
                <a:cubicBezTo>
                  <a:pt x="0" y="4131"/>
                  <a:pt x="439" y="4573"/>
                  <a:pt x="979" y="4573"/>
                </a:cubicBezTo>
                <a:cubicBezTo>
                  <a:pt x="1072" y="4573"/>
                  <a:pt x="1163" y="4559"/>
                  <a:pt x="1250" y="4534"/>
                </a:cubicBezTo>
                <a:cubicBezTo>
                  <a:pt x="1910" y="5600"/>
                  <a:pt x="2494" y="6123"/>
                  <a:pt x="3025" y="6123"/>
                </a:cubicBezTo>
                <a:cubicBezTo>
                  <a:pt x="3090" y="6123"/>
                  <a:pt x="3153" y="6115"/>
                  <a:pt x="3217" y="6099"/>
                </a:cubicBezTo>
                <a:cubicBezTo>
                  <a:pt x="4142" y="5871"/>
                  <a:pt x="4386" y="4054"/>
                  <a:pt x="4444" y="3401"/>
                </a:cubicBezTo>
                <a:cubicBezTo>
                  <a:pt x="4722" y="3336"/>
                  <a:pt x="4960" y="3158"/>
                  <a:pt x="5095" y="2904"/>
                </a:cubicBezTo>
                <a:lnTo>
                  <a:pt x="6010" y="1411"/>
                </a:lnTo>
                <a:cubicBezTo>
                  <a:pt x="6014" y="1406"/>
                  <a:pt x="6016" y="1400"/>
                  <a:pt x="6020" y="1394"/>
                </a:cubicBezTo>
                <a:cubicBezTo>
                  <a:pt x="6170" y="1104"/>
                  <a:pt x="6159" y="761"/>
                  <a:pt x="5989" y="479"/>
                </a:cubicBezTo>
                <a:close/>
                <a:moveTo>
                  <a:pt x="513" y="3590"/>
                </a:moveTo>
                <a:cubicBezTo>
                  <a:pt x="514" y="3332"/>
                  <a:pt x="722" y="3123"/>
                  <a:pt x="980" y="3123"/>
                </a:cubicBezTo>
                <a:cubicBezTo>
                  <a:pt x="1237" y="3123"/>
                  <a:pt x="1446" y="3333"/>
                  <a:pt x="1446" y="3590"/>
                </a:cubicBezTo>
                <a:cubicBezTo>
                  <a:pt x="1446" y="3848"/>
                  <a:pt x="1237" y="4058"/>
                  <a:pt x="980" y="4058"/>
                </a:cubicBezTo>
                <a:cubicBezTo>
                  <a:pt x="722" y="4056"/>
                  <a:pt x="513" y="3847"/>
                  <a:pt x="513" y="359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xmlns="" id="{F1B6342E-1BE4-40D3-A7D7-5C2840E61587}"/>
              </a:ext>
            </a:extLst>
          </p:cNvPr>
          <p:cNvCxnSpPr>
            <a:cxnSpLocks/>
          </p:cNvCxnSpPr>
          <p:nvPr/>
        </p:nvCxnSpPr>
        <p:spPr>
          <a:xfrm>
            <a:off x="246260" y="758420"/>
            <a:ext cx="1194574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itle 1">
            <a:extLst>
              <a:ext uri="{FF2B5EF4-FFF2-40B4-BE49-F238E27FC236}">
                <a16:creationId xmlns:a16="http://schemas.microsoft.com/office/drawing/2014/main" xmlns="" id="{CDBD05A1-DBE4-40C3-ABCD-1EE034A9A142}"/>
              </a:ext>
            </a:extLst>
          </p:cNvPr>
          <p:cNvSpPr txBox="1">
            <a:spLocks/>
          </p:cNvSpPr>
          <p:nvPr/>
        </p:nvSpPr>
        <p:spPr>
          <a:xfrm>
            <a:off x="1222645" y="196443"/>
            <a:ext cx="9353550" cy="738664"/>
          </a:xfrm>
          <a:prstGeom prst="rect">
            <a:avLst/>
          </a:prstGeom>
        </p:spPr>
        <p:txBody>
          <a:bodyPr/>
          <a:lstStyle>
            <a:lvl1pPr algn="l" defTabSz="912813" rtl="0" fontAlgn="base">
              <a:spcBef>
                <a:spcPct val="0"/>
              </a:spcBef>
              <a:spcAft>
                <a:spcPct val="0"/>
              </a:spcAft>
              <a:tabLst>
                <a:tab pos="274638" algn="l"/>
              </a:tabLst>
              <a:defRPr sz="1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912813" rtl="0" fontAlgn="base">
              <a:spcBef>
                <a:spcPct val="0"/>
              </a:spcBef>
              <a:spcAft>
                <a:spcPct val="0"/>
              </a:spcAft>
              <a:tabLst>
                <a:tab pos="274638" algn="l"/>
              </a:tabLst>
              <a:defRPr sz="1900" b="1">
                <a:solidFill>
                  <a:schemeClr val="tx2"/>
                </a:solidFill>
                <a:latin typeface="Calibri" pitchFamily="34" charset="0"/>
                <a:ea typeface="ＭＳ Ｐゴシック" pitchFamily="34" charset="-128"/>
              </a:defRPr>
            </a:lvl2pPr>
            <a:lvl3pPr algn="l" defTabSz="912813" rtl="0" fontAlgn="base">
              <a:spcBef>
                <a:spcPct val="0"/>
              </a:spcBef>
              <a:spcAft>
                <a:spcPct val="0"/>
              </a:spcAft>
              <a:tabLst>
                <a:tab pos="274638" algn="l"/>
              </a:tabLst>
              <a:defRPr sz="1900" b="1">
                <a:solidFill>
                  <a:schemeClr val="tx2"/>
                </a:solidFill>
                <a:latin typeface="Calibri" pitchFamily="34" charset="0"/>
                <a:ea typeface="ＭＳ Ｐゴシック" pitchFamily="34" charset="-128"/>
              </a:defRPr>
            </a:lvl3pPr>
            <a:lvl4pPr algn="l" defTabSz="912813" rtl="0" fontAlgn="base">
              <a:spcBef>
                <a:spcPct val="0"/>
              </a:spcBef>
              <a:spcAft>
                <a:spcPct val="0"/>
              </a:spcAft>
              <a:tabLst>
                <a:tab pos="274638" algn="l"/>
              </a:tabLst>
              <a:defRPr sz="1900" b="1">
                <a:solidFill>
                  <a:schemeClr val="tx2"/>
                </a:solidFill>
                <a:latin typeface="Calibri" pitchFamily="34" charset="0"/>
                <a:ea typeface="ＭＳ Ｐゴシック" pitchFamily="34" charset="-128"/>
              </a:defRPr>
            </a:lvl4pPr>
            <a:lvl5pPr algn="l" defTabSz="912813" rtl="0" fontAlgn="base">
              <a:spcBef>
                <a:spcPct val="0"/>
              </a:spcBef>
              <a:spcAft>
                <a:spcPct val="0"/>
              </a:spcAft>
              <a:tabLst>
                <a:tab pos="274638" algn="l"/>
              </a:tabLst>
              <a:defRPr sz="1900" b="1">
                <a:solidFill>
                  <a:schemeClr val="tx2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466481"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32962"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99443"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65925"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lvl="0">
              <a:defRPr/>
            </a:pPr>
            <a:r>
              <a:rPr lang="en-US" sz="2400" dirty="0">
                <a:solidFill>
                  <a:srgbClr val="000000"/>
                </a:solidFill>
                <a:ea typeface="ＭＳ Ｐゴシック"/>
                <a:cs typeface="Arial" panose="020B0604020202020204" pitchFamily="34" charset="0"/>
              </a:rPr>
              <a:t>Investment and Partnership Opportunities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3572C3EA-DD49-4E26-A0B1-2674C183B8AF}"/>
              </a:ext>
            </a:extLst>
          </p:cNvPr>
          <p:cNvSpPr/>
          <p:nvPr/>
        </p:nvSpPr>
        <p:spPr>
          <a:xfrm>
            <a:off x="8191048" y="5238196"/>
            <a:ext cx="3848105" cy="761420"/>
          </a:xfrm>
          <a:prstGeom prst="rect">
            <a:avLst/>
          </a:prstGeom>
          <a:solidFill>
            <a:srgbClr val="C0000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lvl="1"/>
            <a:r>
              <a:rPr lang="en-US" sz="2000" b="1" dirty="0">
                <a:solidFill>
                  <a:schemeClr val="bg1"/>
                </a:solidFill>
                <a:latin typeface="HelveticaNeueLT Com 45 Lt" panose="020B0403020202020204" pitchFamily="34" charset="0"/>
                <a:cs typeface="Sakkal Majalla" panose="02000000000000000000" pitchFamily="2" charset="-78"/>
              </a:rPr>
              <a:t>Utilization of surplus capacity in government</a:t>
            </a:r>
          </a:p>
        </p:txBody>
      </p:sp>
      <p:sp>
        <p:nvSpPr>
          <p:cNvPr id="39" name="Freeform 18"/>
          <p:cNvSpPr>
            <a:spLocks noEditPoints="1"/>
          </p:cNvSpPr>
          <p:nvPr/>
        </p:nvSpPr>
        <p:spPr bwMode="auto">
          <a:xfrm>
            <a:off x="8324692" y="5390596"/>
            <a:ext cx="569928" cy="398496"/>
          </a:xfrm>
          <a:custGeom>
            <a:avLst/>
            <a:gdLst>
              <a:gd name="T0" fmla="*/ 1117 w 1181"/>
              <a:gd name="T1" fmla="*/ 708 h 808"/>
              <a:gd name="T2" fmla="*/ 1076 w 1181"/>
              <a:gd name="T3" fmla="*/ 181 h 808"/>
              <a:gd name="T4" fmla="*/ 844 w 1181"/>
              <a:gd name="T5" fmla="*/ 698 h 808"/>
              <a:gd name="T6" fmla="*/ 812 w 1181"/>
              <a:gd name="T7" fmla="*/ 722 h 808"/>
              <a:gd name="T8" fmla="*/ 814 w 1181"/>
              <a:gd name="T9" fmla="*/ 41 h 808"/>
              <a:gd name="T10" fmla="*/ 409 w 1181"/>
              <a:gd name="T11" fmla="*/ 0 h 808"/>
              <a:gd name="T12" fmla="*/ 367 w 1181"/>
              <a:gd name="T13" fmla="*/ 708 h 808"/>
              <a:gd name="T14" fmla="*/ 342 w 1181"/>
              <a:gd name="T15" fmla="*/ 722 h 808"/>
              <a:gd name="T16" fmla="*/ 338 w 1181"/>
              <a:gd name="T17" fmla="*/ 181 h 808"/>
              <a:gd name="T18" fmla="*/ 70 w 1181"/>
              <a:gd name="T19" fmla="*/ 223 h 808"/>
              <a:gd name="T20" fmla="*/ 72 w 1181"/>
              <a:gd name="T21" fmla="*/ 722 h 808"/>
              <a:gd name="T22" fmla="*/ 0 w 1181"/>
              <a:gd name="T23" fmla="*/ 808 h 808"/>
              <a:gd name="T24" fmla="*/ 1181 w 1181"/>
              <a:gd name="T25" fmla="*/ 722 h 808"/>
              <a:gd name="T26" fmla="*/ 195 w 1181"/>
              <a:gd name="T27" fmla="*/ 551 h 808"/>
              <a:gd name="T28" fmla="*/ 135 w 1181"/>
              <a:gd name="T29" fmla="*/ 492 h 808"/>
              <a:gd name="T30" fmla="*/ 195 w 1181"/>
              <a:gd name="T31" fmla="*/ 551 h 808"/>
              <a:gd name="T32" fmla="*/ 135 w 1181"/>
              <a:gd name="T33" fmla="*/ 446 h 808"/>
              <a:gd name="T34" fmla="*/ 195 w 1181"/>
              <a:gd name="T35" fmla="*/ 387 h 808"/>
              <a:gd name="T36" fmla="*/ 195 w 1181"/>
              <a:gd name="T37" fmla="*/ 345 h 808"/>
              <a:gd name="T38" fmla="*/ 135 w 1181"/>
              <a:gd name="T39" fmla="*/ 285 h 808"/>
              <a:gd name="T40" fmla="*/ 195 w 1181"/>
              <a:gd name="T41" fmla="*/ 345 h 808"/>
              <a:gd name="T42" fmla="*/ 228 w 1181"/>
              <a:gd name="T43" fmla="*/ 551 h 808"/>
              <a:gd name="T44" fmla="*/ 288 w 1181"/>
              <a:gd name="T45" fmla="*/ 492 h 808"/>
              <a:gd name="T46" fmla="*/ 288 w 1181"/>
              <a:gd name="T47" fmla="*/ 446 h 808"/>
              <a:gd name="T48" fmla="*/ 228 w 1181"/>
              <a:gd name="T49" fmla="*/ 387 h 808"/>
              <a:gd name="T50" fmla="*/ 288 w 1181"/>
              <a:gd name="T51" fmla="*/ 446 h 808"/>
              <a:gd name="T52" fmla="*/ 228 w 1181"/>
              <a:gd name="T53" fmla="*/ 345 h 808"/>
              <a:gd name="T54" fmla="*/ 288 w 1181"/>
              <a:gd name="T55" fmla="*/ 285 h 808"/>
              <a:gd name="T56" fmla="*/ 683 w 1181"/>
              <a:gd name="T57" fmla="*/ 719 h 808"/>
              <a:gd name="T58" fmla="*/ 508 w 1181"/>
              <a:gd name="T59" fmla="*/ 500 h 808"/>
              <a:gd name="T60" fmla="*/ 683 w 1181"/>
              <a:gd name="T61" fmla="*/ 719 h 808"/>
              <a:gd name="T62" fmla="*/ 444 w 1181"/>
              <a:gd name="T63" fmla="*/ 165 h 808"/>
              <a:gd name="T64" fmla="*/ 738 w 1181"/>
              <a:gd name="T65" fmla="*/ 165 h 808"/>
              <a:gd name="T66" fmla="*/ 970 w 1181"/>
              <a:gd name="T67" fmla="*/ 551 h 808"/>
              <a:gd name="T68" fmla="*/ 910 w 1181"/>
              <a:gd name="T69" fmla="*/ 492 h 808"/>
              <a:gd name="T70" fmla="*/ 970 w 1181"/>
              <a:gd name="T71" fmla="*/ 551 h 808"/>
              <a:gd name="T72" fmla="*/ 910 w 1181"/>
              <a:gd name="T73" fmla="*/ 446 h 808"/>
              <a:gd name="T74" fmla="*/ 970 w 1181"/>
              <a:gd name="T75" fmla="*/ 387 h 808"/>
              <a:gd name="T76" fmla="*/ 970 w 1181"/>
              <a:gd name="T77" fmla="*/ 345 h 808"/>
              <a:gd name="T78" fmla="*/ 910 w 1181"/>
              <a:gd name="T79" fmla="*/ 285 h 808"/>
              <a:gd name="T80" fmla="*/ 970 w 1181"/>
              <a:gd name="T81" fmla="*/ 345 h 808"/>
              <a:gd name="T82" fmla="*/ 1003 w 1181"/>
              <a:gd name="T83" fmla="*/ 551 h 808"/>
              <a:gd name="T84" fmla="*/ 1063 w 1181"/>
              <a:gd name="T85" fmla="*/ 492 h 808"/>
              <a:gd name="T86" fmla="*/ 1063 w 1181"/>
              <a:gd name="T87" fmla="*/ 446 h 808"/>
              <a:gd name="T88" fmla="*/ 1003 w 1181"/>
              <a:gd name="T89" fmla="*/ 387 h 808"/>
              <a:gd name="T90" fmla="*/ 1063 w 1181"/>
              <a:gd name="T91" fmla="*/ 446 h 808"/>
              <a:gd name="T92" fmla="*/ 1003 w 1181"/>
              <a:gd name="T93" fmla="*/ 345 h 808"/>
              <a:gd name="T94" fmla="*/ 1063 w 1181"/>
              <a:gd name="T95" fmla="*/ 285 h 808"/>
              <a:gd name="T96" fmla="*/ 627 w 1181"/>
              <a:gd name="T97" fmla="*/ 129 h 808"/>
              <a:gd name="T98" fmla="*/ 683 w 1181"/>
              <a:gd name="T99" fmla="*/ 202 h 808"/>
              <a:gd name="T100" fmla="*/ 627 w 1181"/>
              <a:gd name="T101" fmla="*/ 258 h 808"/>
              <a:gd name="T102" fmla="*/ 554 w 1181"/>
              <a:gd name="T103" fmla="*/ 202 h 808"/>
              <a:gd name="T104" fmla="*/ 498 w 1181"/>
              <a:gd name="T105" fmla="*/ 129 h 808"/>
              <a:gd name="T106" fmla="*/ 554 w 1181"/>
              <a:gd name="T107" fmla="*/ 73 h 808"/>
              <a:gd name="T108" fmla="*/ 627 w 1181"/>
              <a:gd name="T109" fmla="*/ 129 h 8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181" h="808">
                <a:moveTo>
                  <a:pt x="1115" y="722"/>
                </a:moveTo>
                <a:cubicBezTo>
                  <a:pt x="1117" y="717"/>
                  <a:pt x="1117" y="713"/>
                  <a:pt x="1117" y="708"/>
                </a:cubicBezTo>
                <a:lnTo>
                  <a:pt x="1117" y="223"/>
                </a:lnTo>
                <a:cubicBezTo>
                  <a:pt x="1117" y="200"/>
                  <a:pt x="1099" y="181"/>
                  <a:pt x="1076" y="181"/>
                </a:cubicBezTo>
                <a:lnTo>
                  <a:pt x="844" y="181"/>
                </a:lnTo>
                <a:lnTo>
                  <a:pt x="844" y="698"/>
                </a:lnTo>
                <a:cubicBezTo>
                  <a:pt x="844" y="706"/>
                  <a:pt x="842" y="714"/>
                  <a:pt x="839" y="722"/>
                </a:cubicBezTo>
                <a:lnTo>
                  <a:pt x="812" y="722"/>
                </a:lnTo>
                <a:cubicBezTo>
                  <a:pt x="814" y="717"/>
                  <a:pt x="814" y="713"/>
                  <a:pt x="814" y="708"/>
                </a:cubicBezTo>
                <a:lnTo>
                  <a:pt x="814" y="41"/>
                </a:lnTo>
                <a:cubicBezTo>
                  <a:pt x="814" y="18"/>
                  <a:pt x="796" y="0"/>
                  <a:pt x="773" y="0"/>
                </a:cubicBezTo>
                <a:lnTo>
                  <a:pt x="409" y="0"/>
                </a:lnTo>
                <a:cubicBezTo>
                  <a:pt x="386" y="0"/>
                  <a:pt x="367" y="18"/>
                  <a:pt x="367" y="41"/>
                </a:cubicBezTo>
                <a:lnTo>
                  <a:pt x="367" y="708"/>
                </a:lnTo>
                <a:cubicBezTo>
                  <a:pt x="367" y="713"/>
                  <a:pt x="368" y="717"/>
                  <a:pt x="369" y="722"/>
                </a:cubicBezTo>
                <a:lnTo>
                  <a:pt x="342" y="722"/>
                </a:lnTo>
                <a:cubicBezTo>
                  <a:pt x="339" y="714"/>
                  <a:pt x="338" y="706"/>
                  <a:pt x="338" y="698"/>
                </a:cubicBezTo>
                <a:lnTo>
                  <a:pt x="338" y="181"/>
                </a:lnTo>
                <a:lnTo>
                  <a:pt x="111" y="181"/>
                </a:lnTo>
                <a:cubicBezTo>
                  <a:pt x="88" y="181"/>
                  <a:pt x="70" y="200"/>
                  <a:pt x="70" y="223"/>
                </a:cubicBezTo>
                <a:lnTo>
                  <a:pt x="70" y="708"/>
                </a:lnTo>
                <a:cubicBezTo>
                  <a:pt x="70" y="713"/>
                  <a:pt x="70" y="717"/>
                  <a:pt x="72" y="722"/>
                </a:cubicBezTo>
                <a:lnTo>
                  <a:pt x="0" y="722"/>
                </a:lnTo>
                <a:lnTo>
                  <a:pt x="0" y="808"/>
                </a:lnTo>
                <a:lnTo>
                  <a:pt x="1181" y="808"/>
                </a:lnTo>
                <a:lnTo>
                  <a:pt x="1181" y="722"/>
                </a:lnTo>
                <a:lnTo>
                  <a:pt x="1115" y="722"/>
                </a:lnTo>
                <a:close/>
                <a:moveTo>
                  <a:pt x="195" y="551"/>
                </a:moveTo>
                <a:lnTo>
                  <a:pt x="135" y="551"/>
                </a:lnTo>
                <a:lnTo>
                  <a:pt x="135" y="492"/>
                </a:lnTo>
                <a:lnTo>
                  <a:pt x="195" y="492"/>
                </a:lnTo>
                <a:lnTo>
                  <a:pt x="195" y="551"/>
                </a:lnTo>
                <a:close/>
                <a:moveTo>
                  <a:pt x="195" y="446"/>
                </a:moveTo>
                <a:lnTo>
                  <a:pt x="135" y="446"/>
                </a:lnTo>
                <a:lnTo>
                  <a:pt x="135" y="387"/>
                </a:lnTo>
                <a:lnTo>
                  <a:pt x="195" y="387"/>
                </a:lnTo>
                <a:lnTo>
                  <a:pt x="195" y="446"/>
                </a:lnTo>
                <a:close/>
                <a:moveTo>
                  <a:pt x="195" y="345"/>
                </a:moveTo>
                <a:lnTo>
                  <a:pt x="135" y="345"/>
                </a:lnTo>
                <a:lnTo>
                  <a:pt x="135" y="285"/>
                </a:lnTo>
                <a:lnTo>
                  <a:pt x="195" y="285"/>
                </a:lnTo>
                <a:lnTo>
                  <a:pt x="195" y="345"/>
                </a:lnTo>
                <a:close/>
                <a:moveTo>
                  <a:pt x="288" y="551"/>
                </a:moveTo>
                <a:lnTo>
                  <a:pt x="228" y="551"/>
                </a:lnTo>
                <a:lnTo>
                  <a:pt x="228" y="492"/>
                </a:lnTo>
                <a:lnTo>
                  <a:pt x="288" y="492"/>
                </a:lnTo>
                <a:lnTo>
                  <a:pt x="288" y="551"/>
                </a:lnTo>
                <a:close/>
                <a:moveTo>
                  <a:pt x="288" y="446"/>
                </a:moveTo>
                <a:lnTo>
                  <a:pt x="228" y="446"/>
                </a:lnTo>
                <a:lnTo>
                  <a:pt x="228" y="387"/>
                </a:lnTo>
                <a:lnTo>
                  <a:pt x="288" y="387"/>
                </a:lnTo>
                <a:lnTo>
                  <a:pt x="288" y="446"/>
                </a:lnTo>
                <a:close/>
                <a:moveTo>
                  <a:pt x="288" y="345"/>
                </a:moveTo>
                <a:lnTo>
                  <a:pt x="228" y="345"/>
                </a:lnTo>
                <a:lnTo>
                  <a:pt x="228" y="285"/>
                </a:lnTo>
                <a:lnTo>
                  <a:pt x="288" y="285"/>
                </a:lnTo>
                <a:lnTo>
                  <a:pt x="288" y="345"/>
                </a:lnTo>
                <a:close/>
                <a:moveTo>
                  <a:pt x="683" y="719"/>
                </a:moveTo>
                <a:lnTo>
                  <a:pt x="508" y="719"/>
                </a:lnTo>
                <a:lnTo>
                  <a:pt x="508" y="500"/>
                </a:lnTo>
                <a:lnTo>
                  <a:pt x="683" y="500"/>
                </a:lnTo>
                <a:lnTo>
                  <a:pt x="683" y="719"/>
                </a:lnTo>
                <a:close/>
                <a:moveTo>
                  <a:pt x="591" y="312"/>
                </a:moveTo>
                <a:cubicBezTo>
                  <a:pt x="509" y="312"/>
                  <a:pt x="444" y="246"/>
                  <a:pt x="444" y="165"/>
                </a:cubicBezTo>
                <a:cubicBezTo>
                  <a:pt x="444" y="84"/>
                  <a:pt x="510" y="18"/>
                  <a:pt x="591" y="18"/>
                </a:cubicBezTo>
                <a:cubicBezTo>
                  <a:pt x="672" y="18"/>
                  <a:pt x="738" y="84"/>
                  <a:pt x="738" y="165"/>
                </a:cubicBezTo>
                <a:cubicBezTo>
                  <a:pt x="738" y="246"/>
                  <a:pt x="672" y="312"/>
                  <a:pt x="591" y="312"/>
                </a:cubicBezTo>
                <a:close/>
                <a:moveTo>
                  <a:pt x="970" y="551"/>
                </a:moveTo>
                <a:lnTo>
                  <a:pt x="910" y="551"/>
                </a:lnTo>
                <a:lnTo>
                  <a:pt x="910" y="492"/>
                </a:lnTo>
                <a:lnTo>
                  <a:pt x="970" y="492"/>
                </a:lnTo>
                <a:lnTo>
                  <a:pt x="970" y="551"/>
                </a:lnTo>
                <a:close/>
                <a:moveTo>
                  <a:pt x="970" y="446"/>
                </a:moveTo>
                <a:lnTo>
                  <a:pt x="910" y="446"/>
                </a:lnTo>
                <a:lnTo>
                  <a:pt x="910" y="387"/>
                </a:lnTo>
                <a:lnTo>
                  <a:pt x="970" y="387"/>
                </a:lnTo>
                <a:lnTo>
                  <a:pt x="970" y="446"/>
                </a:lnTo>
                <a:close/>
                <a:moveTo>
                  <a:pt x="970" y="345"/>
                </a:moveTo>
                <a:lnTo>
                  <a:pt x="910" y="345"/>
                </a:lnTo>
                <a:lnTo>
                  <a:pt x="910" y="285"/>
                </a:lnTo>
                <a:lnTo>
                  <a:pt x="970" y="285"/>
                </a:lnTo>
                <a:lnTo>
                  <a:pt x="970" y="345"/>
                </a:lnTo>
                <a:close/>
                <a:moveTo>
                  <a:pt x="1063" y="551"/>
                </a:moveTo>
                <a:lnTo>
                  <a:pt x="1003" y="551"/>
                </a:lnTo>
                <a:lnTo>
                  <a:pt x="1003" y="492"/>
                </a:lnTo>
                <a:lnTo>
                  <a:pt x="1063" y="492"/>
                </a:lnTo>
                <a:lnTo>
                  <a:pt x="1063" y="551"/>
                </a:lnTo>
                <a:close/>
                <a:moveTo>
                  <a:pt x="1063" y="446"/>
                </a:moveTo>
                <a:lnTo>
                  <a:pt x="1003" y="446"/>
                </a:lnTo>
                <a:lnTo>
                  <a:pt x="1003" y="387"/>
                </a:lnTo>
                <a:lnTo>
                  <a:pt x="1063" y="387"/>
                </a:lnTo>
                <a:lnTo>
                  <a:pt x="1063" y="446"/>
                </a:lnTo>
                <a:close/>
                <a:moveTo>
                  <a:pt x="1063" y="345"/>
                </a:moveTo>
                <a:lnTo>
                  <a:pt x="1003" y="345"/>
                </a:lnTo>
                <a:lnTo>
                  <a:pt x="1003" y="285"/>
                </a:lnTo>
                <a:lnTo>
                  <a:pt x="1063" y="285"/>
                </a:lnTo>
                <a:lnTo>
                  <a:pt x="1063" y="345"/>
                </a:lnTo>
                <a:close/>
                <a:moveTo>
                  <a:pt x="627" y="129"/>
                </a:moveTo>
                <a:lnTo>
                  <a:pt x="683" y="129"/>
                </a:lnTo>
                <a:lnTo>
                  <a:pt x="683" y="202"/>
                </a:lnTo>
                <a:lnTo>
                  <a:pt x="627" y="202"/>
                </a:lnTo>
                <a:lnTo>
                  <a:pt x="627" y="258"/>
                </a:lnTo>
                <a:lnTo>
                  <a:pt x="554" y="258"/>
                </a:lnTo>
                <a:lnTo>
                  <a:pt x="554" y="202"/>
                </a:lnTo>
                <a:lnTo>
                  <a:pt x="498" y="202"/>
                </a:lnTo>
                <a:lnTo>
                  <a:pt x="498" y="129"/>
                </a:lnTo>
                <a:lnTo>
                  <a:pt x="554" y="129"/>
                </a:lnTo>
                <a:lnTo>
                  <a:pt x="554" y="73"/>
                </a:lnTo>
                <a:lnTo>
                  <a:pt x="627" y="73"/>
                </a:lnTo>
                <a:lnTo>
                  <a:pt x="627" y="129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79" name="Group 4">
            <a:extLst>
              <a:ext uri="{FF2B5EF4-FFF2-40B4-BE49-F238E27FC236}">
                <a16:creationId xmlns:a16="http://schemas.microsoft.com/office/drawing/2014/main" xmlns="" id="{2C14F1D5-8A02-4053-88BB-3401DC616BE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324692" y="2423489"/>
            <a:ext cx="505278" cy="506686"/>
            <a:chOff x="1686" y="0"/>
            <a:chExt cx="4308" cy="4320"/>
          </a:xfrm>
        </p:grpSpPr>
        <p:sp>
          <p:nvSpPr>
            <p:cNvPr id="80" name="AutoShape 3">
              <a:extLst>
                <a:ext uri="{FF2B5EF4-FFF2-40B4-BE49-F238E27FC236}">
                  <a16:creationId xmlns:a16="http://schemas.microsoft.com/office/drawing/2014/main" xmlns="" id="{654E0B93-63F3-4E90-A4A2-ACF8457A23CE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686" y="0"/>
              <a:ext cx="4308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5">
              <a:extLst>
                <a:ext uri="{FF2B5EF4-FFF2-40B4-BE49-F238E27FC236}">
                  <a16:creationId xmlns:a16="http://schemas.microsoft.com/office/drawing/2014/main" xmlns="" id="{6CAFA4D5-4874-4366-93E1-2A11416CFE4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1" y="1497"/>
              <a:ext cx="1866" cy="1871"/>
            </a:xfrm>
            <a:custGeom>
              <a:avLst/>
              <a:gdLst>
                <a:gd name="T0" fmla="*/ 1612 w 2475"/>
                <a:gd name="T1" fmla="*/ 0 h 2475"/>
                <a:gd name="T2" fmla="*/ 862 w 2475"/>
                <a:gd name="T3" fmla="*/ 0 h 2475"/>
                <a:gd name="T4" fmla="*/ 862 w 2475"/>
                <a:gd name="T5" fmla="*/ 863 h 2475"/>
                <a:gd name="T6" fmla="*/ 0 w 2475"/>
                <a:gd name="T7" fmla="*/ 863 h 2475"/>
                <a:gd name="T8" fmla="*/ 0 w 2475"/>
                <a:gd name="T9" fmla="*/ 1613 h 2475"/>
                <a:gd name="T10" fmla="*/ 862 w 2475"/>
                <a:gd name="T11" fmla="*/ 1613 h 2475"/>
                <a:gd name="T12" fmla="*/ 862 w 2475"/>
                <a:gd name="T13" fmla="*/ 2475 h 2475"/>
                <a:gd name="T14" fmla="*/ 1612 w 2475"/>
                <a:gd name="T15" fmla="*/ 2475 h 2475"/>
                <a:gd name="T16" fmla="*/ 1612 w 2475"/>
                <a:gd name="T17" fmla="*/ 1613 h 2475"/>
                <a:gd name="T18" fmla="*/ 2475 w 2475"/>
                <a:gd name="T19" fmla="*/ 1613 h 2475"/>
                <a:gd name="T20" fmla="*/ 2475 w 2475"/>
                <a:gd name="T21" fmla="*/ 863 h 2475"/>
                <a:gd name="T22" fmla="*/ 1612 w 2475"/>
                <a:gd name="T23" fmla="*/ 863 h 2475"/>
                <a:gd name="T24" fmla="*/ 1612 w 2475"/>
                <a:gd name="T25" fmla="*/ 0 h 2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75" h="2475">
                  <a:moveTo>
                    <a:pt x="1612" y="0"/>
                  </a:moveTo>
                  <a:lnTo>
                    <a:pt x="862" y="0"/>
                  </a:lnTo>
                  <a:lnTo>
                    <a:pt x="862" y="863"/>
                  </a:lnTo>
                  <a:lnTo>
                    <a:pt x="0" y="863"/>
                  </a:lnTo>
                  <a:lnTo>
                    <a:pt x="0" y="1613"/>
                  </a:lnTo>
                  <a:lnTo>
                    <a:pt x="862" y="1613"/>
                  </a:lnTo>
                  <a:lnTo>
                    <a:pt x="862" y="2475"/>
                  </a:lnTo>
                  <a:lnTo>
                    <a:pt x="1612" y="2475"/>
                  </a:lnTo>
                  <a:lnTo>
                    <a:pt x="1612" y="1613"/>
                  </a:lnTo>
                  <a:lnTo>
                    <a:pt x="2475" y="1613"/>
                  </a:lnTo>
                  <a:lnTo>
                    <a:pt x="2475" y="863"/>
                  </a:lnTo>
                  <a:lnTo>
                    <a:pt x="1612" y="863"/>
                  </a:lnTo>
                  <a:lnTo>
                    <a:pt x="161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6">
              <a:extLst>
                <a:ext uri="{FF2B5EF4-FFF2-40B4-BE49-F238E27FC236}">
                  <a16:creationId xmlns:a16="http://schemas.microsoft.com/office/drawing/2014/main" xmlns="" id="{0360105F-BE42-47C2-A778-22FF6A9FA5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6" y="42"/>
              <a:ext cx="4287" cy="4214"/>
            </a:xfrm>
            <a:custGeom>
              <a:avLst/>
              <a:gdLst>
                <a:gd name="T0" fmla="*/ 2644 w 5688"/>
                <a:gd name="T1" fmla="*/ 2413 h 5575"/>
                <a:gd name="T2" fmla="*/ 3506 w 5688"/>
                <a:gd name="T3" fmla="*/ 2413 h 5575"/>
                <a:gd name="T4" fmla="*/ 3506 w 5688"/>
                <a:gd name="T5" fmla="*/ 1550 h 5575"/>
                <a:gd name="T6" fmla="*/ 5006 w 5688"/>
                <a:gd name="T7" fmla="*/ 1550 h 5575"/>
                <a:gd name="T8" fmla="*/ 5006 w 5688"/>
                <a:gd name="T9" fmla="*/ 2413 h 5575"/>
                <a:gd name="T10" fmla="*/ 5441 w 5688"/>
                <a:gd name="T11" fmla="*/ 2413 h 5575"/>
                <a:gd name="T12" fmla="*/ 5688 w 5688"/>
                <a:gd name="T13" fmla="*/ 1569 h 5575"/>
                <a:gd name="T14" fmla="*/ 4120 w 5688"/>
                <a:gd name="T15" fmla="*/ 0 h 5575"/>
                <a:gd name="T16" fmla="*/ 2844 w 5688"/>
                <a:gd name="T17" fmla="*/ 657 h 5575"/>
                <a:gd name="T18" fmla="*/ 1568 w 5688"/>
                <a:gd name="T19" fmla="*/ 0 h 5575"/>
                <a:gd name="T20" fmla="*/ 0 w 5688"/>
                <a:gd name="T21" fmla="*/ 1568 h 5575"/>
                <a:gd name="T22" fmla="*/ 354 w 5688"/>
                <a:gd name="T23" fmla="*/ 2561 h 5575"/>
                <a:gd name="T24" fmla="*/ 2844 w 5688"/>
                <a:gd name="T25" fmla="*/ 5575 h 5575"/>
                <a:gd name="T26" fmla="*/ 3506 w 5688"/>
                <a:gd name="T27" fmla="*/ 4773 h 5575"/>
                <a:gd name="T28" fmla="*/ 3506 w 5688"/>
                <a:gd name="T29" fmla="*/ 3913 h 5575"/>
                <a:gd name="T30" fmla="*/ 2644 w 5688"/>
                <a:gd name="T31" fmla="*/ 3913 h 5575"/>
                <a:gd name="T32" fmla="*/ 2644 w 5688"/>
                <a:gd name="T33" fmla="*/ 2413 h 5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88" h="5575">
                  <a:moveTo>
                    <a:pt x="2644" y="2413"/>
                  </a:moveTo>
                  <a:lnTo>
                    <a:pt x="3506" y="2413"/>
                  </a:lnTo>
                  <a:lnTo>
                    <a:pt x="3506" y="1550"/>
                  </a:lnTo>
                  <a:lnTo>
                    <a:pt x="5006" y="1550"/>
                  </a:lnTo>
                  <a:lnTo>
                    <a:pt x="5006" y="2413"/>
                  </a:lnTo>
                  <a:lnTo>
                    <a:pt x="5441" y="2413"/>
                  </a:lnTo>
                  <a:cubicBezTo>
                    <a:pt x="5597" y="2163"/>
                    <a:pt x="5688" y="1879"/>
                    <a:pt x="5688" y="1569"/>
                  </a:cubicBezTo>
                  <a:cubicBezTo>
                    <a:pt x="5688" y="703"/>
                    <a:pt x="4986" y="0"/>
                    <a:pt x="4120" y="0"/>
                  </a:cubicBezTo>
                  <a:cubicBezTo>
                    <a:pt x="3594" y="0"/>
                    <a:pt x="3128" y="260"/>
                    <a:pt x="2844" y="657"/>
                  </a:cubicBezTo>
                  <a:cubicBezTo>
                    <a:pt x="2559" y="260"/>
                    <a:pt x="2094" y="0"/>
                    <a:pt x="1568" y="0"/>
                  </a:cubicBezTo>
                  <a:cubicBezTo>
                    <a:pt x="702" y="0"/>
                    <a:pt x="0" y="702"/>
                    <a:pt x="0" y="1568"/>
                  </a:cubicBezTo>
                  <a:cubicBezTo>
                    <a:pt x="0" y="1945"/>
                    <a:pt x="133" y="2290"/>
                    <a:pt x="354" y="2561"/>
                  </a:cubicBezTo>
                  <a:lnTo>
                    <a:pt x="2844" y="5575"/>
                  </a:lnTo>
                  <a:lnTo>
                    <a:pt x="3506" y="4773"/>
                  </a:lnTo>
                  <a:lnTo>
                    <a:pt x="3506" y="3913"/>
                  </a:lnTo>
                  <a:lnTo>
                    <a:pt x="2644" y="3913"/>
                  </a:lnTo>
                  <a:lnTo>
                    <a:pt x="2644" y="2413"/>
                  </a:lnTo>
                  <a:close/>
                </a:path>
              </a:pathLst>
            </a:custGeom>
            <a:solidFill>
              <a:schemeClr val="bg1"/>
            </a:solidFill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xmlns="" val="283209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/>
              <a:t>PPP Opportunities at Hospital </a:t>
            </a:r>
            <a:r>
              <a:rPr lang="en-US" b="1" dirty="0"/>
              <a:t>L</a:t>
            </a:r>
            <a:r>
              <a:rPr lang="en-US" b="1" dirty="0" smtClean="0"/>
              <a:t>evel..1/3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990924"/>
          </a:xfrm>
        </p:spPr>
        <p:txBody>
          <a:bodyPr>
            <a:normAutofit/>
          </a:bodyPr>
          <a:lstStyle/>
          <a:p>
            <a:r>
              <a:rPr lang="en-US" sz="3200" dirty="0"/>
              <a:t>Partnership in management of specific areas of healthcare such as hospices for geriatric and palliative care</a:t>
            </a:r>
          </a:p>
          <a:p>
            <a:r>
              <a:rPr lang="en-US" sz="3200" dirty="0"/>
              <a:t>T</a:t>
            </a:r>
            <a:r>
              <a:rPr lang="en-US" sz="3200" dirty="0" smtClean="0"/>
              <a:t>o </a:t>
            </a:r>
            <a:r>
              <a:rPr lang="en-US" sz="3200" dirty="0"/>
              <a:t>provide public health services whenever the capacity of the latter is saturated.</a:t>
            </a:r>
          </a:p>
          <a:p>
            <a:r>
              <a:rPr lang="en-US" sz="3200" dirty="0"/>
              <a:t>Contract management especially locums or staff involved in job sharing or flexible hours or on demand, </a:t>
            </a:r>
            <a:r>
              <a:rPr lang="en-US" sz="3200" dirty="0" err="1"/>
              <a:t>etc</a:t>
            </a:r>
            <a:r>
              <a:rPr lang="en-US" sz="3200" dirty="0" smtClean="0"/>
              <a:t>…</a:t>
            </a:r>
          </a:p>
          <a:p>
            <a:endParaRPr lang="en-US" sz="3200" dirty="0"/>
          </a:p>
          <a:p>
            <a:endParaRPr lang="en-US" dirty="0"/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24407" y="4864728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90212" y="4864727"/>
            <a:ext cx="3431679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93413" y="4897136"/>
            <a:ext cx="2530401" cy="1710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0030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Skill development in specific areas, example: financial skills, business development, </a:t>
            </a:r>
            <a:r>
              <a:rPr lang="en-US" sz="3200" dirty="0" err="1"/>
              <a:t>etc</a:t>
            </a:r>
            <a:r>
              <a:rPr lang="en-US" sz="3200" dirty="0"/>
              <a:t>…</a:t>
            </a:r>
          </a:p>
          <a:p>
            <a:r>
              <a:rPr lang="en-US" sz="3200" dirty="0"/>
              <a:t>Asset management and investment</a:t>
            </a:r>
          </a:p>
          <a:p>
            <a:r>
              <a:rPr lang="en-US" sz="3200" dirty="0"/>
              <a:t>Social Marketing and re-branding</a:t>
            </a:r>
          </a:p>
          <a:p>
            <a:r>
              <a:rPr lang="en-US" sz="3200" dirty="0" smtClean="0"/>
              <a:t>Home </a:t>
            </a:r>
            <a:r>
              <a:rPr lang="en-US" sz="3200" dirty="0"/>
              <a:t>Care Teams</a:t>
            </a:r>
          </a:p>
          <a:p>
            <a:r>
              <a:rPr lang="en-US" sz="3200" dirty="0" smtClean="0"/>
              <a:t>Telemedicine </a:t>
            </a:r>
            <a:r>
              <a:rPr lang="en-US" sz="3200" dirty="0"/>
              <a:t>and mobile </a:t>
            </a:r>
            <a:r>
              <a:rPr lang="en-US" sz="3200" dirty="0" smtClean="0"/>
              <a:t>health</a:t>
            </a:r>
          </a:p>
          <a:p>
            <a:endParaRPr lang="en-US" sz="3200" dirty="0"/>
          </a:p>
          <a:p>
            <a:endParaRPr lang="en-US" dirty="0"/>
          </a:p>
        </p:txBody>
      </p:sp>
      <p:sp>
        <p:nvSpPr>
          <p:cNvPr id="7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/>
              <a:t>PPP Opportunities at Hospital Level..</a:t>
            </a:r>
            <a:r>
              <a:rPr lang="en-US" b="1" dirty="0" smtClean="0"/>
              <a:t>2/3</a:t>
            </a:r>
            <a:endParaRPr lang="en-US" b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99067" y="5067153"/>
            <a:ext cx="2974975" cy="168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16105" y="5139789"/>
            <a:ext cx="2859088" cy="159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01112" y="5139789"/>
            <a:ext cx="2481262" cy="1658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90208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PPP Opportunities at Hospital Level..</a:t>
            </a:r>
            <a:r>
              <a:rPr lang="en-US" b="1" dirty="0" smtClean="0"/>
              <a:t>3/3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Management of leases of major services to the private sector ( Example: MRI services, Central laboratory services, etc..).</a:t>
            </a:r>
          </a:p>
          <a:p>
            <a:r>
              <a:rPr lang="en-US" sz="3200" dirty="0"/>
              <a:t>Outsourcing of support services</a:t>
            </a:r>
          </a:p>
          <a:p>
            <a:r>
              <a:rPr lang="en-US" sz="3200" dirty="0" smtClean="0"/>
              <a:t>Partnership </a:t>
            </a:r>
            <a:r>
              <a:rPr lang="en-US" sz="3200" dirty="0"/>
              <a:t>in pharmaceutical procurement &amp; supply </a:t>
            </a:r>
          </a:p>
          <a:p>
            <a:r>
              <a:rPr lang="en-US" sz="3200" dirty="0" smtClean="0"/>
              <a:t>Operation </a:t>
            </a:r>
            <a:r>
              <a:rPr lang="en-US" sz="3200" dirty="0"/>
              <a:t>of private </a:t>
            </a:r>
            <a:r>
              <a:rPr lang="en-US" sz="3200" dirty="0" smtClean="0"/>
              <a:t>wards</a:t>
            </a:r>
            <a:endParaRPr lang="en-US" sz="3200" dirty="0"/>
          </a:p>
          <a:p>
            <a:r>
              <a:rPr lang="en-US" sz="3200" dirty="0" smtClean="0"/>
              <a:t>“</a:t>
            </a:r>
            <a:r>
              <a:rPr lang="en-US" sz="3200" dirty="0"/>
              <a:t>Front </a:t>
            </a:r>
            <a:r>
              <a:rPr lang="en-US" sz="3200" dirty="0" smtClean="0"/>
              <a:t>Desk” </a:t>
            </a:r>
            <a:r>
              <a:rPr lang="en-US" sz="3200" dirty="0"/>
              <a:t>management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59873" y="5173921"/>
            <a:ext cx="3219450" cy="142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24851" y="5130902"/>
            <a:ext cx="2777054" cy="1473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79322" y="5173921"/>
            <a:ext cx="1910427" cy="1430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89749" y="5173920"/>
            <a:ext cx="2135102" cy="142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73957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AutoShape 25">
            <a:extLst>
              <a:ext uri="{FF2B5EF4-FFF2-40B4-BE49-F238E27FC236}">
                <a16:creationId xmlns:a16="http://schemas.microsoft.com/office/drawing/2014/main" xmlns="" id="{76C708F9-930A-484A-9FF4-79E435BDCCBD}"/>
              </a:ext>
            </a:extLst>
          </p:cNvPr>
          <p:cNvSpPr>
            <a:spLocks/>
          </p:cNvSpPr>
          <p:nvPr/>
        </p:nvSpPr>
        <p:spPr bwMode="auto">
          <a:xfrm>
            <a:off x="1267055" y="416153"/>
            <a:ext cx="7888017" cy="213624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/>
          <a:p>
            <a:pPr defTabSz="420109" rtl="1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000000"/>
                </a:solidFill>
                <a:latin typeface="Calibri Light" panose="020F0302020204030204" pitchFamily="34" charset="0"/>
                <a:ea typeface="ＭＳ Ｐゴシック"/>
                <a:cs typeface="Calibri Light" panose="020F0302020204030204" pitchFamily="34" charset="0"/>
                <a:sym typeface="Helvetica" charset="0"/>
              </a:rPr>
              <a:t>Current Health Sector Structure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xmlns="" id="{5FA8F1CD-2317-4F4C-B4E9-D8DA88D59DCC}"/>
              </a:ext>
            </a:extLst>
          </p:cNvPr>
          <p:cNvCxnSpPr>
            <a:cxnSpLocks/>
          </p:cNvCxnSpPr>
          <p:nvPr/>
        </p:nvCxnSpPr>
        <p:spPr>
          <a:xfrm>
            <a:off x="246260" y="758420"/>
            <a:ext cx="1194574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C3E478A5-DB27-4F05-BBF4-1B5995294C70}"/>
              </a:ext>
            </a:extLst>
          </p:cNvPr>
          <p:cNvGrpSpPr/>
          <p:nvPr/>
        </p:nvGrpSpPr>
        <p:grpSpPr>
          <a:xfrm>
            <a:off x="781116" y="1059921"/>
            <a:ext cx="10754153" cy="4139342"/>
            <a:chOff x="1267055" y="1639564"/>
            <a:chExt cx="10754153" cy="4139342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xmlns="" id="{9084A478-28B5-4170-8144-A70485095A5E}"/>
                </a:ext>
              </a:extLst>
            </p:cNvPr>
            <p:cNvCxnSpPr>
              <a:cxnSpLocks/>
            </p:cNvCxnSpPr>
            <p:nvPr/>
          </p:nvCxnSpPr>
          <p:spPr>
            <a:xfrm>
              <a:off x="1267055" y="4878569"/>
              <a:ext cx="10754151" cy="0"/>
            </a:xfrm>
            <a:prstGeom prst="line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</a:ln>
            <a:effectLst/>
          </p:spPr>
        </p:cxn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6A6FD30D-165E-4F56-8254-E04D0EAEA957}"/>
                </a:ext>
              </a:extLst>
            </p:cNvPr>
            <p:cNvSpPr/>
            <p:nvPr/>
          </p:nvSpPr>
          <p:spPr>
            <a:xfrm>
              <a:off x="1267055" y="1643395"/>
              <a:ext cx="2026773" cy="830609"/>
            </a:xfrm>
            <a:prstGeom prst="rect">
              <a:avLst/>
            </a:prstGeom>
            <a:solidFill>
              <a:srgbClr val="44546A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ea typeface="ＭＳ Ｐゴシック"/>
                  <a:cs typeface="Arial" panose="020B0604020202020204" pitchFamily="34" charset="0"/>
                </a:rPr>
                <a:t>Monitoring and Policy Setting</a:t>
              </a:r>
              <a:endParaRPr kumimoji="0" lang="ar-BH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ＭＳ Ｐゴシック"/>
                <a:cs typeface="Arial" panose="020B0604020202020204" pitchFamily="34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294B0581-5418-436A-B7D1-F0E838E8C82F}"/>
                </a:ext>
              </a:extLst>
            </p:cNvPr>
            <p:cNvSpPr/>
            <p:nvPr/>
          </p:nvSpPr>
          <p:spPr>
            <a:xfrm>
              <a:off x="1267055" y="2715968"/>
              <a:ext cx="2013522" cy="907649"/>
            </a:xfrm>
            <a:prstGeom prst="rect">
              <a:avLst/>
            </a:prstGeom>
            <a:solidFill>
              <a:srgbClr val="44546A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ea typeface="ＭＳ Ｐゴシック"/>
                  <a:cs typeface="Arial" panose="020B0604020202020204" pitchFamily="34" charset="0"/>
                </a:rPr>
                <a:t>Financing</a:t>
              </a:r>
              <a:endParaRPr kumimoji="0" lang="en-US" b="1" i="0" u="none" strike="noStrike" kern="0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ＭＳ Ｐゴシック"/>
                <a:cs typeface="Arial" panose="020B060402020202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D32F072E-D7F9-420C-A416-74A3CFEBBDC2}"/>
                </a:ext>
              </a:extLst>
            </p:cNvPr>
            <p:cNvSpPr/>
            <p:nvPr/>
          </p:nvSpPr>
          <p:spPr>
            <a:xfrm>
              <a:off x="3374700" y="2717569"/>
              <a:ext cx="6030763" cy="912964"/>
            </a:xfrm>
            <a:prstGeom prst="rect">
              <a:avLst/>
            </a:prstGeom>
            <a:solidFill>
              <a:srgbClr val="808080">
                <a:lumMod val="20000"/>
                <a:lumOff val="8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ＭＳ Ｐゴシック"/>
                  <a:cs typeface="Sakkal Majalla" panose="02000000000000000000" pitchFamily="2" charset="-78"/>
                </a:rPr>
                <a:t>Ministry of Finance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52C2CDD4-D4DA-4A16-B840-C1159768FA56}"/>
                </a:ext>
              </a:extLst>
            </p:cNvPr>
            <p:cNvSpPr/>
            <p:nvPr/>
          </p:nvSpPr>
          <p:spPr>
            <a:xfrm>
              <a:off x="1267055" y="3883182"/>
              <a:ext cx="2013522" cy="840702"/>
            </a:xfrm>
            <a:prstGeom prst="rect">
              <a:avLst/>
            </a:prstGeom>
            <a:solidFill>
              <a:srgbClr val="44546A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ea typeface="ＭＳ Ｐゴシック"/>
                  <a:cs typeface="Arial" panose="020B0604020202020204" pitchFamily="34" charset="0"/>
                </a:rPr>
                <a:t>Service Delivery</a:t>
              </a:r>
              <a:endParaRPr kumimoji="0" lang="en-US" b="1" i="0" u="none" strike="noStrike" kern="0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ＭＳ Ｐゴシック"/>
                <a:cs typeface="Arial" panose="020B0604020202020204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2EAB9EB2-66F3-4EBF-ABB7-5B7F124DE595}"/>
                </a:ext>
              </a:extLst>
            </p:cNvPr>
            <p:cNvSpPr/>
            <p:nvPr/>
          </p:nvSpPr>
          <p:spPr>
            <a:xfrm>
              <a:off x="5653670" y="3899701"/>
              <a:ext cx="2295541" cy="840472"/>
            </a:xfrm>
            <a:prstGeom prst="rect">
              <a:avLst/>
            </a:prstGeom>
            <a:solidFill>
              <a:srgbClr val="D9D9D9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ＭＳ Ｐゴシック"/>
                  <a:cs typeface="Sakkal Majalla" panose="02000000000000000000" pitchFamily="2" charset="-78"/>
                </a:rPr>
                <a:t>BDF Hospital &amp; Mohamed bin Khalifa Cardiac Center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AA076502-47A3-4C3C-B97E-9750197B3DE4}"/>
                </a:ext>
              </a:extLst>
            </p:cNvPr>
            <p:cNvSpPr/>
            <p:nvPr/>
          </p:nvSpPr>
          <p:spPr>
            <a:xfrm>
              <a:off x="3374698" y="3894967"/>
              <a:ext cx="2184851" cy="832764"/>
            </a:xfrm>
            <a:prstGeom prst="rect">
              <a:avLst/>
            </a:prstGeom>
            <a:solidFill>
              <a:srgbClr val="D9D9D9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ＭＳ Ｐゴシック"/>
                  <a:cs typeface="Sakkal Majalla" panose="02000000000000000000" pitchFamily="2" charset="-78"/>
                </a:rPr>
                <a:t>MOH Hospitals and Primary Healthcare Centers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xmlns="" id="{21EE137E-36E8-4178-B320-5167B92C12A5}"/>
                </a:ext>
              </a:extLst>
            </p:cNvPr>
            <p:cNvCxnSpPr>
              <a:cxnSpLocks/>
            </p:cNvCxnSpPr>
            <p:nvPr/>
          </p:nvCxnSpPr>
          <p:spPr>
            <a:xfrm>
              <a:off x="1267055" y="3771574"/>
              <a:ext cx="10754151" cy="0"/>
            </a:xfrm>
            <a:prstGeom prst="line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xmlns="" id="{621FC6C2-D079-43F2-9EAA-3097ED0B0B78}"/>
                </a:ext>
              </a:extLst>
            </p:cNvPr>
            <p:cNvCxnSpPr>
              <a:cxnSpLocks/>
            </p:cNvCxnSpPr>
            <p:nvPr/>
          </p:nvCxnSpPr>
          <p:spPr>
            <a:xfrm>
              <a:off x="1267055" y="2585920"/>
              <a:ext cx="10754151" cy="0"/>
            </a:xfrm>
            <a:prstGeom prst="line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</a:ln>
            <a:effectLst/>
          </p:spPr>
        </p:cxn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FD754AEF-C5F5-47EB-99B7-FE5AAA8E130A}"/>
                </a:ext>
              </a:extLst>
            </p:cNvPr>
            <p:cNvSpPr/>
            <p:nvPr/>
          </p:nvSpPr>
          <p:spPr>
            <a:xfrm>
              <a:off x="8043332" y="3888961"/>
              <a:ext cx="2086196" cy="835667"/>
            </a:xfrm>
            <a:prstGeom prst="rect">
              <a:avLst/>
            </a:prstGeom>
            <a:solidFill>
              <a:srgbClr val="D9D9D9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ＭＳ Ｐゴシック"/>
                  <a:cs typeface="Sakkal Majalla" panose="02000000000000000000" pitchFamily="2" charset="-78"/>
                </a:rPr>
                <a:t>King Hamad University Hospital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xmlns="" id="{60637DA7-A3BF-4427-A476-C2B68150D9F0}"/>
                </a:ext>
              </a:extLst>
            </p:cNvPr>
            <p:cNvSpPr/>
            <p:nvPr/>
          </p:nvSpPr>
          <p:spPr>
            <a:xfrm>
              <a:off x="3374699" y="1639564"/>
              <a:ext cx="3918911" cy="802106"/>
            </a:xfrm>
            <a:prstGeom prst="rect">
              <a:avLst/>
            </a:prstGeom>
            <a:solidFill>
              <a:srgbClr val="808080">
                <a:lumMod val="20000"/>
                <a:lumOff val="8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ＭＳ Ｐゴシック"/>
                  <a:cs typeface="Sakkal Majalla" panose="02000000000000000000" pitchFamily="2" charset="-78"/>
                </a:rPr>
                <a:t>Supreme Council of Health</a:t>
              </a:r>
              <a:endParaRPr kumimoji="0" lang="ar-SA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ＭＳ Ｐゴシック"/>
                <a:cs typeface="Sakkal Majalla" panose="02000000000000000000" pitchFamily="2" charset="-78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ＭＳ Ｐゴシック"/>
                <a:cs typeface="Sakkal Majalla" panose="02000000000000000000" pitchFamily="2" charset="-78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ＭＳ Ｐゴシック"/>
                <a:cs typeface="Sakkal Majalla" panose="02000000000000000000" pitchFamily="2" charset="-78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B9195DF0-5159-4453-8A78-87D7C2BB1EDF}"/>
                </a:ext>
              </a:extLst>
            </p:cNvPr>
            <p:cNvSpPr/>
            <p:nvPr/>
          </p:nvSpPr>
          <p:spPr>
            <a:xfrm>
              <a:off x="3473386" y="1969783"/>
              <a:ext cx="3721535" cy="391593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ＭＳ Ｐゴシック"/>
                  <a:cs typeface="Sakkal Majalla" panose="02000000000000000000" pitchFamily="2" charset="-78"/>
                </a:rPr>
                <a:t>National Health Regulatory Authority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C0877F8E-0F81-41DE-B4E6-FA8F95E77CD8}"/>
                </a:ext>
              </a:extLst>
            </p:cNvPr>
            <p:cNvSpPr/>
            <p:nvPr/>
          </p:nvSpPr>
          <p:spPr>
            <a:xfrm>
              <a:off x="7392297" y="1643395"/>
              <a:ext cx="2375772" cy="798275"/>
            </a:xfrm>
            <a:prstGeom prst="rect">
              <a:avLst/>
            </a:prstGeom>
            <a:solidFill>
              <a:srgbClr val="D9D9D9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ＭＳ Ｐゴシック"/>
                  <a:cs typeface="Sakkal Majalla" panose="02000000000000000000" pitchFamily="2" charset="-78"/>
                </a:rPr>
                <a:t>Ministry of Health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xmlns="" id="{96AC4F11-D030-487D-86EC-1F5277E83E34}"/>
                </a:ext>
              </a:extLst>
            </p:cNvPr>
            <p:cNvSpPr/>
            <p:nvPr/>
          </p:nvSpPr>
          <p:spPr>
            <a:xfrm>
              <a:off x="9866758" y="1643395"/>
              <a:ext cx="2154448" cy="798275"/>
            </a:xfrm>
            <a:prstGeom prst="rect">
              <a:avLst/>
            </a:prstGeom>
            <a:solidFill>
              <a:srgbClr val="D9D9D9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ＭＳ Ｐゴシック"/>
                  <a:cs typeface="Sakkal Majalla" panose="02000000000000000000" pitchFamily="2" charset="-78"/>
                </a:rPr>
                <a:t>Bahrain Defense Force (BDF)</a:t>
              </a:r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xmlns="" id="{4B28DFFE-D146-46A1-95CB-1EE0D63323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artisticPhotocopy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902807" y="4236051"/>
              <a:ext cx="266938" cy="266938"/>
            </a:xfrm>
            <a:prstGeom prst="rect">
              <a:avLst/>
            </a:prstGeom>
            <a:solidFill>
              <a:srgbClr val="44546A"/>
            </a:solidFill>
          </p:spPr>
        </p:pic>
        <p:sp>
          <p:nvSpPr>
            <p:cNvPr id="32" name="Freeform 13">
              <a:extLst>
                <a:ext uri="{FF2B5EF4-FFF2-40B4-BE49-F238E27FC236}">
                  <a16:creationId xmlns:a16="http://schemas.microsoft.com/office/drawing/2014/main" xmlns="" id="{D1A6D46F-9C2D-46D1-AFFC-3EFAA3A636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1470" y="3157141"/>
              <a:ext cx="79650" cy="156848"/>
            </a:xfrm>
            <a:custGeom>
              <a:avLst/>
              <a:gdLst>
                <a:gd name="T0" fmla="*/ 366 w 615"/>
                <a:gd name="T1" fmla="*/ 532 h 1244"/>
                <a:gd name="T2" fmla="*/ 195 w 615"/>
                <a:gd name="T3" fmla="*/ 388 h 1244"/>
                <a:gd name="T4" fmla="*/ 330 w 615"/>
                <a:gd name="T5" fmla="*/ 288 h 1244"/>
                <a:gd name="T6" fmla="*/ 485 w 615"/>
                <a:gd name="T7" fmla="*/ 323 h 1244"/>
                <a:gd name="T8" fmla="*/ 508 w 615"/>
                <a:gd name="T9" fmla="*/ 328 h 1244"/>
                <a:gd name="T10" fmla="*/ 551 w 615"/>
                <a:gd name="T11" fmla="*/ 299 h 1244"/>
                <a:gd name="T12" fmla="*/ 575 w 615"/>
                <a:gd name="T13" fmla="*/ 237 h 1244"/>
                <a:gd name="T14" fmla="*/ 555 w 615"/>
                <a:gd name="T15" fmla="*/ 188 h 1244"/>
                <a:gd name="T16" fmla="*/ 394 w 615"/>
                <a:gd name="T17" fmla="*/ 146 h 1244"/>
                <a:gd name="T18" fmla="*/ 386 w 615"/>
                <a:gd name="T19" fmla="*/ 138 h 1244"/>
                <a:gd name="T20" fmla="*/ 386 w 615"/>
                <a:gd name="T21" fmla="*/ 49 h 1244"/>
                <a:gd name="T22" fmla="*/ 336 w 615"/>
                <a:gd name="T23" fmla="*/ 0 h 1244"/>
                <a:gd name="T24" fmla="*/ 293 w 615"/>
                <a:gd name="T25" fmla="*/ 0 h 1244"/>
                <a:gd name="T26" fmla="*/ 243 w 615"/>
                <a:gd name="T27" fmla="*/ 49 h 1244"/>
                <a:gd name="T28" fmla="*/ 243 w 615"/>
                <a:gd name="T29" fmla="*/ 142 h 1244"/>
                <a:gd name="T30" fmla="*/ 232 w 615"/>
                <a:gd name="T31" fmla="*/ 153 h 1244"/>
                <a:gd name="T32" fmla="*/ 16 w 615"/>
                <a:gd name="T33" fmla="*/ 406 h 1244"/>
                <a:gd name="T34" fmla="*/ 280 w 615"/>
                <a:gd name="T35" fmla="*/ 681 h 1244"/>
                <a:gd name="T36" fmla="*/ 434 w 615"/>
                <a:gd name="T37" fmla="*/ 831 h 1244"/>
                <a:gd name="T38" fmla="*/ 280 w 615"/>
                <a:gd name="T39" fmla="*/ 949 h 1244"/>
                <a:gd name="T40" fmla="*/ 97 w 615"/>
                <a:gd name="T41" fmla="*/ 900 h 1244"/>
                <a:gd name="T42" fmla="*/ 76 w 615"/>
                <a:gd name="T43" fmla="*/ 895 h 1244"/>
                <a:gd name="T44" fmla="*/ 32 w 615"/>
                <a:gd name="T45" fmla="*/ 926 h 1244"/>
                <a:gd name="T46" fmla="*/ 9 w 615"/>
                <a:gd name="T47" fmla="*/ 988 h 1244"/>
                <a:gd name="T48" fmla="*/ 29 w 615"/>
                <a:gd name="T49" fmla="*/ 1038 h 1244"/>
                <a:gd name="T50" fmla="*/ 223 w 615"/>
                <a:gd name="T51" fmla="*/ 1092 h 1244"/>
                <a:gd name="T52" fmla="*/ 232 w 615"/>
                <a:gd name="T53" fmla="*/ 1102 h 1244"/>
                <a:gd name="T54" fmla="*/ 232 w 615"/>
                <a:gd name="T55" fmla="*/ 1196 h 1244"/>
                <a:gd name="T56" fmla="*/ 282 w 615"/>
                <a:gd name="T57" fmla="*/ 1244 h 1244"/>
                <a:gd name="T58" fmla="*/ 327 w 615"/>
                <a:gd name="T59" fmla="*/ 1244 h 1244"/>
                <a:gd name="T60" fmla="*/ 377 w 615"/>
                <a:gd name="T61" fmla="*/ 1196 h 1244"/>
                <a:gd name="T62" fmla="*/ 377 w 615"/>
                <a:gd name="T63" fmla="*/ 1097 h 1244"/>
                <a:gd name="T64" fmla="*/ 385 w 615"/>
                <a:gd name="T65" fmla="*/ 1087 h 1244"/>
                <a:gd name="T66" fmla="*/ 615 w 615"/>
                <a:gd name="T67" fmla="*/ 821 h 1244"/>
                <a:gd name="T68" fmla="*/ 366 w 615"/>
                <a:gd name="T69" fmla="*/ 532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15" h="1244">
                  <a:moveTo>
                    <a:pt x="366" y="532"/>
                  </a:moveTo>
                  <a:cubicBezTo>
                    <a:pt x="234" y="479"/>
                    <a:pt x="195" y="446"/>
                    <a:pt x="195" y="388"/>
                  </a:cubicBezTo>
                  <a:cubicBezTo>
                    <a:pt x="195" y="342"/>
                    <a:pt x="230" y="288"/>
                    <a:pt x="330" y="288"/>
                  </a:cubicBezTo>
                  <a:cubicBezTo>
                    <a:pt x="417" y="288"/>
                    <a:pt x="484" y="322"/>
                    <a:pt x="485" y="323"/>
                  </a:cubicBezTo>
                  <a:cubicBezTo>
                    <a:pt x="492" y="326"/>
                    <a:pt x="500" y="328"/>
                    <a:pt x="508" y="328"/>
                  </a:cubicBezTo>
                  <a:cubicBezTo>
                    <a:pt x="527" y="328"/>
                    <a:pt x="544" y="317"/>
                    <a:pt x="551" y="299"/>
                  </a:cubicBezTo>
                  <a:lnTo>
                    <a:pt x="575" y="237"/>
                  </a:lnTo>
                  <a:cubicBezTo>
                    <a:pt x="584" y="215"/>
                    <a:pt x="571" y="195"/>
                    <a:pt x="555" y="188"/>
                  </a:cubicBezTo>
                  <a:cubicBezTo>
                    <a:pt x="501" y="165"/>
                    <a:pt x="395" y="147"/>
                    <a:pt x="394" y="146"/>
                  </a:cubicBezTo>
                  <a:cubicBezTo>
                    <a:pt x="392" y="146"/>
                    <a:pt x="386" y="145"/>
                    <a:pt x="386" y="138"/>
                  </a:cubicBezTo>
                  <a:lnTo>
                    <a:pt x="386" y="49"/>
                  </a:lnTo>
                  <a:cubicBezTo>
                    <a:pt x="386" y="22"/>
                    <a:pt x="364" y="0"/>
                    <a:pt x="336" y="0"/>
                  </a:cubicBezTo>
                  <a:lnTo>
                    <a:pt x="293" y="0"/>
                  </a:lnTo>
                  <a:cubicBezTo>
                    <a:pt x="265" y="0"/>
                    <a:pt x="243" y="22"/>
                    <a:pt x="243" y="49"/>
                  </a:cubicBezTo>
                  <a:lnTo>
                    <a:pt x="243" y="142"/>
                  </a:lnTo>
                  <a:cubicBezTo>
                    <a:pt x="243" y="150"/>
                    <a:pt x="235" y="153"/>
                    <a:pt x="232" y="153"/>
                  </a:cubicBezTo>
                  <a:cubicBezTo>
                    <a:pt x="99" y="185"/>
                    <a:pt x="16" y="283"/>
                    <a:pt x="16" y="406"/>
                  </a:cubicBezTo>
                  <a:cubicBezTo>
                    <a:pt x="16" y="559"/>
                    <a:pt x="143" y="629"/>
                    <a:pt x="280" y="681"/>
                  </a:cubicBezTo>
                  <a:cubicBezTo>
                    <a:pt x="389" y="724"/>
                    <a:pt x="434" y="767"/>
                    <a:pt x="434" y="831"/>
                  </a:cubicBezTo>
                  <a:cubicBezTo>
                    <a:pt x="434" y="901"/>
                    <a:pt x="371" y="949"/>
                    <a:pt x="280" y="949"/>
                  </a:cubicBezTo>
                  <a:cubicBezTo>
                    <a:pt x="203" y="949"/>
                    <a:pt x="98" y="900"/>
                    <a:pt x="97" y="900"/>
                  </a:cubicBezTo>
                  <a:cubicBezTo>
                    <a:pt x="90" y="896"/>
                    <a:pt x="83" y="895"/>
                    <a:pt x="76" y="895"/>
                  </a:cubicBezTo>
                  <a:cubicBezTo>
                    <a:pt x="56" y="895"/>
                    <a:pt x="38" y="907"/>
                    <a:pt x="32" y="926"/>
                  </a:cubicBezTo>
                  <a:lnTo>
                    <a:pt x="9" y="988"/>
                  </a:lnTo>
                  <a:cubicBezTo>
                    <a:pt x="0" y="1011"/>
                    <a:pt x="13" y="1030"/>
                    <a:pt x="29" y="1038"/>
                  </a:cubicBezTo>
                  <a:cubicBezTo>
                    <a:pt x="93" y="1072"/>
                    <a:pt x="218" y="1091"/>
                    <a:pt x="223" y="1092"/>
                  </a:cubicBezTo>
                  <a:cubicBezTo>
                    <a:pt x="225" y="1093"/>
                    <a:pt x="232" y="1095"/>
                    <a:pt x="232" y="1102"/>
                  </a:cubicBezTo>
                  <a:lnTo>
                    <a:pt x="232" y="1196"/>
                  </a:lnTo>
                  <a:cubicBezTo>
                    <a:pt x="232" y="1223"/>
                    <a:pt x="255" y="1244"/>
                    <a:pt x="282" y="1244"/>
                  </a:cubicBezTo>
                  <a:lnTo>
                    <a:pt x="327" y="1244"/>
                  </a:lnTo>
                  <a:cubicBezTo>
                    <a:pt x="355" y="1244"/>
                    <a:pt x="377" y="1223"/>
                    <a:pt x="377" y="1196"/>
                  </a:cubicBezTo>
                  <a:lnTo>
                    <a:pt x="377" y="1097"/>
                  </a:lnTo>
                  <a:cubicBezTo>
                    <a:pt x="377" y="1088"/>
                    <a:pt x="384" y="1087"/>
                    <a:pt x="385" y="1087"/>
                  </a:cubicBezTo>
                  <a:cubicBezTo>
                    <a:pt x="527" y="1055"/>
                    <a:pt x="615" y="951"/>
                    <a:pt x="615" y="821"/>
                  </a:cubicBezTo>
                  <a:cubicBezTo>
                    <a:pt x="615" y="687"/>
                    <a:pt x="540" y="600"/>
                    <a:pt x="366" y="532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33" name="Freeform 15">
              <a:extLst>
                <a:ext uri="{FF2B5EF4-FFF2-40B4-BE49-F238E27FC236}">
                  <a16:creationId xmlns:a16="http://schemas.microsoft.com/office/drawing/2014/main" xmlns="" id="{CB0A44C7-25BC-4DF5-8654-FE85F4B006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18868" y="3115750"/>
              <a:ext cx="225771" cy="228600"/>
            </a:xfrm>
            <a:custGeom>
              <a:avLst/>
              <a:gdLst>
                <a:gd name="T0" fmla="*/ 1172 w 2345"/>
                <a:gd name="T1" fmla="*/ 0 h 2346"/>
                <a:gd name="T2" fmla="*/ 0 w 2345"/>
                <a:gd name="T3" fmla="*/ 1173 h 2346"/>
                <a:gd name="T4" fmla="*/ 1172 w 2345"/>
                <a:gd name="T5" fmla="*/ 2346 h 2346"/>
                <a:gd name="T6" fmla="*/ 2345 w 2345"/>
                <a:gd name="T7" fmla="*/ 1173 h 2346"/>
                <a:gd name="T8" fmla="*/ 1172 w 2345"/>
                <a:gd name="T9" fmla="*/ 0 h 2346"/>
                <a:gd name="T10" fmla="*/ 1172 w 2345"/>
                <a:gd name="T11" fmla="*/ 2074 h 2346"/>
                <a:gd name="T12" fmla="*/ 271 w 2345"/>
                <a:gd name="T13" fmla="*/ 1173 h 2346"/>
                <a:gd name="T14" fmla="*/ 1172 w 2345"/>
                <a:gd name="T15" fmla="*/ 272 h 2346"/>
                <a:gd name="T16" fmla="*/ 2073 w 2345"/>
                <a:gd name="T17" fmla="*/ 1173 h 2346"/>
                <a:gd name="T18" fmla="*/ 1172 w 2345"/>
                <a:gd name="T19" fmla="*/ 2074 h 2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45" h="2346">
                  <a:moveTo>
                    <a:pt x="1172" y="0"/>
                  </a:moveTo>
                  <a:cubicBezTo>
                    <a:pt x="525" y="0"/>
                    <a:pt x="0" y="525"/>
                    <a:pt x="0" y="1173"/>
                  </a:cubicBezTo>
                  <a:cubicBezTo>
                    <a:pt x="0" y="1821"/>
                    <a:pt x="525" y="2346"/>
                    <a:pt x="1172" y="2346"/>
                  </a:cubicBezTo>
                  <a:cubicBezTo>
                    <a:pt x="1820" y="2346"/>
                    <a:pt x="2345" y="1821"/>
                    <a:pt x="2345" y="1173"/>
                  </a:cubicBezTo>
                  <a:cubicBezTo>
                    <a:pt x="2345" y="525"/>
                    <a:pt x="1820" y="0"/>
                    <a:pt x="1172" y="0"/>
                  </a:cubicBezTo>
                  <a:close/>
                  <a:moveTo>
                    <a:pt x="1172" y="2074"/>
                  </a:moveTo>
                  <a:cubicBezTo>
                    <a:pt x="675" y="2074"/>
                    <a:pt x="271" y="1671"/>
                    <a:pt x="271" y="1173"/>
                  </a:cubicBezTo>
                  <a:cubicBezTo>
                    <a:pt x="271" y="676"/>
                    <a:pt x="675" y="272"/>
                    <a:pt x="1172" y="272"/>
                  </a:cubicBezTo>
                  <a:cubicBezTo>
                    <a:pt x="1670" y="272"/>
                    <a:pt x="2073" y="676"/>
                    <a:pt x="2073" y="1173"/>
                  </a:cubicBezTo>
                  <a:cubicBezTo>
                    <a:pt x="2073" y="1671"/>
                    <a:pt x="1670" y="2074"/>
                    <a:pt x="1172" y="2074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34" name="Freeform 13">
              <a:extLst>
                <a:ext uri="{FF2B5EF4-FFF2-40B4-BE49-F238E27FC236}">
                  <a16:creationId xmlns:a16="http://schemas.microsoft.com/office/drawing/2014/main" xmlns="" id="{BCCD3746-1815-4D23-9230-B8F0F27233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05927" y="5620532"/>
              <a:ext cx="243764" cy="158374"/>
            </a:xfrm>
            <a:custGeom>
              <a:avLst/>
              <a:gdLst>
                <a:gd name="T0" fmla="*/ 2351 w 2544"/>
                <a:gd name="T1" fmla="*/ 0 h 2344"/>
                <a:gd name="T2" fmla="*/ 193 w 2544"/>
                <a:gd name="T3" fmla="*/ 0 h 2344"/>
                <a:gd name="T4" fmla="*/ 0 w 2544"/>
                <a:gd name="T5" fmla="*/ 193 h 2344"/>
                <a:gd name="T6" fmla="*/ 0 w 2544"/>
                <a:gd name="T7" fmla="*/ 199 h 2344"/>
                <a:gd name="T8" fmla="*/ 0 w 2544"/>
                <a:gd name="T9" fmla="*/ 1527 h 2344"/>
                <a:gd name="T10" fmla="*/ 0 w 2544"/>
                <a:gd name="T11" fmla="*/ 1720 h 2344"/>
                <a:gd name="T12" fmla="*/ 193 w 2544"/>
                <a:gd name="T13" fmla="*/ 1913 h 2344"/>
                <a:gd name="T14" fmla="*/ 963 w 2544"/>
                <a:gd name="T15" fmla="*/ 1913 h 2344"/>
                <a:gd name="T16" fmla="*/ 856 w 2544"/>
                <a:gd name="T17" fmla="*/ 2219 h 2344"/>
                <a:gd name="T18" fmla="*/ 594 w 2544"/>
                <a:gd name="T19" fmla="*/ 2219 h 2344"/>
                <a:gd name="T20" fmla="*/ 531 w 2544"/>
                <a:gd name="T21" fmla="*/ 2281 h 2344"/>
                <a:gd name="T22" fmla="*/ 594 w 2544"/>
                <a:gd name="T23" fmla="*/ 2344 h 2344"/>
                <a:gd name="T24" fmla="*/ 900 w 2544"/>
                <a:gd name="T25" fmla="*/ 2344 h 2344"/>
                <a:gd name="T26" fmla="*/ 1644 w 2544"/>
                <a:gd name="T27" fmla="*/ 2344 h 2344"/>
                <a:gd name="T28" fmla="*/ 1950 w 2544"/>
                <a:gd name="T29" fmla="*/ 2344 h 2344"/>
                <a:gd name="T30" fmla="*/ 2013 w 2544"/>
                <a:gd name="T31" fmla="*/ 2281 h 2344"/>
                <a:gd name="T32" fmla="*/ 1950 w 2544"/>
                <a:gd name="T33" fmla="*/ 2219 h 2344"/>
                <a:gd name="T34" fmla="*/ 1688 w 2544"/>
                <a:gd name="T35" fmla="*/ 2219 h 2344"/>
                <a:gd name="T36" fmla="*/ 1580 w 2544"/>
                <a:gd name="T37" fmla="*/ 1913 h 2344"/>
                <a:gd name="T38" fmla="*/ 2351 w 2544"/>
                <a:gd name="T39" fmla="*/ 1913 h 2344"/>
                <a:gd name="T40" fmla="*/ 2544 w 2544"/>
                <a:gd name="T41" fmla="*/ 1720 h 2344"/>
                <a:gd name="T42" fmla="*/ 2544 w 2544"/>
                <a:gd name="T43" fmla="*/ 1527 h 2344"/>
                <a:gd name="T44" fmla="*/ 2544 w 2544"/>
                <a:gd name="T45" fmla="*/ 199 h 2344"/>
                <a:gd name="T46" fmla="*/ 2544 w 2544"/>
                <a:gd name="T47" fmla="*/ 193 h 2344"/>
                <a:gd name="T48" fmla="*/ 2351 w 2544"/>
                <a:gd name="T49" fmla="*/ 0 h 2344"/>
                <a:gd name="T50" fmla="*/ 2419 w 2544"/>
                <a:gd name="T51" fmla="*/ 1720 h 2344"/>
                <a:gd name="T52" fmla="*/ 2351 w 2544"/>
                <a:gd name="T53" fmla="*/ 1788 h 2344"/>
                <a:gd name="T54" fmla="*/ 1492 w 2544"/>
                <a:gd name="T55" fmla="*/ 1788 h 2344"/>
                <a:gd name="T56" fmla="*/ 1052 w 2544"/>
                <a:gd name="T57" fmla="*/ 1788 h 2344"/>
                <a:gd name="T58" fmla="*/ 193 w 2544"/>
                <a:gd name="T59" fmla="*/ 1788 h 2344"/>
                <a:gd name="T60" fmla="*/ 125 w 2544"/>
                <a:gd name="T61" fmla="*/ 1720 h 2344"/>
                <a:gd name="T62" fmla="*/ 125 w 2544"/>
                <a:gd name="T63" fmla="*/ 1589 h 2344"/>
                <a:gd name="T64" fmla="*/ 2419 w 2544"/>
                <a:gd name="T65" fmla="*/ 1589 h 2344"/>
                <a:gd name="T66" fmla="*/ 2419 w 2544"/>
                <a:gd name="T67" fmla="*/ 1720 h 2344"/>
                <a:gd name="T68" fmla="*/ 2364 w 2544"/>
                <a:gd name="T69" fmla="*/ 1011 h 2344"/>
                <a:gd name="T70" fmla="*/ 1523 w 2544"/>
                <a:gd name="T71" fmla="*/ 1022 h 2344"/>
                <a:gd name="T72" fmla="*/ 1467 w 2544"/>
                <a:gd name="T73" fmla="*/ 990 h 2344"/>
                <a:gd name="T74" fmla="*/ 1430 w 2544"/>
                <a:gd name="T75" fmla="*/ 924 h 2344"/>
                <a:gd name="T76" fmla="*/ 1329 w 2544"/>
                <a:gd name="T77" fmla="*/ 1245 h 2344"/>
                <a:gd name="T78" fmla="*/ 1270 w 2544"/>
                <a:gd name="T79" fmla="*/ 1289 h 2344"/>
                <a:gd name="T80" fmla="*/ 1265 w 2544"/>
                <a:gd name="T81" fmla="*/ 1289 h 2344"/>
                <a:gd name="T82" fmla="*/ 1208 w 2544"/>
                <a:gd name="T83" fmla="*/ 1236 h 2344"/>
                <a:gd name="T84" fmla="*/ 1117 w 2544"/>
                <a:gd name="T85" fmla="*/ 653 h 2344"/>
                <a:gd name="T86" fmla="*/ 1053 w 2544"/>
                <a:gd name="T87" fmla="*/ 952 h 2344"/>
                <a:gd name="T88" fmla="*/ 992 w 2544"/>
                <a:gd name="T89" fmla="*/ 1001 h 2344"/>
                <a:gd name="T90" fmla="*/ 194 w 2544"/>
                <a:gd name="T91" fmla="*/ 1001 h 2344"/>
                <a:gd name="T92" fmla="*/ 132 w 2544"/>
                <a:gd name="T93" fmla="*/ 939 h 2344"/>
                <a:gd name="T94" fmla="*/ 194 w 2544"/>
                <a:gd name="T95" fmla="*/ 876 h 2344"/>
                <a:gd name="T96" fmla="*/ 941 w 2544"/>
                <a:gd name="T97" fmla="*/ 876 h 2344"/>
                <a:gd name="T98" fmla="*/ 1065 w 2544"/>
                <a:gd name="T99" fmla="*/ 295 h 2344"/>
                <a:gd name="T100" fmla="*/ 1126 w 2544"/>
                <a:gd name="T101" fmla="*/ 246 h 2344"/>
                <a:gd name="T102" fmla="*/ 1127 w 2544"/>
                <a:gd name="T103" fmla="*/ 246 h 2344"/>
                <a:gd name="T104" fmla="*/ 1187 w 2544"/>
                <a:gd name="T105" fmla="*/ 299 h 2344"/>
                <a:gd name="T106" fmla="*/ 1290 w 2544"/>
                <a:gd name="T107" fmla="*/ 953 h 2344"/>
                <a:gd name="T108" fmla="*/ 1354 w 2544"/>
                <a:gd name="T109" fmla="*/ 749 h 2344"/>
                <a:gd name="T110" fmla="*/ 1407 w 2544"/>
                <a:gd name="T111" fmla="*/ 705 h 2344"/>
                <a:gd name="T112" fmla="*/ 1468 w 2544"/>
                <a:gd name="T113" fmla="*/ 737 h 2344"/>
                <a:gd name="T114" fmla="*/ 1558 w 2544"/>
                <a:gd name="T115" fmla="*/ 896 h 2344"/>
                <a:gd name="T116" fmla="*/ 2362 w 2544"/>
                <a:gd name="T117" fmla="*/ 886 h 2344"/>
                <a:gd name="T118" fmla="*/ 2363 w 2544"/>
                <a:gd name="T119" fmla="*/ 886 h 2344"/>
                <a:gd name="T120" fmla="*/ 2425 w 2544"/>
                <a:gd name="T121" fmla="*/ 948 h 2344"/>
                <a:gd name="T122" fmla="*/ 2364 w 2544"/>
                <a:gd name="T123" fmla="*/ 1011 h 2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544" h="2344">
                  <a:moveTo>
                    <a:pt x="2351" y="0"/>
                  </a:moveTo>
                  <a:lnTo>
                    <a:pt x="193" y="0"/>
                  </a:lnTo>
                  <a:cubicBezTo>
                    <a:pt x="86" y="0"/>
                    <a:pt x="0" y="86"/>
                    <a:pt x="0" y="193"/>
                  </a:cubicBezTo>
                  <a:lnTo>
                    <a:pt x="0" y="199"/>
                  </a:lnTo>
                  <a:lnTo>
                    <a:pt x="0" y="1527"/>
                  </a:lnTo>
                  <a:lnTo>
                    <a:pt x="0" y="1720"/>
                  </a:lnTo>
                  <a:cubicBezTo>
                    <a:pt x="0" y="1826"/>
                    <a:pt x="86" y="1913"/>
                    <a:pt x="193" y="1913"/>
                  </a:cubicBezTo>
                  <a:lnTo>
                    <a:pt x="963" y="1913"/>
                  </a:lnTo>
                  <a:lnTo>
                    <a:pt x="856" y="2219"/>
                  </a:lnTo>
                  <a:lnTo>
                    <a:pt x="594" y="2219"/>
                  </a:lnTo>
                  <a:cubicBezTo>
                    <a:pt x="559" y="2219"/>
                    <a:pt x="531" y="2247"/>
                    <a:pt x="531" y="2281"/>
                  </a:cubicBezTo>
                  <a:cubicBezTo>
                    <a:pt x="531" y="2316"/>
                    <a:pt x="559" y="2344"/>
                    <a:pt x="594" y="2344"/>
                  </a:cubicBezTo>
                  <a:lnTo>
                    <a:pt x="900" y="2344"/>
                  </a:lnTo>
                  <a:lnTo>
                    <a:pt x="1644" y="2344"/>
                  </a:lnTo>
                  <a:lnTo>
                    <a:pt x="1950" y="2344"/>
                  </a:lnTo>
                  <a:cubicBezTo>
                    <a:pt x="1985" y="2344"/>
                    <a:pt x="2013" y="2316"/>
                    <a:pt x="2013" y="2281"/>
                  </a:cubicBezTo>
                  <a:cubicBezTo>
                    <a:pt x="2013" y="2247"/>
                    <a:pt x="1985" y="2219"/>
                    <a:pt x="1950" y="2219"/>
                  </a:cubicBezTo>
                  <a:lnTo>
                    <a:pt x="1688" y="2219"/>
                  </a:lnTo>
                  <a:lnTo>
                    <a:pt x="1580" y="1913"/>
                  </a:lnTo>
                  <a:lnTo>
                    <a:pt x="2351" y="1913"/>
                  </a:lnTo>
                  <a:cubicBezTo>
                    <a:pt x="2457" y="1913"/>
                    <a:pt x="2544" y="1826"/>
                    <a:pt x="2544" y="1720"/>
                  </a:cubicBezTo>
                  <a:lnTo>
                    <a:pt x="2544" y="1527"/>
                  </a:lnTo>
                  <a:lnTo>
                    <a:pt x="2544" y="199"/>
                  </a:lnTo>
                  <a:lnTo>
                    <a:pt x="2544" y="193"/>
                  </a:lnTo>
                  <a:cubicBezTo>
                    <a:pt x="2544" y="86"/>
                    <a:pt x="2457" y="0"/>
                    <a:pt x="2351" y="0"/>
                  </a:cubicBezTo>
                  <a:close/>
                  <a:moveTo>
                    <a:pt x="2419" y="1720"/>
                  </a:moveTo>
                  <a:cubicBezTo>
                    <a:pt x="2419" y="1757"/>
                    <a:pt x="2388" y="1788"/>
                    <a:pt x="2351" y="1788"/>
                  </a:cubicBezTo>
                  <a:lnTo>
                    <a:pt x="1492" y="1788"/>
                  </a:lnTo>
                  <a:lnTo>
                    <a:pt x="1052" y="1788"/>
                  </a:lnTo>
                  <a:lnTo>
                    <a:pt x="193" y="1788"/>
                  </a:lnTo>
                  <a:cubicBezTo>
                    <a:pt x="155" y="1788"/>
                    <a:pt x="125" y="1757"/>
                    <a:pt x="125" y="1720"/>
                  </a:cubicBezTo>
                  <a:lnTo>
                    <a:pt x="125" y="1589"/>
                  </a:lnTo>
                  <a:lnTo>
                    <a:pt x="2419" y="1589"/>
                  </a:lnTo>
                  <a:lnTo>
                    <a:pt x="2419" y="1720"/>
                  </a:lnTo>
                  <a:close/>
                  <a:moveTo>
                    <a:pt x="2364" y="1011"/>
                  </a:moveTo>
                  <a:lnTo>
                    <a:pt x="1523" y="1022"/>
                  </a:lnTo>
                  <a:cubicBezTo>
                    <a:pt x="1500" y="1022"/>
                    <a:pt x="1479" y="1010"/>
                    <a:pt x="1467" y="990"/>
                  </a:cubicBezTo>
                  <a:lnTo>
                    <a:pt x="1430" y="924"/>
                  </a:lnTo>
                  <a:lnTo>
                    <a:pt x="1329" y="1245"/>
                  </a:lnTo>
                  <a:cubicBezTo>
                    <a:pt x="1321" y="1272"/>
                    <a:pt x="1297" y="1289"/>
                    <a:pt x="1270" y="1289"/>
                  </a:cubicBezTo>
                  <a:cubicBezTo>
                    <a:pt x="1268" y="1289"/>
                    <a:pt x="1267" y="1289"/>
                    <a:pt x="1265" y="1289"/>
                  </a:cubicBezTo>
                  <a:cubicBezTo>
                    <a:pt x="1236" y="1287"/>
                    <a:pt x="1213" y="1265"/>
                    <a:pt x="1208" y="1236"/>
                  </a:cubicBezTo>
                  <a:lnTo>
                    <a:pt x="1117" y="653"/>
                  </a:lnTo>
                  <a:lnTo>
                    <a:pt x="1053" y="952"/>
                  </a:lnTo>
                  <a:cubicBezTo>
                    <a:pt x="1047" y="980"/>
                    <a:pt x="1022" y="1001"/>
                    <a:pt x="992" y="1001"/>
                  </a:cubicBezTo>
                  <a:lnTo>
                    <a:pt x="194" y="1001"/>
                  </a:lnTo>
                  <a:cubicBezTo>
                    <a:pt x="160" y="1001"/>
                    <a:pt x="132" y="973"/>
                    <a:pt x="132" y="939"/>
                  </a:cubicBezTo>
                  <a:cubicBezTo>
                    <a:pt x="132" y="904"/>
                    <a:pt x="160" y="876"/>
                    <a:pt x="194" y="876"/>
                  </a:cubicBezTo>
                  <a:lnTo>
                    <a:pt x="941" y="876"/>
                  </a:lnTo>
                  <a:lnTo>
                    <a:pt x="1065" y="295"/>
                  </a:lnTo>
                  <a:cubicBezTo>
                    <a:pt x="1071" y="267"/>
                    <a:pt x="1096" y="246"/>
                    <a:pt x="1126" y="246"/>
                  </a:cubicBezTo>
                  <a:cubicBezTo>
                    <a:pt x="1126" y="246"/>
                    <a:pt x="1127" y="246"/>
                    <a:pt x="1127" y="246"/>
                  </a:cubicBezTo>
                  <a:cubicBezTo>
                    <a:pt x="1158" y="247"/>
                    <a:pt x="1183" y="269"/>
                    <a:pt x="1187" y="299"/>
                  </a:cubicBezTo>
                  <a:lnTo>
                    <a:pt x="1290" y="953"/>
                  </a:lnTo>
                  <a:lnTo>
                    <a:pt x="1354" y="749"/>
                  </a:lnTo>
                  <a:cubicBezTo>
                    <a:pt x="1362" y="725"/>
                    <a:pt x="1383" y="708"/>
                    <a:pt x="1407" y="705"/>
                  </a:cubicBezTo>
                  <a:cubicBezTo>
                    <a:pt x="1432" y="703"/>
                    <a:pt x="1456" y="715"/>
                    <a:pt x="1468" y="737"/>
                  </a:cubicBezTo>
                  <a:lnTo>
                    <a:pt x="1558" y="896"/>
                  </a:lnTo>
                  <a:lnTo>
                    <a:pt x="2362" y="886"/>
                  </a:lnTo>
                  <a:lnTo>
                    <a:pt x="2363" y="886"/>
                  </a:lnTo>
                  <a:cubicBezTo>
                    <a:pt x="2397" y="886"/>
                    <a:pt x="2425" y="914"/>
                    <a:pt x="2425" y="948"/>
                  </a:cubicBezTo>
                  <a:cubicBezTo>
                    <a:pt x="2426" y="983"/>
                    <a:pt x="2398" y="1011"/>
                    <a:pt x="2364" y="1011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35" name="Group 41">
              <a:extLst>
                <a:ext uri="{FF2B5EF4-FFF2-40B4-BE49-F238E27FC236}">
                  <a16:creationId xmlns:a16="http://schemas.microsoft.com/office/drawing/2014/main" xmlns="" id="{08264A17-E1F7-4D25-9070-B3C7BE97CCE9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921327" y="2056125"/>
              <a:ext cx="219936" cy="219936"/>
              <a:chOff x="1485" y="765"/>
              <a:chExt cx="2790" cy="2790"/>
            </a:xfrm>
          </p:grpSpPr>
          <p:sp>
            <p:nvSpPr>
              <p:cNvPr id="36" name="AutoShape 40">
                <a:extLst>
                  <a:ext uri="{FF2B5EF4-FFF2-40B4-BE49-F238E27FC236}">
                    <a16:creationId xmlns:a16="http://schemas.microsoft.com/office/drawing/2014/main" xmlns="" id="{9F14771D-8B15-4FAC-93E5-E07E0EA2D3A9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1485" y="765"/>
                <a:ext cx="2790" cy="27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" name="Freeform 42">
                <a:extLst>
                  <a:ext uri="{FF2B5EF4-FFF2-40B4-BE49-F238E27FC236}">
                    <a16:creationId xmlns:a16="http://schemas.microsoft.com/office/drawing/2014/main" xmlns="" id="{23B624D8-BC65-4E7C-B40C-C46EAFE1072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85" y="835"/>
                <a:ext cx="2779" cy="2637"/>
              </a:xfrm>
              <a:custGeom>
                <a:avLst/>
                <a:gdLst>
                  <a:gd name="T0" fmla="*/ 5494 w 5788"/>
                  <a:gd name="T1" fmla="*/ 2492 h 5492"/>
                  <a:gd name="T2" fmla="*/ 5694 w 5788"/>
                  <a:gd name="T3" fmla="*/ 2092 h 5492"/>
                  <a:gd name="T4" fmla="*/ 5740 w 5788"/>
                  <a:gd name="T5" fmla="*/ 1616 h 5492"/>
                  <a:gd name="T6" fmla="*/ 47 w 5788"/>
                  <a:gd name="T7" fmla="*/ 1616 h 5492"/>
                  <a:gd name="T8" fmla="*/ 94 w 5788"/>
                  <a:gd name="T9" fmla="*/ 2092 h 5492"/>
                  <a:gd name="T10" fmla="*/ 294 w 5788"/>
                  <a:gd name="T11" fmla="*/ 2492 h 5492"/>
                  <a:gd name="T12" fmla="*/ 600 w 5788"/>
                  <a:gd name="T13" fmla="*/ 2767 h 5492"/>
                  <a:gd name="T14" fmla="*/ 200 w 5788"/>
                  <a:gd name="T15" fmla="*/ 4598 h 5492"/>
                  <a:gd name="T16" fmla="*/ 0 w 5788"/>
                  <a:gd name="T17" fmla="*/ 4998 h 5492"/>
                  <a:gd name="T18" fmla="*/ 5694 w 5788"/>
                  <a:gd name="T19" fmla="*/ 5492 h 5492"/>
                  <a:gd name="T20" fmla="*/ 5694 w 5788"/>
                  <a:gd name="T21" fmla="*/ 4904 h 5492"/>
                  <a:gd name="T22" fmla="*/ 5494 w 5788"/>
                  <a:gd name="T23" fmla="*/ 4504 h 5492"/>
                  <a:gd name="T24" fmla="*/ 5288 w 5788"/>
                  <a:gd name="T25" fmla="*/ 2598 h 5492"/>
                  <a:gd name="T26" fmla="*/ 4694 w 5788"/>
                  <a:gd name="T27" fmla="*/ 2604 h 5492"/>
                  <a:gd name="T28" fmla="*/ 5100 w 5788"/>
                  <a:gd name="T29" fmla="*/ 2492 h 5492"/>
                  <a:gd name="T30" fmla="*/ 4188 w 5788"/>
                  <a:gd name="T31" fmla="*/ 2767 h 5492"/>
                  <a:gd name="T32" fmla="*/ 4500 w 5788"/>
                  <a:gd name="T33" fmla="*/ 2492 h 5492"/>
                  <a:gd name="T34" fmla="*/ 4600 w 5788"/>
                  <a:gd name="T35" fmla="*/ 4504 h 5492"/>
                  <a:gd name="T36" fmla="*/ 3788 w 5788"/>
                  <a:gd name="T37" fmla="*/ 2792 h 5492"/>
                  <a:gd name="T38" fmla="*/ 3788 w 5788"/>
                  <a:gd name="T39" fmla="*/ 4504 h 5492"/>
                  <a:gd name="T40" fmla="*/ 3288 w 5788"/>
                  <a:gd name="T41" fmla="*/ 2598 h 5492"/>
                  <a:gd name="T42" fmla="*/ 3500 w 5788"/>
                  <a:gd name="T43" fmla="*/ 2598 h 5492"/>
                  <a:gd name="T44" fmla="*/ 3188 w 5788"/>
                  <a:gd name="T45" fmla="*/ 4504 h 5492"/>
                  <a:gd name="T46" fmla="*/ 3000 w 5788"/>
                  <a:gd name="T47" fmla="*/ 2792 h 5492"/>
                  <a:gd name="T48" fmla="*/ 2188 w 5788"/>
                  <a:gd name="T49" fmla="*/ 4504 h 5492"/>
                  <a:gd name="T50" fmla="*/ 2288 w 5788"/>
                  <a:gd name="T51" fmla="*/ 2492 h 5492"/>
                  <a:gd name="T52" fmla="*/ 2600 w 5788"/>
                  <a:gd name="T53" fmla="*/ 2767 h 5492"/>
                  <a:gd name="T54" fmla="*/ 1788 w 5788"/>
                  <a:gd name="T55" fmla="*/ 4504 h 5492"/>
                  <a:gd name="T56" fmla="*/ 2000 w 5788"/>
                  <a:gd name="T57" fmla="*/ 4504 h 5492"/>
                  <a:gd name="T58" fmla="*/ 1188 w 5788"/>
                  <a:gd name="T59" fmla="*/ 2767 h 5492"/>
                  <a:gd name="T60" fmla="*/ 1500 w 5788"/>
                  <a:gd name="T61" fmla="*/ 2492 h 5492"/>
                  <a:gd name="T62" fmla="*/ 1600 w 5788"/>
                  <a:gd name="T63" fmla="*/ 4504 h 5492"/>
                  <a:gd name="T64" fmla="*/ 2100 w 5788"/>
                  <a:gd name="T65" fmla="*/ 2598 h 5492"/>
                  <a:gd name="T66" fmla="*/ 1688 w 5788"/>
                  <a:gd name="T67" fmla="*/ 2598 h 5492"/>
                  <a:gd name="T68" fmla="*/ 3100 w 5788"/>
                  <a:gd name="T69" fmla="*/ 2492 h 5492"/>
                  <a:gd name="T70" fmla="*/ 2694 w 5788"/>
                  <a:gd name="T71" fmla="*/ 2604 h 5492"/>
                  <a:gd name="T72" fmla="*/ 3100 w 5788"/>
                  <a:gd name="T73" fmla="*/ 2492 h 5492"/>
                  <a:gd name="T74" fmla="*/ 4094 w 5788"/>
                  <a:gd name="T75" fmla="*/ 2604 h 5492"/>
                  <a:gd name="T76" fmla="*/ 3688 w 5788"/>
                  <a:gd name="T77" fmla="*/ 2492 h 5492"/>
                  <a:gd name="T78" fmla="*/ 2894 w 5788"/>
                  <a:gd name="T79" fmla="*/ 206 h 5492"/>
                  <a:gd name="T80" fmla="*/ 188 w 5788"/>
                  <a:gd name="T81" fmla="*/ 1904 h 5492"/>
                  <a:gd name="T82" fmla="*/ 5400 w 5788"/>
                  <a:gd name="T83" fmla="*/ 2092 h 5492"/>
                  <a:gd name="T84" fmla="*/ 388 w 5788"/>
                  <a:gd name="T85" fmla="*/ 2092 h 5492"/>
                  <a:gd name="T86" fmla="*/ 1094 w 5788"/>
                  <a:gd name="T87" fmla="*/ 2604 h 5492"/>
                  <a:gd name="T88" fmla="*/ 688 w 5788"/>
                  <a:gd name="T89" fmla="*/ 2492 h 5492"/>
                  <a:gd name="T90" fmla="*/ 1000 w 5788"/>
                  <a:gd name="T91" fmla="*/ 2792 h 5492"/>
                  <a:gd name="T92" fmla="*/ 788 w 5788"/>
                  <a:gd name="T93" fmla="*/ 2792 h 5492"/>
                  <a:gd name="T94" fmla="*/ 188 w 5788"/>
                  <a:gd name="T95" fmla="*/ 5092 h 5492"/>
                  <a:gd name="T96" fmla="*/ 5400 w 5788"/>
                  <a:gd name="T97" fmla="*/ 4904 h 5492"/>
                  <a:gd name="T98" fmla="*/ 5400 w 5788"/>
                  <a:gd name="T99" fmla="*/ 4692 h 5492"/>
                  <a:gd name="T100" fmla="*/ 4788 w 5788"/>
                  <a:gd name="T101" fmla="*/ 2792 h 5492"/>
                  <a:gd name="T102" fmla="*/ 4788 w 5788"/>
                  <a:gd name="T103" fmla="*/ 4504 h 54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788" h="5492">
                    <a:moveTo>
                      <a:pt x="5288" y="2598"/>
                    </a:moveTo>
                    <a:lnTo>
                      <a:pt x="5288" y="2492"/>
                    </a:lnTo>
                    <a:lnTo>
                      <a:pt x="5494" y="2492"/>
                    </a:lnTo>
                    <a:cubicBezTo>
                      <a:pt x="5546" y="2492"/>
                      <a:pt x="5588" y="2450"/>
                      <a:pt x="5588" y="2398"/>
                    </a:cubicBezTo>
                    <a:lnTo>
                      <a:pt x="5588" y="2092"/>
                    </a:lnTo>
                    <a:lnTo>
                      <a:pt x="5694" y="2092"/>
                    </a:lnTo>
                    <a:cubicBezTo>
                      <a:pt x="5746" y="2092"/>
                      <a:pt x="5788" y="2050"/>
                      <a:pt x="5788" y="1998"/>
                    </a:cubicBezTo>
                    <a:lnTo>
                      <a:pt x="5788" y="1698"/>
                    </a:lnTo>
                    <a:cubicBezTo>
                      <a:pt x="5788" y="1664"/>
                      <a:pt x="5769" y="1633"/>
                      <a:pt x="5740" y="1616"/>
                    </a:cubicBezTo>
                    <a:lnTo>
                      <a:pt x="2940" y="16"/>
                    </a:lnTo>
                    <a:cubicBezTo>
                      <a:pt x="2911" y="0"/>
                      <a:pt x="2876" y="0"/>
                      <a:pt x="2847" y="16"/>
                    </a:cubicBezTo>
                    <a:lnTo>
                      <a:pt x="47" y="1616"/>
                    </a:lnTo>
                    <a:cubicBezTo>
                      <a:pt x="18" y="1633"/>
                      <a:pt x="0" y="1664"/>
                      <a:pt x="0" y="1698"/>
                    </a:cubicBezTo>
                    <a:lnTo>
                      <a:pt x="0" y="1998"/>
                    </a:lnTo>
                    <a:cubicBezTo>
                      <a:pt x="0" y="2050"/>
                      <a:pt x="42" y="2092"/>
                      <a:pt x="94" y="2092"/>
                    </a:cubicBezTo>
                    <a:lnTo>
                      <a:pt x="200" y="2092"/>
                    </a:lnTo>
                    <a:lnTo>
                      <a:pt x="200" y="2398"/>
                    </a:lnTo>
                    <a:cubicBezTo>
                      <a:pt x="200" y="2450"/>
                      <a:pt x="242" y="2492"/>
                      <a:pt x="294" y="2492"/>
                    </a:cubicBezTo>
                    <a:lnTo>
                      <a:pt x="500" y="2492"/>
                    </a:lnTo>
                    <a:lnTo>
                      <a:pt x="500" y="2598"/>
                    </a:lnTo>
                    <a:cubicBezTo>
                      <a:pt x="500" y="2671"/>
                      <a:pt x="540" y="2734"/>
                      <a:pt x="600" y="2767"/>
                    </a:cubicBezTo>
                    <a:lnTo>
                      <a:pt x="600" y="4504"/>
                    </a:lnTo>
                    <a:lnTo>
                      <a:pt x="294" y="4504"/>
                    </a:lnTo>
                    <a:cubicBezTo>
                      <a:pt x="242" y="4504"/>
                      <a:pt x="200" y="4546"/>
                      <a:pt x="200" y="4598"/>
                    </a:cubicBezTo>
                    <a:lnTo>
                      <a:pt x="200" y="4904"/>
                    </a:lnTo>
                    <a:lnTo>
                      <a:pt x="94" y="4904"/>
                    </a:lnTo>
                    <a:cubicBezTo>
                      <a:pt x="42" y="4904"/>
                      <a:pt x="0" y="4946"/>
                      <a:pt x="0" y="4998"/>
                    </a:cubicBezTo>
                    <a:lnTo>
                      <a:pt x="0" y="5398"/>
                    </a:lnTo>
                    <a:cubicBezTo>
                      <a:pt x="0" y="5450"/>
                      <a:pt x="42" y="5492"/>
                      <a:pt x="94" y="5492"/>
                    </a:cubicBezTo>
                    <a:lnTo>
                      <a:pt x="5694" y="5492"/>
                    </a:lnTo>
                    <a:cubicBezTo>
                      <a:pt x="5746" y="5492"/>
                      <a:pt x="5788" y="5450"/>
                      <a:pt x="5788" y="5398"/>
                    </a:cubicBezTo>
                    <a:lnTo>
                      <a:pt x="5788" y="4998"/>
                    </a:lnTo>
                    <a:cubicBezTo>
                      <a:pt x="5788" y="4946"/>
                      <a:pt x="5746" y="4904"/>
                      <a:pt x="5694" y="4904"/>
                    </a:cubicBezTo>
                    <a:lnTo>
                      <a:pt x="5588" y="4904"/>
                    </a:lnTo>
                    <a:lnTo>
                      <a:pt x="5588" y="4598"/>
                    </a:lnTo>
                    <a:cubicBezTo>
                      <a:pt x="5588" y="4546"/>
                      <a:pt x="5546" y="4504"/>
                      <a:pt x="5494" y="4504"/>
                    </a:cubicBezTo>
                    <a:lnTo>
                      <a:pt x="5188" y="4504"/>
                    </a:lnTo>
                    <a:lnTo>
                      <a:pt x="5188" y="2767"/>
                    </a:lnTo>
                    <a:cubicBezTo>
                      <a:pt x="5247" y="2734"/>
                      <a:pt x="5288" y="2671"/>
                      <a:pt x="5288" y="2598"/>
                    </a:cubicBezTo>
                    <a:close/>
                    <a:moveTo>
                      <a:pt x="5100" y="2598"/>
                    </a:moveTo>
                    <a:cubicBezTo>
                      <a:pt x="5100" y="2601"/>
                      <a:pt x="5097" y="2604"/>
                      <a:pt x="5094" y="2604"/>
                    </a:cubicBezTo>
                    <a:lnTo>
                      <a:pt x="4694" y="2604"/>
                    </a:lnTo>
                    <a:cubicBezTo>
                      <a:pt x="4690" y="2604"/>
                      <a:pt x="4688" y="2601"/>
                      <a:pt x="4688" y="2598"/>
                    </a:cubicBezTo>
                    <a:lnTo>
                      <a:pt x="4688" y="2492"/>
                    </a:lnTo>
                    <a:lnTo>
                      <a:pt x="5100" y="2492"/>
                    </a:lnTo>
                    <a:lnTo>
                      <a:pt x="5100" y="2598"/>
                    </a:lnTo>
                    <a:close/>
                    <a:moveTo>
                      <a:pt x="4188" y="4504"/>
                    </a:moveTo>
                    <a:lnTo>
                      <a:pt x="4188" y="2767"/>
                    </a:lnTo>
                    <a:cubicBezTo>
                      <a:pt x="4247" y="2734"/>
                      <a:pt x="4288" y="2671"/>
                      <a:pt x="4288" y="2598"/>
                    </a:cubicBezTo>
                    <a:lnTo>
                      <a:pt x="4288" y="2492"/>
                    </a:lnTo>
                    <a:lnTo>
                      <a:pt x="4500" y="2492"/>
                    </a:lnTo>
                    <a:lnTo>
                      <a:pt x="4500" y="2598"/>
                    </a:lnTo>
                    <a:cubicBezTo>
                      <a:pt x="4500" y="2671"/>
                      <a:pt x="4540" y="2734"/>
                      <a:pt x="4600" y="2767"/>
                    </a:cubicBezTo>
                    <a:lnTo>
                      <a:pt x="4600" y="4504"/>
                    </a:lnTo>
                    <a:lnTo>
                      <a:pt x="4188" y="4504"/>
                    </a:lnTo>
                    <a:close/>
                    <a:moveTo>
                      <a:pt x="3788" y="4504"/>
                    </a:moveTo>
                    <a:lnTo>
                      <a:pt x="3788" y="2792"/>
                    </a:lnTo>
                    <a:lnTo>
                      <a:pt x="4000" y="2792"/>
                    </a:lnTo>
                    <a:lnTo>
                      <a:pt x="4000" y="4504"/>
                    </a:lnTo>
                    <a:lnTo>
                      <a:pt x="3788" y="4504"/>
                    </a:lnTo>
                    <a:close/>
                    <a:moveTo>
                      <a:pt x="3188" y="4504"/>
                    </a:moveTo>
                    <a:lnTo>
                      <a:pt x="3188" y="2767"/>
                    </a:lnTo>
                    <a:cubicBezTo>
                      <a:pt x="3247" y="2734"/>
                      <a:pt x="3288" y="2671"/>
                      <a:pt x="3288" y="2598"/>
                    </a:cubicBezTo>
                    <a:lnTo>
                      <a:pt x="3288" y="2492"/>
                    </a:lnTo>
                    <a:lnTo>
                      <a:pt x="3500" y="2492"/>
                    </a:lnTo>
                    <a:lnTo>
                      <a:pt x="3500" y="2598"/>
                    </a:lnTo>
                    <a:cubicBezTo>
                      <a:pt x="3500" y="2671"/>
                      <a:pt x="3540" y="2734"/>
                      <a:pt x="3600" y="2767"/>
                    </a:cubicBezTo>
                    <a:lnTo>
                      <a:pt x="3600" y="4504"/>
                    </a:lnTo>
                    <a:lnTo>
                      <a:pt x="3188" y="4504"/>
                    </a:lnTo>
                    <a:close/>
                    <a:moveTo>
                      <a:pt x="2788" y="4504"/>
                    </a:moveTo>
                    <a:lnTo>
                      <a:pt x="2788" y="2792"/>
                    </a:lnTo>
                    <a:lnTo>
                      <a:pt x="3000" y="2792"/>
                    </a:lnTo>
                    <a:lnTo>
                      <a:pt x="3000" y="4504"/>
                    </a:lnTo>
                    <a:lnTo>
                      <a:pt x="2788" y="4504"/>
                    </a:lnTo>
                    <a:close/>
                    <a:moveTo>
                      <a:pt x="2188" y="4504"/>
                    </a:moveTo>
                    <a:lnTo>
                      <a:pt x="2188" y="2767"/>
                    </a:lnTo>
                    <a:cubicBezTo>
                      <a:pt x="2247" y="2734"/>
                      <a:pt x="2288" y="2671"/>
                      <a:pt x="2288" y="2598"/>
                    </a:cubicBezTo>
                    <a:lnTo>
                      <a:pt x="2288" y="2492"/>
                    </a:lnTo>
                    <a:lnTo>
                      <a:pt x="2500" y="2492"/>
                    </a:lnTo>
                    <a:lnTo>
                      <a:pt x="2500" y="2598"/>
                    </a:lnTo>
                    <a:cubicBezTo>
                      <a:pt x="2500" y="2671"/>
                      <a:pt x="2540" y="2734"/>
                      <a:pt x="2600" y="2767"/>
                    </a:cubicBezTo>
                    <a:lnTo>
                      <a:pt x="2600" y="4504"/>
                    </a:lnTo>
                    <a:lnTo>
                      <a:pt x="2188" y="4504"/>
                    </a:lnTo>
                    <a:close/>
                    <a:moveTo>
                      <a:pt x="1788" y="4504"/>
                    </a:moveTo>
                    <a:lnTo>
                      <a:pt x="1788" y="2792"/>
                    </a:lnTo>
                    <a:lnTo>
                      <a:pt x="2000" y="2792"/>
                    </a:lnTo>
                    <a:lnTo>
                      <a:pt x="2000" y="4504"/>
                    </a:lnTo>
                    <a:lnTo>
                      <a:pt x="1788" y="4504"/>
                    </a:lnTo>
                    <a:close/>
                    <a:moveTo>
                      <a:pt x="1188" y="4504"/>
                    </a:moveTo>
                    <a:lnTo>
                      <a:pt x="1188" y="2767"/>
                    </a:lnTo>
                    <a:cubicBezTo>
                      <a:pt x="1247" y="2734"/>
                      <a:pt x="1288" y="2671"/>
                      <a:pt x="1288" y="2598"/>
                    </a:cubicBezTo>
                    <a:lnTo>
                      <a:pt x="1288" y="2492"/>
                    </a:lnTo>
                    <a:lnTo>
                      <a:pt x="1500" y="2492"/>
                    </a:lnTo>
                    <a:lnTo>
                      <a:pt x="1500" y="2598"/>
                    </a:lnTo>
                    <a:cubicBezTo>
                      <a:pt x="1500" y="2671"/>
                      <a:pt x="1540" y="2734"/>
                      <a:pt x="1600" y="2767"/>
                    </a:cubicBezTo>
                    <a:lnTo>
                      <a:pt x="1600" y="4504"/>
                    </a:lnTo>
                    <a:lnTo>
                      <a:pt x="1188" y="4504"/>
                    </a:lnTo>
                    <a:close/>
                    <a:moveTo>
                      <a:pt x="2100" y="2492"/>
                    </a:moveTo>
                    <a:lnTo>
                      <a:pt x="2100" y="2598"/>
                    </a:lnTo>
                    <a:cubicBezTo>
                      <a:pt x="2100" y="2601"/>
                      <a:pt x="2097" y="2604"/>
                      <a:pt x="2094" y="2604"/>
                    </a:cubicBezTo>
                    <a:lnTo>
                      <a:pt x="1694" y="2604"/>
                    </a:lnTo>
                    <a:cubicBezTo>
                      <a:pt x="1690" y="2604"/>
                      <a:pt x="1688" y="2601"/>
                      <a:pt x="1688" y="2598"/>
                    </a:cubicBezTo>
                    <a:lnTo>
                      <a:pt x="1688" y="2492"/>
                    </a:lnTo>
                    <a:lnTo>
                      <a:pt x="2100" y="2492"/>
                    </a:lnTo>
                    <a:close/>
                    <a:moveTo>
                      <a:pt x="3100" y="2492"/>
                    </a:moveTo>
                    <a:lnTo>
                      <a:pt x="3100" y="2598"/>
                    </a:lnTo>
                    <a:cubicBezTo>
                      <a:pt x="3100" y="2601"/>
                      <a:pt x="3097" y="2604"/>
                      <a:pt x="3094" y="2604"/>
                    </a:cubicBezTo>
                    <a:lnTo>
                      <a:pt x="2694" y="2604"/>
                    </a:lnTo>
                    <a:cubicBezTo>
                      <a:pt x="2690" y="2604"/>
                      <a:pt x="2688" y="2601"/>
                      <a:pt x="2688" y="2598"/>
                    </a:cubicBezTo>
                    <a:lnTo>
                      <a:pt x="2688" y="2492"/>
                    </a:lnTo>
                    <a:lnTo>
                      <a:pt x="3100" y="2492"/>
                    </a:lnTo>
                    <a:close/>
                    <a:moveTo>
                      <a:pt x="4100" y="2492"/>
                    </a:moveTo>
                    <a:lnTo>
                      <a:pt x="4100" y="2598"/>
                    </a:lnTo>
                    <a:cubicBezTo>
                      <a:pt x="4100" y="2601"/>
                      <a:pt x="4097" y="2604"/>
                      <a:pt x="4094" y="2604"/>
                    </a:cubicBezTo>
                    <a:lnTo>
                      <a:pt x="3694" y="2604"/>
                    </a:lnTo>
                    <a:cubicBezTo>
                      <a:pt x="3690" y="2604"/>
                      <a:pt x="3688" y="2601"/>
                      <a:pt x="3688" y="2598"/>
                    </a:cubicBezTo>
                    <a:lnTo>
                      <a:pt x="3688" y="2492"/>
                    </a:lnTo>
                    <a:lnTo>
                      <a:pt x="4100" y="2492"/>
                    </a:lnTo>
                    <a:close/>
                    <a:moveTo>
                      <a:pt x="188" y="1752"/>
                    </a:moveTo>
                    <a:lnTo>
                      <a:pt x="2894" y="206"/>
                    </a:lnTo>
                    <a:lnTo>
                      <a:pt x="5600" y="1752"/>
                    </a:lnTo>
                    <a:lnTo>
                      <a:pt x="5600" y="1904"/>
                    </a:lnTo>
                    <a:lnTo>
                      <a:pt x="188" y="1904"/>
                    </a:lnTo>
                    <a:lnTo>
                      <a:pt x="188" y="1752"/>
                    </a:lnTo>
                    <a:close/>
                    <a:moveTo>
                      <a:pt x="388" y="2092"/>
                    </a:moveTo>
                    <a:lnTo>
                      <a:pt x="5400" y="2092"/>
                    </a:lnTo>
                    <a:lnTo>
                      <a:pt x="5400" y="2304"/>
                    </a:lnTo>
                    <a:lnTo>
                      <a:pt x="388" y="2304"/>
                    </a:lnTo>
                    <a:lnTo>
                      <a:pt x="388" y="2092"/>
                    </a:lnTo>
                    <a:close/>
                    <a:moveTo>
                      <a:pt x="1100" y="2492"/>
                    </a:moveTo>
                    <a:lnTo>
                      <a:pt x="1100" y="2598"/>
                    </a:lnTo>
                    <a:cubicBezTo>
                      <a:pt x="1100" y="2601"/>
                      <a:pt x="1097" y="2604"/>
                      <a:pt x="1094" y="2604"/>
                    </a:cubicBezTo>
                    <a:lnTo>
                      <a:pt x="694" y="2604"/>
                    </a:lnTo>
                    <a:cubicBezTo>
                      <a:pt x="690" y="2604"/>
                      <a:pt x="688" y="2601"/>
                      <a:pt x="688" y="2598"/>
                    </a:cubicBezTo>
                    <a:lnTo>
                      <a:pt x="688" y="2492"/>
                    </a:lnTo>
                    <a:lnTo>
                      <a:pt x="1100" y="2492"/>
                    </a:lnTo>
                    <a:close/>
                    <a:moveTo>
                      <a:pt x="788" y="2792"/>
                    </a:moveTo>
                    <a:lnTo>
                      <a:pt x="1000" y="2792"/>
                    </a:lnTo>
                    <a:lnTo>
                      <a:pt x="1000" y="4504"/>
                    </a:lnTo>
                    <a:lnTo>
                      <a:pt x="788" y="4504"/>
                    </a:lnTo>
                    <a:lnTo>
                      <a:pt x="788" y="2792"/>
                    </a:lnTo>
                    <a:close/>
                    <a:moveTo>
                      <a:pt x="5600" y="5304"/>
                    </a:moveTo>
                    <a:lnTo>
                      <a:pt x="188" y="5304"/>
                    </a:lnTo>
                    <a:lnTo>
                      <a:pt x="188" y="5092"/>
                    </a:lnTo>
                    <a:lnTo>
                      <a:pt x="5600" y="5092"/>
                    </a:lnTo>
                    <a:lnTo>
                      <a:pt x="5600" y="5304"/>
                    </a:lnTo>
                    <a:close/>
                    <a:moveTo>
                      <a:pt x="5400" y="4904"/>
                    </a:moveTo>
                    <a:lnTo>
                      <a:pt x="388" y="4904"/>
                    </a:lnTo>
                    <a:lnTo>
                      <a:pt x="388" y="4692"/>
                    </a:lnTo>
                    <a:lnTo>
                      <a:pt x="5400" y="4692"/>
                    </a:lnTo>
                    <a:lnTo>
                      <a:pt x="5400" y="4904"/>
                    </a:lnTo>
                    <a:close/>
                    <a:moveTo>
                      <a:pt x="4788" y="4504"/>
                    </a:moveTo>
                    <a:lnTo>
                      <a:pt x="4788" y="2792"/>
                    </a:lnTo>
                    <a:lnTo>
                      <a:pt x="5000" y="2792"/>
                    </a:lnTo>
                    <a:lnTo>
                      <a:pt x="5000" y="4504"/>
                    </a:lnTo>
                    <a:lnTo>
                      <a:pt x="4788" y="4504"/>
                    </a:lnTo>
                    <a:close/>
                  </a:path>
                </a:pathLst>
              </a:custGeom>
              <a:solidFill>
                <a:srgbClr val="D9D9D9"/>
              </a:solidFill>
              <a:ln w="0">
                <a:solidFill>
                  <a:srgbClr val="D9D9D9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xmlns="" id="{D3D8A0D5-8F48-4468-9E0A-5E64D8DF4B03}"/>
                </a:ext>
              </a:extLst>
            </p:cNvPr>
            <p:cNvSpPr/>
            <p:nvPr/>
          </p:nvSpPr>
          <p:spPr>
            <a:xfrm>
              <a:off x="9504151" y="2733877"/>
              <a:ext cx="2517055" cy="896656"/>
            </a:xfrm>
            <a:prstGeom prst="rect">
              <a:avLst/>
            </a:prstGeom>
            <a:solidFill>
              <a:srgbClr val="808080">
                <a:lumMod val="20000"/>
                <a:lumOff val="8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r>
                <a:rPr lang="en-US" b="1" kern="0" dirty="0">
                  <a:solidFill>
                    <a:srgbClr val="000000"/>
                  </a:solidFill>
                  <a:ea typeface="ＭＳ Ｐゴシック"/>
                  <a:cs typeface="Sakkal Majalla" panose="02000000000000000000" pitchFamily="2" charset="-78"/>
                </a:rPr>
                <a:t>Private Health Insurance Companies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xmlns="" id="{6D911EC5-73CD-4E39-BE1F-32494623F4B6}"/>
                </a:ext>
              </a:extLst>
            </p:cNvPr>
            <p:cNvSpPr/>
            <p:nvPr/>
          </p:nvSpPr>
          <p:spPr>
            <a:xfrm>
              <a:off x="10223649" y="3885028"/>
              <a:ext cx="1797559" cy="837010"/>
            </a:xfrm>
            <a:prstGeom prst="rect">
              <a:avLst/>
            </a:prstGeom>
            <a:solidFill>
              <a:srgbClr val="D9D9D9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r>
                <a:rPr lang="en-US" b="1" kern="0" dirty="0">
                  <a:ea typeface="ＭＳ Ｐゴシック"/>
                  <a:cs typeface="Sakkal Majalla" panose="02000000000000000000" pitchFamily="2" charset="-78"/>
                </a:rPr>
                <a:t>Private Hospitals and Clinics</a:t>
              </a:r>
            </a:p>
          </p:txBody>
        </p:sp>
      </p:grp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9463" y="4766266"/>
            <a:ext cx="3371850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62730" y="4797757"/>
            <a:ext cx="1725612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08982" y="4869896"/>
            <a:ext cx="2097088" cy="1243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70588" y="4795284"/>
            <a:ext cx="2163762" cy="131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5375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024389" y="1793355"/>
            <a:ext cx="10099590" cy="306669"/>
          </a:xfrm>
          <a:prstGeom prst="rect">
            <a:avLst/>
          </a:prstGeom>
          <a:solidFill>
            <a:srgbClr val="44546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HelveticaNeueLT Com 45 Lt" panose="020B0403020202020204" pitchFamily="34" charset="0"/>
                <a:cs typeface="Sakkal Majalla" panose="02000000000000000000" pitchFamily="2" charset="-78"/>
              </a:rPr>
              <a:t>Key Elements</a:t>
            </a:r>
            <a:endParaRPr lang="ar-BH" sz="1600" b="1" dirty="0">
              <a:solidFill>
                <a:schemeClr val="bg1"/>
              </a:solidFill>
              <a:latin typeface="HelveticaNeueLT Com 45 Lt" panose="020B0403020202020204" pitchFamily="34" charset="0"/>
              <a:cs typeface="Sakkal Majalla" panose="02000000000000000000" pitchFamily="2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85492" y="1203194"/>
            <a:ext cx="10692714" cy="3385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  <a:latin typeface="HelveticaNeueLT Com 45 Lt" panose="020B0403020202020204" pitchFamily="34" charset="0"/>
              </a:rPr>
              <a:t>The National Social Health Insurance Program is one of the key priorities of the National Health Plan. 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1098530" y="1674384"/>
            <a:ext cx="10025449" cy="0"/>
          </a:xfrm>
          <a:prstGeom prst="line">
            <a:avLst/>
          </a:prstGeom>
          <a:ln w="19050">
            <a:solidFill>
              <a:schemeClr val="accent3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47189825"/>
              </p:ext>
            </p:extLst>
          </p:nvPr>
        </p:nvGraphicFramePr>
        <p:xfrm>
          <a:off x="1024387" y="2100024"/>
          <a:ext cx="10099592" cy="42652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489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2489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2489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52489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97628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HelveticaNeueLT Com 45 Lt" panose="020B0403020202020204" pitchFamily="34" charset="0"/>
                          <a:cs typeface="Sakkal Majalla" panose="02000000000000000000" pitchFamily="2" charset="-78"/>
                        </a:rPr>
                        <a:t>Enhance 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  <a:latin typeface="HelveticaNeueLT Com 45 Lt" panose="020B0403020202020204" pitchFamily="34" charset="0"/>
                          <a:cs typeface="Sakkal Majalla" panose="02000000000000000000" pitchFamily="2" charset="-78"/>
                        </a:rPr>
                        <a:t>the health system’s structure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HelveticaNeueLT Com 45 Lt" panose="020B0403020202020204" pitchFamily="34" charset="0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lvl="1"/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HelveticaNeueLT Com 45 Lt" panose="020B0403020202020204" pitchFamily="34" charset="0"/>
                          <a:cs typeface="Sakkal Majalla" panose="02000000000000000000" pitchFamily="2" charset="-78"/>
                        </a:rPr>
                        <a:t>Change the funding mechanism </a:t>
                      </a:r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elveticaNeueLT Com 45 Lt" panose="020B0403020202020204" pitchFamily="34" charset="0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lvl="1"/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HelveticaNeueLT Com 45 Lt" panose="020B0403020202020204" pitchFamily="34" charset="0"/>
                          <a:cs typeface="Sakkal Majalla" panose="02000000000000000000" pitchFamily="2" charset="-78"/>
                        </a:rPr>
                        <a:t>Enhance he</a:t>
                      </a:r>
                      <a:r>
                        <a:rPr lang="en-US" sz="16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HelveticaNeueLT Com 45 Lt" panose="020B0403020202020204" pitchFamily="34" charset="0"/>
                          <a:cs typeface="Sakkal Majalla" panose="02000000000000000000" pitchFamily="2" charset="-78"/>
                        </a:rPr>
                        <a:t>alth services</a:t>
                      </a:r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NeueLT Com 45 Lt" panose="020B0403020202020204" pitchFamily="34" charset="0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lvl="1"/>
                      <a:r>
                        <a:rPr 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HelveticaNeueLT Com 45 Lt" panose="020B0403020202020204" pitchFamily="34" charset="0"/>
                          <a:cs typeface="Sakkal Majalla" panose="02000000000000000000" pitchFamily="2" charset="-78"/>
                        </a:rPr>
                        <a:t>Change service provider’s operational mechanisms</a:t>
                      </a:r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elveticaNeueLT Com 45 Lt" panose="020B0403020202020204" pitchFamily="34" charset="0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984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HelveticaNeueLT Com 45 Lt" panose="020B0403020202020204" pitchFamily="34" charset="0"/>
                          <a:cs typeface="Sakkal Majalla" panose="02000000000000000000" pitchFamily="2" charset="-78"/>
                        </a:rPr>
                        <a:t>Separate the service providers from MOH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ar-BH" sz="1400" dirty="0">
                        <a:solidFill>
                          <a:srgbClr val="000000"/>
                        </a:solidFill>
                        <a:latin typeface="HelveticaNeueLT Com 45 Lt" panose="020B0403020202020204" pitchFamily="34" charset="0"/>
                        <a:cs typeface="Sakkal Majalla" panose="02000000000000000000" pitchFamily="2" charset="-7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dirty="0">
                          <a:latin typeface="HelveticaNeueLT Com 45 Lt" panose="020B0403020202020204" pitchFamily="34" charset="0"/>
                          <a:cs typeface="Sakkal Majalla" panose="02000000000000000000" pitchFamily="2" charset="-78"/>
                        </a:rPr>
                        <a:t>Establish the Health Insurance Fund to collect payments and contract with service providers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ar-BH" sz="1400" dirty="0">
                        <a:solidFill>
                          <a:srgbClr val="000000"/>
                        </a:solidFill>
                        <a:latin typeface="HelveticaNeueLT Com 45 Lt" panose="020B0403020202020204" pitchFamily="34" charset="0"/>
                        <a:cs typeface="Sakkal Majalla" panose="02000000000000000000" pitchFamily="2" charset="-78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latin typeface="HelveticaNeueLT Com 45 Lt" panose="020B0403020202020204" pitchFamily="34" charset="0"/>
                          <a:cs typeface="Sakkal Majalla" panose="02000000000000000000" pitchFamily="2" charset="-78"/>
                        </a:rPr>
                        <a:t>Establish a center for health information and knowledge «HIKMA», to operate under the SCH</a:t>
                      </a:r>
                      <a:endParaRPr lang="en-US" sz="1400" dirty="0">
                        <a:latin typeface="HelveticaNeueLT Com 45 Lt" panose="020B0403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effectLst/>
                          <a:latin typeface="HelveticaNeueLT Com 45 Lt" panose="020B0403020202020204" pitchFamily="34" charset="0"/>
                          <a:cs typeface="Sakkal Majalla" panose="02000000000000000000" pitchFamily="2" charset="-78"/>
                        </a:rPr>
                        <a:t>Mandatory financing by the government for Bahrainis and by employers for residents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400" dirty="0">
                        <a:effectLst/>
                        <a:latin typeface="HelveticaNeueLT Com 45 Lt" panose="020B0403020202020204" pitchFamily="34" charset="0"/>
                        <a:cs typeface="Sakkal Majalla" panose="02000000000000000000" pitchFamily="2" charset="-78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effectLst/>
                          <a:latin typeface="HelveticaNeueLT Com 45 Lt" panose="020B0403020202020204" pitchFamily="34" charset="0"/>
                          <a:cs typeface="Sakkal Majalla" panose="02000000000000000000" pitchFamily="2" charset="-78"/>
                        </a:rPr>
                        <a:t>Replace the current funding system with one based on an annual per capita</a:t>
                      </a:r>
                      <a:r>
                        <a:rPr lang="en-US" sz="1400" baseline="0" dirty="0">
                          <a:effectLst/>
                          <a:latin typeface="HelveticaNeueLT Com 45 Lt" panose="020B0403020202020204" pitchFamily="34" charset="0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HelveticaNeueLT Com 45 Lt" panose="020B0403020202020204" pitchFamily="34" charset="0"/>
                          <a:cs typeface="Sakkal Majalla" panose="02000000000000000000" pitchFamily="2" charset="-78"/>
                        </a:rPr>
                        <a:t>actuarial</a:t>
                      </a:r>
                      <a:r>
                        <a:rPr lang="en-US" sz="1400" baseline="0" dirty="0">
                          <a:effectLst/>
                          <a:latin typeface="HelveticaNeueLT Com 45 Lt" panose="020B0403020202020204" pitchFamily="34" charset="0"/>
                          <a:cs typeface="Sakkal Majalla" panose="02000000000000000000" pitchFamily="2" charset="-78"/>
                        </a:rPr>
                        <a:t> value</a:t>
                      </a:r>
                      <a:endParaRPr lang="en-US" sz="1400" dirty="0">
                        <a:latin typeface="HelveticaNeueLT Com 45 Lt" panose="020B0403020202020204" pitchFamily="34" charset="0"/>
                        <a:cs typeface="Sakkal Majalla" panose="02000000000000000000" pitchFamily="2" charset="-78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effectLst/>
                          <a:latin typeface="HelveticaNeueLT Com 45 Lt" panose="020B0403020202020204" pitchFamily="34" charset="0"/>
                          <a:cs typeface="Sakkal Majalla" panose="02000000000000000000" pitchFamily="2" charset="-78"/>
                        </a:rPr>
                        <a:t>Ensuring</a:t>
                      </a:r>
                      <a:r>
                        <a:rPr lang="en-US" sz="1400" baseline="0" dirty="0">
                          <a:effectLst/>
                          <a:latin typeface="HelveticaNeueLT Com 45 Lt" panose="020B0403020202020204" pitchFamily="34" charset="0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HelveticaNeueLT Com 45 Lt" panose="020B0403020202020204" pitchFamily="34" charset="0"/>
                          <a:cs typeface="Sakkal Majalla" panose="02000000000000000000" pitchFamily="2" charset="-78"/>
                        </a:rPr>
                        <a:t>access to health services for all</a:t>
                      </a:r>
                      <a:r>
                        <a:rPr lang="en-US" sz="1400" baseline="0" dirty="0">
                          <a:effectLst/>
                          <a:latin typeface="HelveticaNeueLT Com 45 Lt" panose="020B0403020202020204" pitchFamily="34" charset="0"/>
                          <a:cs typeface="Sakkal Majalla" panose="02000000000000000000" pitchFamily="2" charset="-78"/>
                        </a:rPr>
                        <a:t> based on the basic services package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400" dirty="0">
                        <a:effectLst/>
                        <a:latin typeface="HelveticaNeueLT Com 45 Lt" panose="020B0403020202020204" pitchFamily="34" charset="0"/>
                        <a:cs typeface="Sakkal Majalla" panose="02000000000000000000" pitchFamily="2" charset="-78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effectLst/>
                          <a:latin typeface="HelveticaNeueLT Com 45 Lt" panose="020B0403020202020204" pitchFamily="34" charset="0"/>
                          <a:cs typeface="Sakkal Majalla" panose="02000000000000000000" pitchFamily="2" charset="-78"/>
                        </a:rPr>
                        <a:t>Provide a patient safety net</a:t>
                      </a:r>
                      <a:r>
                        <a:rPr lang="en-US" sz="1400" baseline="0" dirty="0">
                          <a:effectLst/>
                          <a:latin typeface="HelveticaNeueLT Com 45 Lt" panose="020B0403020202020204" pitchFamily="34" charset="0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HelveticaNeueLT Com 45 Lt" panose="020B0403020202020204" pitchFamily="34" charset="0"/>
                          <a:cs typeface="Sakkal Majalla" panose="02000000000000000000" pitchFamily="2" charset="-78"/>
                        </a:rPr>
                        <a:t>for citizens and residents and reduce the need for direct spending</a:t>
                      </a:r>
                      <a:endParaRPr lang="en-US" sz="1400" dirty="0">
                        <a:latin typeface="HelveticaNeueLT Com 45 Lt" panose="020B0403020202020204" pitchFamily="34" charset="0"/>
                        <a:cs typeface="Sakkal Majalla" panose="02000000000000000000" pitchFamily="2" charset="-78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effectLst/>
                          <a:latin typeface="HelveticaNeueLT Com 45 Lt" panose="020B0403020202020204" pitchFamily="34" charset="0"/>
                          <a:cs typeface="Sakkal Majalla" panose="02000000000000000000" pitchFamily="2" charset="-78"/>
                        </a:rPr>
                        <a:t>Enhance </a:t>
                      </a:r>
                      <a:r>
                        <a:rPr lang="en-US" sz="1400" baseline="0" dirty="0">
                          <a:effectLst/>
                          <a:latin typeface="HelveticaNeueLT Com 45 Lt" panose="020B0403020202020204" pitchFamily="34" charset="0"/>
                          <a:cs typeface="Sakkal Majalla" panose="02000000000000000000" pitchFamily="2" charset="-78"/>
                        </a:rPr>
                        <a:t>the o</a:t>
                      </a:r>
                      <a:r>
                        <a:rPr lang="en-US" sz="1400" dirty="0">
                          <a:effectLst/>
                          <a:latin typeface="HelveticaNeueLT Com 45 Lt" panose="020B0403020202020204" pitchFamily="34" charset="0"/>
                          <a:cs typeface="Sakkal Majalla" panose="02000000000000000000" pitchFamily="2" charset="-78"/>
                        </a:rPr>
                        <a:t>perational autonomy</a:t>
                      </a:r>
                      <a:r>
                        <a:rPr lang="en-US" sz="1400" baseline="0" dirty="0">
                          <a:effectLst/>
                          <a:latin typeface="HelveticaNeueLT Com 45 Lt" panose="020B0403020202020204" pitchFamily="34" charset="0"/>
                          <a:cs typeface="Sakkal Majalla" panose="02000000000000000000" pitchFamily="2" charset="-78"/>
                        </a:rPr>
                        <a:t> of public service providers </a:t>
                      </a:r>
                      <a:endParaRPr lang="en-US" sz="1400" dirty="0">
                        <a:effectLst/>
                        <a:latin typeface="HelveticaNeueLT Com 45 Lt" panose="020B0403020202020204" pitchFamily="34" charset="0"/>
                        <a:cs typeface="Sakkal Majalla" panose="02000000000000000000" pitchFamily="2" charset="-78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endParaRPr lang="en-US" sz="1400" dirty="0">
                        <a:effectLst/>
                        <a:latin typeface="HelveticaNeueLT Com 45 Lt" panose="020B0403020202020204" pitchFamily="34" charset="0"/>
                        <a:cs typeface="Sakkal Majalla" panose="02000000000000000000" pitchFamily="2" charset="-78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effectLst/>
                          <a:latin typeface="HelveticaNeueLT Com 45 Lt" panose="020B0403020202020204" pitchFamily="34" charset="0"/>
                          <a:cs typeface="Sakkal Majalla" panose="02000000000000000000" pitchFamily="2" charset="-78"/>
                        </a:rPr>
                        <a:t>Encourage competition among service providers to provide the best quality and most affordable services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endParaRPr lang="en-US" sz="1400" dirty="0">
                        <a:effectLst/>
                        <a:latin typeface="HelveticaNeueLT Com 45 Lt" panose="020B0403020202020204" pitchFamily="34" charset="0"/>
                        <a:cs typeface="Sakkal Majalla" panose="02000000000000000000" pitchFamily="2" charset="-78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effectLst/>
                          <a:latin typeface="HelveticaNeueLT Com 45 Lt" panose="020B0403020202020204" pitchFamily="34" charset="0"/>
                          <a:cs typeface="Sakkal Majalla" panose="02000000000000000000" pitchFamily="2" charset="-78"/>
                        </a:rPr>
                        <a:t>Boost private sector involvement in healthcare</a:t>
                      </a:r>
                      <a:endParaRPr lang="en-US" sz="1400" dirty="0">
                        <a:latin typeface="HelveticaNeueLT Com 45 Lt" panose="020B0403020202020204" pitchFamily="34" charset="0"/>
                        <a:cs typeface="Sakkal Majalla" panose="02000000000000000000" pitchFamily="2" charset="-78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1" name="Left-Right Arrow 11"/>
          <p:cNvSpPr/>
          <p:nvPr/>
        </p:nvSpPr>
        <p:spPr>
          <a:xfrm>
            <a:off x="1082053" y="5861346"/>
            <a:ext cx="10099591" cy="598083"/>
          </a:xfrm>
          <a:prstGeom prst="leftRightArrow">
            <a:avLst/>
          </a:prstGeom>
          <a:solidFill>
            <a:srgbClr val="44546A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HelveticaNeueLT Com 45 Lt" panose="020B0403020202020204" pitchFamily="34" charset="0"/>
                <a:cs typeface="Sakkal Majalla" panose="02000000000000000000" pitchFamily="2" charset="-78"/>
              </a:rPr>
              <a:t>Review Health Laws</a:t>
            </a:r>
            <a:endParaRPr lang="en-US" sz="1600" b="1" dirty="0">
              <a:solidFill>
                <a:srgbClr val="FFFFFF"/>
              </a:solidFill>
              <a:latin typeface="HelveticaNeueLT Com 45 Lt" panose="020B0403020202020204" pitchFamily="34" charset="0"/>
              <a:cs typeface="Sakkal Majalla" panose="02000000000000000000" pitchFamily="2" charset="-78"/>
            </a:endParaRPr>
          </a:p>
        </p:txBody>
      </p:sp>
      <p:sp>
        <p:nvSpPr>
          <p:cNvPr id="12" name="Freeform 112"/>
          <p:cNvSpPr>
            <a:spLocks noEditPoints="1"/>
          </p:cNvSpPr>
          <p:nvPr/>
        </p:nvSpPr>
        <p:spPr bwMode="auto">
          <a:xfrm>
            <a:off x="8696630" y="2326381"/>
            <a:ext cx="291548" cy="328565"/>
          </a:xfrm>
          <a:custGeom>
            <a:avLst/>
            <a:gdLst>
              <a:gd name="T0" fmla="*/ 2147483646 w 903"/>
              <a:gd name="T1" fmla="*/ 2147483646 h 903"/>
              <a:gd name="T2" fmla="*/ 2147483646 w 903"/>
              <a:gd name="T3" fmla="*/ 2147483646 h 903"/>
              <a:gd name="T4" fmla="*/ 2147483646 w 903"/>
              <a:gd name="T5" fmla="*/ 2147483646 h 903"/>
              <a:gd name="T6" fmla="*/ 2147483646 w 903"/>
              <a:gd name="T7" fmla="*/ 2147483646 h 903"/>
              <a:gd name="T8" fmla="*/ 2147483646 w 903"/>
              <a:gd name="T9" fmla="*/ 2147483646 h 903"/>
              <a:gd name="T10" fmla="*/ 2147483646 w 903"/>
              <a:gd name="T11" fmla="*/ 2147483646 h 903"/>
              <a:gd name="T12" fmla="*/ 2147483646 w 903"/>
              <a:gd name="T13" fmla="*/ 2147483646 h 903"/>
              <a:gd name="T14" fmla="*/ 2147483646 w 903"/>
              <a:gd name="T15" fmla="*/ 2147483646 h 903"/>
              <a:gd name="T16" fmla="*/ 2147483646 w 903"/>
              <a:gd name="T17" fmla="*/ 2147483646 h 903"/>
              <a:gd name="T18" fmla="*/ 2147483646 w 903"/>
              <a:gd name="T19" fmla="*/ 2147483646 h 903"/>
              <a:gd name="T20" fmla="*/ 2147483646 w 903"/>
              <a:gd name="T21" fmla="*/ 2147483646 h 903"/>
              <a:gd name="T22" fmla="*/ 2147483646 w 903"/>
              <a:gd name="T23" fmla="*/ 2147483646 h 903"/>
              <a:gd name="T24" fmla="*/ 2147483646 w 903"/>
              <a:gd name="T25" fmla="*/ 2147483646 h 903"/>
              <a:gd name="T26" fmla="*/ 2147483646 w 903"/>
              <a:gd name="T27" fmla="*/ 2147483646 h 903"/>
              <a:gd name="T28" fmla="*/ 2147483646 w 903"/>
              <a:gd name="T29" fmla="*/ 2147483646 h 903"/>
              <a:gd name="T30" fmla="*/ 2147483646 w 903"/>
              <a:gd name="T31" fmla="*/ 2147483646 h 903"/>
              <a:gd name="T32" fmla="*/ 2147483646 w 903"/>
              <a:gd name="T33" fmla="*/ 2147483646 h 903"/>
              <a:gd name="T34" fmla="*/ 2147483646 w 903"/>
              <a:gd name="T35" fmla="*/ 2147483646 h 903"/>
              <a:gd name="T36" fmla="*/ 2147483646 w 903"/>
              <a:gd name="T37" fmla="*/ 2147483646 h 903"/>
              <a:gd name="T38" fmla="*/ 2147483646 w 903"/>
              <a:gd name="T39" fmla="*/ 2147483646 h 903"/>
              <a:gd name="T40" fmla="*/ 2147483646 w 903"/>
              <a:gd name="T41" fmla="*/ 2147483646 h 903"/>
              <a:gd name="T42" fmla="*/ 2147483646 w 903"/>
              <a:gd name="T43" fmla="*/ 2147483646 h 903"/>
              <a:gd name="T44" fmla="*/ 2147483646 w 903"/>
              <a:gd name="T45" fmla="*/ 2147483646 h 903"/>
              <a:gd name="T46" fmla="*/ 2147483646 w 903"/>
              <a:gd name="T47" fmla="*/ 2147483646 h 903"/>
              <a:gd name="T48" fmla="*/ 2147483646 w 903"/>
              <a:gd name="T49" fmla="*/ 2147483646 h 903"/>
              <a:gd name="T50" fmla="*/ 2147483646 w 903"/>
              <a:gd name="T51" fmla="*/ 2147483646 h 903"/>
              <a:gd name="T52" fmla="*/ 2147483646 w 903"/>
              <a:gd name="T53" fmla="*/ 2147483646 h 903"/>
              <a:gd name="T54" fmla="*/ 2147483646 w 903"/>
              <a:gd name="T55" fmla="*/ 2147483646 h 903"/>
              <a:gd name="T56" fmla="*/ 2147483646 w 903"/>
              <a:gd name="T57" fmla="*/ 0 h 903"/>
              <a:gd name="T58" fmla="*/ 2147483646 w 903"/>
              <a:gd name="T59" fmla="*/ 2147483646 h 903"/>
              <a:gd name="T60" fmla="*/ 2147483646 w 903"/>
              <a:gd name="T61" fmla="*/ 2147483646 h 903"/>
              <a:gd name="T62" fmla="*/ 2147483646 w 903"/>
              <a:gd name="T63" fmla="*/ 2147483646 h 903"/>
              <a:gd name="T64" fmla="*/ 2147483646 w 903"/>
              <a:gd name="T65" fmla="*/ 2147483646 h 903"/>
              <a:gd name="T66" fmla="*/ 2147483646 w 903"/>
              <a:gd name="T67" fmla="*/ 2147483646 h 903"/>
              <a:gd name="T68" fmla="*/ 2147483646 w 903"/>
              <a:gd name="T69" fmla="*/ 2147483646 h 903"/>
              <a:gd name="T70" fmla="*/ 2147483646 w 903"/>
              <a:gd name="T71" fmla="*/ 2147483646 h 903"/>
              <a:gd name="T72" fmla="*/ 0 w 903"/>
              <a:gd name="T73" fmla="*/ 2147483646 h 903"/>
              <a:gd name="T74" fmla="*/ 2147483646 w 903"/>
              <a:gd name="T75" fmla="*/ 2147483646 h 903"/>
              <a:gd name="T76" fmla="*/ 2147483646 w 903"/>
              <a:gd name="T77" fmla="*/ 2147483646 h 903"/>
              <a:gd name="T78" fmla="*/ 2147483646 w 903"/>
              <a:gd name="T79" fmla="*/ 2147483646 h 903"/>
              <a:gd name="T80" fmla="*/ 2147483646 w 903"/>
              <a:gd name="T81" fmla="*/ 2147483646 h 903"/>
              <a:gd name="T82" fmla="*/ 2147483646 w 903"/>
              <a:gd name="T83" fmla="*/ 2147483646 h 903"/>
              <a:gd name="T84" fmla="*/ 2147483646 w 903"/>
              <a:gd name="T85" fmla="*/ 2147483646 h 903"/>
              <a:gd name="T86" fmla="*/ 2147483646 w 903"/>
              <a:gd name="T87" fmla="*/ 2147483646 h 903"/>
              <a:gd name="T88" fmla="*/ 2147483646 w 903"/>
              <a:gd name="T89" fmla="*/ 2147483646 h 903"/>
              <a:gd name="T90" fmla="*/ 2147483646 w 903"/>
              <a:gd name="T91" fmla="*/ 2147483646 h 903"/>
              <a:gd name="T92" fmla="*/ 2147483646 w 903"/>
              <a:gd name="T93" fmla="*/ 2147483646 h 903"/>
              <a:gd name="T94" fmla="*/ 2147483646 w 903"/>
              <a:gd name="T95" fmla="*/ 2147483646 h 903"/>
              <a:gd name="T96" fmla="*/ 2147483646 w 903"/>
              <a:gd name="T97" fmla="*/ 2147483646 h 903"/>
              <a:gd name="T98" fmla="*/ 2147483646 w 903"/>
              <a:gd name="T99" fmla="*/ 2147483646 h 903"/>
              <a:gd name="T100" fmla="*/ 2147483646 w 903"/>
              <a:gd name="T101" fmla="*/ 2147483646 h 903"/>
              <a:gd name="T102" fmla="*/ 2147483646 w 903"/>
              <a:gd name="T103" fmla="*/ 2147483646 h 903"/>
              <a:gd name="T104" fmla="*/ 2147483646 w 903"/>
              <a:gd name="T105" fmla="*/ 2147483646 h 903"/>
              <a:gd name="T106" fmla="*/ 2147483646 w 903"/>
              <a:gd name="T107" fmla="*/ 2147483646 h 903"/>
              <a:gd name="T108" fmla="*/ 2147483646 w 903"/>
              <a:gd name="T109" fmla="*/ 2147483646 h 903"/>
              <a:gd name="T110" fmla="*/ 2147483646 w 903"/>
              <a:gd name="T111" fmla="*/ 2147483646 h 903"/>
              <a:gd name="T112" fmla="*/ 2147483646 w 903"/>
              <a:gd name="T113" fmla="*/ 2147483646 h 903"/>
              <a:gd name="T114" fmla="*/ 2147483646 w 903"/>
              <a:gd name="T115" fmla="*/ 2147483646 h 903"/>
              <a:gd name="T116" fmla="*/ 2147483646 w 903"/>
              <a:gd name="T117" fmla="*/ 2147483646 h 903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903" h="903">
                <a:moveTo>
                  <a:pt x="828" y="588"/>
                </a:moveTo>
                <a:lnTo>
                  <a:pt x="818" y="587"/>
                </a:lnTo>
                <a:lnTo>
                  <a:pt x="810" y="584"/>
                </a:lnTo>
                <a:lnTo>
                  <a:pt x="802" y="580"/>
                </a:lnTo>
                <a:lnTo>
                  <a:pt x="796" y="574"/>
                </a:lnTo>
                <a:lnTo>
                  <a:pt x="790" y="567"/>
                </a:lnTo>
                <a:lnTo>
                  <a:pt x="786" y="560"/>
                </a:lnTo>
                <a:lnTo>
                  <a:pt x="783" y="551"/>
                </a:lnTo>
                <a:lnTo>
                  <a:pt x="783" y="543"/>
                </a:lnTo>
                <a:lnTo>
                  <a:pt x="783" y="533"/>
                </a:lnTo>
                <a:lnTo>
                  <a:pt x="786" y="525"/>
                </a:lnTo>
                <a:lnTo>
                  <a:pt x="790" y="517"/>
                </a:lnTo>
                <a:lnTo>
                  <a:pt x="796" y="511"/>
                </a:lnTo>
                <a:lnTo>
                  <a:pt x="802" y="505"/>
                </a:lnTo>
                <a:lnTo>
                  <a:pt x="810" y="501"/>
                </a:lnTo>
                <a:lnTo>
                  <a:pt x="818" y="498"/>
                </a:lnTo>
                <a:lnTo>
                  <a:pt x="828" y="498"/>
                </a:lnTo>
                <a:lnTo>
                  <a:pt x="836" y="498"/>
                </a:lnTo>
                <a:lnTo>
                  <a:pt x="845" y="501"/>
                </a:lnTo>
                <a:lnTo>
                  <a:pt x="853" y="505"/>
                </a:lnTo>
                <a:lnTo>
                  <a:pt x="859" y="511"/>
                </a:lnTo>
                <a:lnTo>
                  <a:pt x="864" y="517"/>
                </a:lnTo>
                <a:lnTo>
                  <a:pt x="869" y="525"/>
                </a:lnTo>
                <a:lnTo>
                  <a:pt x="872" y="533"/>
                </a:lnTo>
                <a:lnTo>
                  <a:pt x="873" y="543"/>
                </a:lnTo>
                <a:lnTo>
                  <a:pt x="872" y="551"/>
                </a:lnTo>
                <a:lnTo>
                  <a:pt x="869" y="560"/>
                </a:lnTo>
                <a:lnTo>
                  <a:pt x="865" y="567"/>
                </a:lnTo>
                <a:lnTo>
                  <a:pt x="859" y="574"/>
                </a:lnTo>
                <a:lnTo>
                  <a:pt x="853" y="580"/>
                </a:lnTo>
                <a:lnTo>
                  <a:pt x="845" y="584"/>
                </a:lnTo>
                <a:lnTo>
                  <a:pt x="836" y="587"/>
                </a:lnTo>
                <a:lnTo>
                  <a:pt x="828" y="588"/>
                </a:lnTo>
                <a:close/>
                <a:moveTo>
                  <a:pt x="511" y="528"/>
                </a:moveTo>
                <a:lnTo>
                  <a:pt x="498" y="527"/>
                </a:lnTo>
                <a:lnTo>
                  <a:pt x="484" y="525"/>
                </a:lnTo>
                <a:lnTo>
                  <a:pt x="471" y="521"/>
                </a:lnTo>
                <a:lnTo>
                  <a:pt x="459" y="517"/>
                </a:lnTo>
                <a:lnTo>
                  <a:pt x="447" y="511"/>
                </a:lnTo>
                <a:lnTo>
                  <a:pt x="435" y="504"/>
                </a:lnTo>
                <a:lnTo>
                  <a:pt x="426" y="497"/>
                </a:lnTo>
                <a:lnTo>
                  <a:pt x="416" y="488"/>
                </a:lnTo>
                <a:lnTo>
                  <a:pt x="406" y="478"/>
                </a:lnTo>
                <a:lnTo>
                  <a:pt x="399" y="468"/>
                </a:lnTo>
                <a:lnTo>
                  <a:pt x="392" y="456"/>
                </a:lnTo>
                <a:lnTo>
                  <a:pt x="387" y="444"/>
                </a:lnTo>
                <a:lnTo>
                  <a:pt x="382" y="432"/>
                </a:lnTo>
                <a:lnTo>
                  <a:pt x="378" y="420"/>
                </a:lnTo>
                <a:lnTo>
                  <a:pt x="376" y="406"/>
                </a:lnTo>
                <a:lnTo>
                  <a:pt x="376" y="392"/>
                </a:lnTo>
                <a:lnTo>
                  <a:pt x="376" y="378"/>
                </a:lnTo>
                <a:lnTo>
                  <a:pt x="378" y="365"/>
                </a:lnTo>
                <a:lnTo>
                  <a:pt x="382" y="352"/>
                </a:lnTo>
                <a:lnTo>
                  <a:pt x="387" y="339"/>
                </a:lnTo>
                <a:lnTo>
                  <a:pt x="392" y="327"/>
                </a:lnTo>
                <a:lnTo>
                  <a:pt x="399" y="317"/>
                </a:lnTo>
                <a:lnTo>
                  <a:pt x="406" y="306"/>
                </a:lnTo>
                <a:lnTo>
                  <a:pt x="416" y="296"/>
                </a:lnTo>
                <a:lnTo>
                  <a:pt x="426" y="288"/>
                </a:lnTo>
                <a:lnTo>
                  <a:pt x="435" y="280"/>
                </a:lnTo>
                <a:lnTo>
                  <a:pt x="447" y="273"/>
                </a:lnTo>
                <a:lnTo>
                  <a:pt x="459" y="267"/>
                </a:lnTo>
                <a:lnTo>
                  <a:pt x="471" y="263"/>
                </a:lnTo>
                <a:lnTo>
                  <a:pt x="484" y="260"/>
                </a:lnTo>
                <a:lnTo>
                  <a:pt x="498" y="258"/>
                </a:lnTo>
                <a:lnTo>
                  <a:pt x="511" y="257"/>
                </a:lnTo>
                <a:lnTo>
                  <a:pt x="525" y="258"/>
                </a:lnTo>
                <a:lnTo>
                  <a:pt x="538" y="260"/>
                </a:lnTo>
                <a:lnTo>
                  <a:pt x="551" y="263"/>
                </a:lnTo>
                <a:lnTo>
                  <a:pt x="564" y="267"/>
                </a:lnTo>
                <a:lnTo>
                  <a:pt x="576" y="273"/>
                </a:lnTo>
                <a:lnTo>
                  <a:pt x="587" y="280"/>
                </a:lnTo>
                <a:lnTo>
                  <a:pt x="597" y="288"/>
                </a:lnTo>
                <a:lnTo>
                  <a:pt x="607" y="296"/>
                </a:lnTo>
                <a:lnTo>
                  <a:pt x="615" y="306"/>
                </a:lnTo>
                <a:lnTo>
                  <a:pt x="624" y="317"/>
                </a:lnTo>
                <a:lnTo>
                  <a:pt x="630" y="327"/>
                </a:lnTo>
                <a:lnTo>
                  <a:pt x="636" y="339"/>
                </a:lnTo>
                <a:lnTo>
                  <a:pt x="640" y="352"/>
                </a:lnTo>
                <a:lnTo>
                  <a:pt x="644" y="365"/>
                </a:lnTo>
                <a:lnTo>
                  <a:pt x="647" y="378"/>
                </a:lnTo>
                <a:lnTo>
                  <a:pt x="647" y="392"/>
                </a:lnTo>
                <a:lnTo>
                  <a:pt x="647" y="406"/>
                </a:lnTo>
                <a:lnTo>
                  <a:pt x="644" y="420"/>
                </a:lnTo>
                <a:lnTo>
                  <a:pt x="640" y="432"/>
                </a:lnTo>
                <a:lnTo>
                  <a:pt x="636" y="444"/>
                </a:lnTo>
                <a:lnTo>
                  <a:pt x="630" y="456"/>
                </a:lnTo>
                <a:lnTo>
                  <a:pt x="624" y="468"/>
                </a:lnTo>
                <a:lnTo>
                  <a:pt x="615" y="478"/>
                </a:lnTo>
                <a:lnTo>
                  <a:pt x="607" y="488"/>
                </a:lnTo>
                <a:lnTo>
                  <a:pt x="597" y="497"/>
                </a:lnTo>
                <a:lnTo>
                  <a:pt x="587" y="504"/>
                </a:lnTo>
                <a:lnTo>
                  <a:pt x="576" y="511"/>
                </a:lnTo>
                <a:lnTo>
                  <a:pt x="564" y="517"/>
                </a:lnTo>
                <a:lnTo>
                  <a:pt x="551" y="521"/>
                </a:lnTo>
                <a:lnTo>
                  <a:pt x="538" y="525"/>
                </a:lnTo>
                <a:lnTo>
                  <a:pt x="525" y="527"/>
                </a:lnTo>
                <a:lnTo>
                  <a:pt x="511" y="528"/>
                </a:lnTo>
                <a:close/>
                <a:moveTo>
                  <a:pt x="75" y="873"/>
                </a:moveTo>
                <a:lnTo>
                  <a:pt x="65" y="873"/>
                </a:lnTo>
                <a:lnTo>
                  <a:pt x="58" y="870"/>
                </a:lnTo>
                <a:lnTo>
                  <a:pt x="49" y="866"/>
                </a:lnTo>
                <a:lnTo>
                  <a:pt x="43" y="860"/>
                </a:lnTo>
                <a:lnTo>
                  <a:pt x="37" y="854"/>
                </a:lnTo>
                <a:lnTo>
                  <a:pt x="33" y="846"/>
                </a:lnTo>
                <a:lnTo>
                  <a:pt x="31" y="838"/>
                </a:lnTo>
                <a:lnTo>
                  <a:pt x="30" y="828"/>
                </a:lnTo>
                <a:lnTo>
                  <a:pt x="31" y="819"/>
                </a:lnTo>
                <a:lnTo>
                  <a:pt x="33" y="811"/>
                </a:lnTo>
                <a:lnTo>
                  <a:pt x="37" y="803"/>
                </a:lnTo>
                <a:lnTo>
                  <a:pt x="43" y="796"/>
                </a:lnTo>
                <a:lnTo>
                  <a:pt x="49" y="791"/>
                </a:lnTo>
                <a:lnTo>
                  <a:pt x="58" y="786"/>
                </a:lnTo>
                <a:lnTo>
                  <a:pt x="65" y="784"/>
                </a:lnTo>
                <a:lnTo>
                  <a:pt x="75" y="783"/>
                </a:lnTo>
                <a:lnTo>
                  <a:pt x="84" y="784"/>
                </a:lnTo>
                <a:lnTo>
                  <a:pt x="92" y="787"/>
                </a:lnTo>
                <a:lnTo>
                  <a:pt x="100" y="791"/>
                </a:lnTo>
                <a:lnTo>
                  <a:pt x="107" y="797"/>
                </a:lnTo>
                <a:lnTo>
                  <a:pt x="112" y="803"/>
                </a:lnTo>
                <a:lnTo>
                  <a:pt x="117" y="811"/>
                </a:lnTo>
                <a:lnTo>
                  <a:pt x="119" y="819"/>
                </a:lnTo>
                <a:lnTo>
                  <a:pt x="120" y="828"/>
                </a:lnTo>
                <a:lnTo>
                  <a:pt x="119" y="838"/>
                </a:lnTo>
                <a:lnTo>
                  <a:pt x="117" y="846"/>
                </a:lnTo>
                <a:lnTo>
                  <a:pt x="112" y="854"/>
                </a:lnTo>
                <a:lnTo>
                  <a:pt x="107" y="860"/>
                </a:lnTo>
                <a:lnTo>
                  <a:pt x="100" y="866"/>
                </a:lnTo>
                <a:lnTo>
                  <a:pt x="92" y="870"/>
                </a:lnTo>
                <a:lnTo>
                  <a:pt x="84" y="873"/>
                </a:lnTo>
                <a:lnTo>
                  <a:pt x="75" y="873"/>
                </a:lnTo>
                <a:close/>
                <a:moveTo>
                  <a:pt x="828" y="30"/>
                </a:moveTo>
                <a:lnTo>
                  <a:pt x="836" y="31"/>
                </a:lnTo>
                <a:lnTo>
                  <a:pt x="845" y="35"/>
                </a:lnTo>
                <a:lnTo>
                  <a:pt x="853" y="39"/>
                </a:lnTo>
                <a:lnTo>
                  <a:pt x="859" y="44"/>
                </a:lnTo>
                <a:lnTo>
                  <a:pt x="864" y="51"/>
                </a:lnTo>
                <a:lnTo>
                  <a:pt x="869" y="58"/>
                </a:lnTo>
                <a:lnTo>
                  <a:pt x="872" y="67"/>
                </a:lnTo>
                <a:lnTo>
                  <a:pt x="873" y="76"/>
                </a:lnTo>
                <a:lnTo>
                  <a:pt x="872" y="85"/>
                </a:lnTo>
                <a:lnTo>
                  <a:pt x="869" y="94"/>
                </a:lnTo>
                <a:lnTo>
                  <a:pt x="865" y="101"/>
                </a:lnTo>
                <a:lnTo>
                  <a:pt x="859" y="107"/>
                </a:lnTo>
                <a:lnTo>
                  <a:pt x="853" y="113"/>
                </a:lnTo>
                <a:lnTo>
                  <a:pt x="845" y="117"/>
                </a:lnTo>
                <a:lnTo>
                  <a:pt x="836" y="120"/>
                </a:lnTo>
                <a:lnTo>
                  <a:pt x="828" y="121"/>
                </a:lnTo>
                <a:lnTo>
                  <a:pt x="818" y="120"/>
                </a:lnTo>
                <a:lnTo>
                  <a:pt x="810" y="117"/>
                </a:lnTo>
                <a:lnTo>
                  <a:pt x="802" y="113"/>
                </a:lnTo>
                <a:lnTo>
                  <a:pt x="796" y="107"/>
                </a:lnTo>
                <a:lnTo>
                  <a:pt x="790" y="101"/>
                </a:lnTo>
                <a:lnTo>
                  <a:pt x="786" y="94"/>
                </a:lnTo>
                <a:lnTo>
                  <a:pt x="783" y="85"/>
                </a:lnTo>
                <a:lnTo>
                  <a:pt x="783" y="76"/>
                </a:lnTo>
                <a:lnTo>
                  <a:pt x="783" y="67"/>
                </a:lnTo>
                <a:lnTo>
                  <a:pt x="786" y="58"/>
                </a:lnTo>
                <a:lnTo>
                  <a:pt x="790" y="51"/>
                </a:lnTo>
                <a:lnTo>
                  <a:pt x="796" y="44"/>
                </a:lnTo>
                <a:lnTo>
                  <a:pt x="802" y="39"/>
                </a:lnTo>
                <a:lnTo>
                  <a:pt x="810" y="35"/>
                </a:lnTo>
                <a:lnTo>
                  <a:pt x="818" y="31"/>
                </a:lnTo>
                <a:lnTo>
                  <a:pt x="828" y="30"/>
                </a:lnTo>
                <a:close/>
                <a:moveTo>
                  <a:pt x="572" y="828"/>
                </a:moveTo>
                <a:lnTo>
                  <a:pt x="570" y="838"/>
                </a:lnTo>
                <a:lnTo>
                  <a:pt x="568" y="846"/>
                </a:lnTo>
                <a:lnTo>
                  <a:pt x="564" y="854"/>
                </a:lnTo>
                <a:lnTo>
                  <a:pt x="559" y="860"/>
                </a:lnTo>
                <a:lnTo>
                  <a:pt x="551" y="866"/>
                </a:lnTo>
                <a:lnTo>
                  <a:pt x="544" y="870"/>
                </a:lnTo>
                <a:lnTo>
                  <a:pt x="535" y="873"/>
                </a:lnTo>
                <a:lnTo>
                  <a:pt x="526" y="873"/>
                </a:lnTo>
                <a:lnTo>
                  <a:pt x="517" y="873"/>
                </a:lnTo>
                <a:lnTo>
                  <a:pt x="509" y="870"/>
                </a:lnTo>
                <a:lnTo>
                  <a:pt x="501" y="866"/>
                </a:lnTo>
                <a:lnTo>
                  <a:pt x="494" y="860"/>
                </a:lnTo>
                <a:lnTo>
                  <a:pt x="489" y="854"/>
                </a:lnTo>
                <a:lnTo>
                  <a:pt x="485" y="846"/>
                </a:lnTo>
                <a:lnTo>
                  <a:pt x="482" y="838"/>
                </a:lnTo>
                <a:lnTo>
                  <a:pt x="481" y="828"/>
                </a:lnTo>
                <a:lnTo>
                  <a:pt x="482" y="819"/>
                </a:lnTo>
                <a:lnTo>
                  <a:pt x="485" y="811"/>
                </a:lnTo>
                <a:lnTo>
                  <a:pt x="489" y="803"/>
                </a:lnTo>
                <a:lnTo>
                  <a:pt x="494" y="796"/>
                </a:lnTo>
                <a:lnTo>
                  <a:pt x="501" y="791"/>
                </a:lnTo>
                <a:lnTo>
                  <a:pt x="509" y="786"/>
                </a:lnTo>
                <a:lnTo>
                  <a:pt x="517" y="784"/>
                </a:lnTo>
                <a:lnTo>
                  <a:pt x="526" y="783"/>
                </a:lnTo>
                <a:lnTo>
                  <a:pt x="535" y="784"/>
                </a:lnTo>
                <a:lnTo>
                  <a:pt x="544" y="787"/>
                </a:lnTo>
                <a:lnTo>
                  <a:pt x="551" y="791"/>
                </a:lnTo>
                <a:lnTo>
                  <a:pt x="559" y="797"/>
                </a:lnTo>
                <a:lnTo>
                  <a:pt x="564" y="803"/>
                </a:lnTo>
                <a:lnTo>
                  <a:pt x="568" y="811"/>
                </a:lnTo>
                <a:lnTo>
                  <a:pt x="570" y="819"/>
                </a:lnTo>
                <a:lnTo>
                  <a:pt x="572" y="828"/>
                </a:lnTo>
                <a:close/>
                <a:moveTo>
                  <a:pt x="75" y="257"/>
                </a:moveTo>
                <a:lnTo>
                  <a:pt x="65" y="255"/>
                </a:lnTo>
                <a:lnTo>
                  <a:pt x="58" y="253"/>
                </a:lnTo>
                <a:lnTo>
                  <a:pt x="49" y="249"/>
                </a:lnTo>
                <a:lnTo>
                  <a:pt x="43" y="244"/>
                </a:lnTo>
                <a:lnTo>
                  <a:pt x="37" y="236"/>
                </a:lnTo>
                <a:lnTo>
                  <a:pt x="33" y="229"/>
                </a:lnTo>
                <a:lnTo>
                  <a:pt x="31" y="220"/>
                </a:lnTo>
                <a:lnTo>
                  <a:pt x="30" y="211"/>
                </a:lnTo>
                <a:lnTo>
                  <a:pt x="31" y="202"/>
                </a:lnTo>
                <a:lnTo>
                  <a:pt x="33" y="193"/>
                </a:lnTo>
                <a:lnTo>
                  <a:pt x="37" y="186"/>
                </a:lnTo>
                <a:lnTo>
                  <a:pt x="43" y="179"/>
                </a:lnTo>
                <a:lnTo>
                  <a:pt x="49" y="174"/>
                </a:lnTo>
                <a:lnTo>
                  <a:pt x="58" y="170"/>
                </a:lnTo>
                <a:lnTo>
                  <a:pt x="65" y="168"/>
                </a:lnTo>
                <a:lnTo>
                  <a:pt x="75" y="166"/>
                </a:lnTo>
                <a:lnTo>
                  <a:pt x="84" y="168"/>
                </a:lnTo>
                <a:lnTo>
                  <a:pt x="92" y="170"/>
                </a:lnTo>
                <a:lnTo>
                  <a:pt x="100" y="174"/>
                </a:lnTo>
                <a:lnTo>
                  <a:pt x="107" y="179"/>
                </a:lnTo>
                <a:lnTo>
                  <a:pt x="112" y="186"/>
                </a:lnTo>
                <a:lnTo>
                  <a:pt x="117" y="193"/>
                </a:lnTo>
                <a:lnTo>
                  <a:pt x="119" y="202"/>
                </a:lnTo>
                <a:lnTo>
                  <a:pt x="120" y="211"/>
                </a:lnTo>
                <a:lnTo>
                  <a:pt x="119" y="220"/>
                </a:lnTo>
                <a:lnTo>
                  <a:pt x="117" y="229"/>
                </a:lnTo>
                <a:lnTo>
                  <a:pt x="112" y="236"/>
                </a:lnTo>
                <a:lnTo>
                  <a:pt x="107" y="244"/>
                </a:lnTo>
                <a:lnTo>
                  <a:pt x="100" y="249"/>
                </a:lnTo>
                <a:lnTo>
                  <a:pt x="92" y="253"/>
                </a:lnTo>
                <a:lnTo>
                  <a:pt x="84" y="255"/>
                </a:lnTo>
                <a:lnTo>
                  <a:pt x="75" y="257"/>
                </a:lnTo>
                <a:close/>
                <a:moveTo>
                  <a:pt x="828" y="467"/>
                </a:moveTo>
                <a:lnTo>
                  <a:pt x="818" y="468"/>
                </a:lnTo>
                <a:lnTo>
                  <a:pt x="810" y="469"/>
                </a:lnTo>
                <a:lnTo>
                  <a:pt x="801" y="472"/>
                </a:lnTo>
                <a:lnTo>
                  <a:pt x="794" y="475"/>
                </a:lnTo>
                <a:lnTo>
                  <a:pt x="786" y="480"/>
                </a:lnTo>
                <a:lnTo>
                  <a:pt x="780" y="485"/>
                </a:lnTo>
                <a:lnTo>
                  <a:pt x="773" y="490"/>
                </a:lnTo>
                <a:lnTo>
                  <a:pt x="768" y="498"/>
                </a:lnTo>
                <a:lnTo>
                  <a:pt x="667" y="450"/>
                </a:lnTo>
                <a:lnTo>
                  <a:pt x="671" y="436"/>
                </a:lnTo>
                <a:lnTo>
                  <a:pt x="674" y="422"/>
                </a:lnTo>
                <a:lnTo>
                  <a:pt x="677" y="407"/>
                </a:lnTo>
                <a:lnTo>
                  <a:pt x="677" y="392"/>
                </a:lnTo>
                <a:lnTo>
                  <a:pt x="677" y="377"/>
                </a:lnTo>
                <a:lnTo>
                  <a:pt x="674" y="363"/>
                </a:lnTo>
                <a:lnTo>
                  <a:pt x="671" y="349"/>
                </a:lnTo>
                <a:lnTo>
                  <a:pt x="667" y="335"/>
                </a:lnTo>
                <a:lnTo>
                  <a:pt x="662" y="322"/>
                </a:lnTo>
                <a:lnTo>
                  <a:pt x="654" y="309"/>
                </a:lnTo>
                <a:lnTo>
                  <a:pt x="647" y="297"/>
                </a:lnTo>
                <a:lnTo>
                  <a:pt x="638" y="285"/>
                </a:lnTo>
                <a:lnTo>
                  <a:pt x="786" y="139"/>
                </a:lnTo>
                <a:lnTo>
                  <a:pt x="796" y="144"/>
                </a:lnTo>
                <a:lnTo>
                  <a:pt x="805" y="148"/>
                </a:lnTo>
                <a:lnTo>
                  <a:pt x="816" y="150"/>
                </a:lnTo>
                <a:lnTo>
                  <a:pt x="828" y="151"/>
                </a:lnTo>
                <a:lnTo>
                  <a:pt x="835" y="150"/>
                </a:lnTo>
                <a:lnTo>
                  <a:pt x="843" y="149"/>
                </a:lnTo>
                <a:lnTo>
                  <a:pt x="849" y="148"/>
                </a:lnTo>
                <a:lnTo>
                  <a:pt x="857" y="145"/>
                </a:lnTo>
                <a:lnTo>
                  <a:pt x="863" y="142"/>
                </a:lnTo>
                <a:lnTo>
                  <a:pt x="870" y="139"/>
                </a:lnTo>
                <a:lnTo>
                  <a:pt x="875" y="134"/>
                </a:lnTo>
                <a:lnTo>
                  <a:pt x="880" y="129"/>
                </a:lnTo>
                <a:lnTo>
                  <a:pt x="886" y="124"/>
                </a:lnTo>
                <a:lnTo>
                  <a:pt x="890" y="118"/>
                </a:lnTo>
                <a:lnTo>
                  <a:pt x="893" y="112"/>
                </a:lnTo>
                <a:lnTo>
                  <a:pt x="896" y="105"/>
                </a:lnTo>
                <a:lnTo>
                  <a:pt x="900" y="98"/>
                </a:lnTo>
                <a:lnTo>
                  <a:pt x="901" y="91"/>
                </a:lnTo>
                <a:lnTo>
                  <a:pt x="902" y="84"/>
                </a:lnTo>
                <a:lnTo>
                  <a:pt x="903" y="76"/>
                </a:lnTo>
                <a:lnTo>
                  <a:pt x="902" y="68"/>
                </a:lnTo>
                <a:lnTo>
                  <a:pt x="901" y="60"/>
                </a:lnTo>
                <a:lnTo>
                  <a:pt x="900" y="54"/>
                </a:lnTo>
                <a:lnTo>
                  <a:pt x="896" y="46"/>
                </a:lnTo>
                <a:lnTo>
                  <a:pt x="893" y="40"/>
                </a:lnTo>
                <a:lnTo>
                  <a:pt x="890" y="33"/>
                </a:lnTo>
                <a:lnTo>
                  <a:pt x="886" y="28"/>
                </a:lnTo>
                <a:lnTo>
                  <a:pt x="880" y="23"/>
                </a:lnTo>
                <a:lnTo>
                  <a:pt x="875" y="17"/>
                </a:lnTo>
                <a:lnTo>
                  <a:pt x="870" y="13"/>
                </a:lnTo>
                <a:lnTo>
                  <a:pt x="863" y="10"/>
                </a:lnTo>
                <a:lnTo>
                  <a:pt x="857" y="7"/>
                </a:lnTo>
                <a:lnTo>
                  <a:pt x="849" y="5"/>
                </a:lnTo>
                <a:lnTo>
                  <a:pt x="843" y="2"/>
                </a:lnTo>
                <a:lnTo>
                  <a:pt x="835" y="1"/>
                </a:lnTo>
                <a:lnTo>
                  <a:pt x="828" y="0"/>
                </a:lnTo>
                <a:lnTo>
                  <a:pt x="819" y="1"/>
                </a:lnTo>
                <a:lnTo>
                  <a:pt x="812" y="2"/>
                </a:lnTo>
                <a:lnTo>
                  <a:pt x="805" y="5"/>
                </a:lnTo>
                <a:lnTo>
                  <a:pt x="798" y="7"/>
                </a:lnTo>
                <a:lnTo>
                  <a:pt x="791" y="10"/>
                </a:lnTo>
                <a:lnTo>
                  <a:pt x="785" y="13"/>
                </a:lnTo>
                <a:lnTo>
                  <a:pt x="780" y="17"/>
                </a:lnTo>
                <a:lnTo>
                  <a:pt x="774" y="23"/>
                </a:lnTo>
                <a:lnTo>
                  <a:pt x="769" y="28"/>
                </a:lnTo>
                <a:lnTo>
                  <a:pt x="765" y="33"/>
                </a:lnTo>
                <a:lnTo>
                  <a:pt x="761" y="40"/>
                </a:lnTo>
                <a:lnTo>
                  <a:pt x="758" y="46"/>
                </a:lnTo>
                <a:lnTo>
                  <a:pt x="756" y="54"/>
                </a:lnTo>
                <a:lnTo>
                  <a:pt x="754" y="60"/>
                </a:lnTo>
                <a:lnTo>
                  <a:pt x="753" y="68"/>
                </a:lnTo>
                <a:lnTo>
                  <a:pt x="752" y="76"/>
                </a:lnTo>
                <a:lnTo>
                  <a:pt x="753" y="87"/>
                </a:lnTo>
                <a:lnTo>
                  <a:pt x="756" y="98"/>
                </a:lnTo>
                <a:lnTo>
                  <a:pt x="759" y="107"/>
                </a:lnTo>
                <a:lnTo>
                  <a:pt x="765" y="117"/>
                </a:lnTo>
                <a:lnTo>
                  <a:pt x="618" y="265"/>
                </a:lnTo>
                <a:lnTo>
                  <a:pt x="606" y="257"/>
                </a:lnTo>
                <a:lnTo>
                  <a:pt x="594" y="249"/>
                </a:lnTo>
                <a:lnTo>
                  <a:pt x="581" y="243"/>
                </a:lnTo>
                <a:lnTo>
                  <a:pt x="568" y="236"/>
                </a:lnTo>
                <a:lnTo>
                  <a:pt x="554" y="232"/>
                </a:lnTo>
                <a:lnTo>
                  <a:pt x="540" y="229"/>
                </a:lnTo>
                <a:lnTo>
                  <a:pt x="526" y="228"/>
                </a:lnTo>
                <a:lnTo>
                  <a:pt x="511" y="226"/>
                </a:lnTo>
                <a:lnTo>
                  <a:pt x="500" y="226"/>
                </a:lnTo>
                <a:lnTo>
                  <a:pt x="488" y="228"/>
                </a:lnTo>
                <a:lnTo>
                  <a:pt x="476" y="230"/>
                </a:lnTo>
                <a:lnTo>
                  <a:pt x="465" y="233"/>
                </a:lnTo>
                <a:lnTo>
                  <a:pt x="455" y="236"/>
                </a:lnTo>
                <a:lnTo>
                  <a:pt x="444" y="240"/>
                </a:lnTo>
                <a:lnTo>
                  <a:pt x="434" y="246"/>
                </a:lnTo>
                <a:lnTo>
                  <a:pt x="425" y="251"/>
                </a:lnTo>
                <a:lnTo>
                  <a:pt x="415" y="258"/>
                </a:lnTo>
                <a:lnTo>
                  <a:pt x="406" y="264"/>
                </a:lnTo>
                <a:lnTo>
                  <a:pt x="399" y="272"/>
                </a:lnTo>
                <a:lnTo>
                  <a:pt x="390" y="279"/>
                </a:lnTo>
                <a:lnTo>
                  <a:pt x="383" y="288"/>
                </a:lnTo>
                <a:lnTo>
                  <a:pt x="376" y="296"/>
                </a:lnTo>
                <a:lnTo>
                  <a:pt x="370" y="306"/>
                </a:lnTo>
                <a:lnTo>
                  <a:pt x="365" y="315"/>
                </a:lnTo>
                <a:lnTo>
                  <a:pt x="149" y="225"/>
                </a:lnTo>
                <a:lnTo>
                  <a:pt x="150" y="219"/>
                </a:lnTo>
                <a:lnTo>
                  <a:pt x="150" y="211"/>
                </a:lnTo>
                <a:lnTo>
                  <a:pt x="150" y="204"/>
                </a:lnTo>
                <a:lnTo>
                  <a:pt x="149" y="196"/>
                </a:lnTo>
                <a:lnTo>
                  <a:pt x="147" y="189"/>
                </a:lnTo>
                <a:lnTo>
                  <a:pt x="145" y="183"/>
                </a:lnTo>
                <a:lnTo>
                  <a:pt x="141" y="175"/>
                </a:lnTo>
                <a:lnTo>
                  <a:pt x="137" y="170"/>
                </a:lnTo>
                <a:lnTo>
                  <a:pt x="133" y="163"/>
                </a:lnTo>
                <a:lnTo>
                  <a:pt x="127" y="158"/>
                </a:lnTo>
                <a:lnTo>
                  <a:pt x="122" y="154"/>
                </a:lnTo>
                <a:lnTo>
                  <a:pt x="117" y="149"/>
                </a:lnTo>
                <a:lnTo>
                  <a:pt x="110" y="145"/>
                </a:lnTo>
                <a:lnTo>
                  <a:pt x="104" y="142"/>
                </a:lnTo>
                <a:lnTo>
                  <a:pt x="97" y="140"/>
                </a:lnTo>
                <a:lnTo>
                  <a:pt x="90" y="137"/>
                </a:lnTo>
                <a:lnTo>
                  <a:pt x="82" y="136"/>
                </a:lnTo>
                <a:lnTo>
                  <a:pt x="75" y="136"/>
                </a:lnTo>
                <a:lnTo>
                  <a:pt x="67" y="136"/>
                </a:lnTo>
                <a:lnTo>
                  <a:pt x="60" y="137"/>
                </a:lnTo>
                <a:lnTo>
                  <a:pt x="52" y="140"/>
                </a:lnTo>
                <a:lnTo>
                  <a:pt x="46" y="142"/>
                </a:lnTo>
                <a:lnTo>
                  <a:pt x="38" y="145"/>
                </a:lnTo>
                <a:lnTo>
                  <a:pt x="33" y="149"/>
                </a:lnTo>
                <a:lnTo>
                  <a:pt x="27" y="154"/>
                </a:lnTo>
                <a:lnTo>
                  <a:pt x="21" y="158"/>
                </a:lnTo>
                <a:lnTo>
                  <a:pt x="17" y="163"/>
                </a:lnTo>
                <a:lnTo>
                  <a:pt x="13" y="170"/>
                </a:lnTo>
                <a:lnTo>
                  <a:pt x="8" y="175"/>
                </a:lnTo>
                <a:lnTo>
                  <a:pt x="5" y="183"/>
                </a:lnTo>
                <a:lnTo>
                  <a:pt x="3" y="189"/>
                </a:lnTo>
                <a:lnTo>
                  <a:pt x="1" y="196"/>
                </a:lnTo>
                <a:lnTo>
                  <a:pt x="0" y="204"/>
                </a:lnTo>
                <a:lnTo>
                  <a:pt x="0" y="211"/>
                </a:lnTo>
                <a:lnTo>
                  <a:pt x="0" y="219"/>
                </a:lnTo>
                <a:lnTo>
                  <a:pt x="1" y="226"/>
                </a:lnTo>
                <a:lnTo>
                  <a:pt x="3" y="234"/>
                </a:lnTo>
                <a:lnTo>
                  <a:pt x="5" y="240"/>
                </a:lnTo>
                <a:lnTo>
                  <a:pt x="8" y="247"/>
                </a:lnTo>
                <a:lnTo>
                  <a:pt x="13" y="253"/>
                </a:lnTo>
                <a:lnTo>
                  <a:pt x="17" y="259"/>
                </a:lnTo>
                <a:lnTo>
                  <a:pt x="21" y="264"/>
                </a:lnTo>
                <a:lnTo>
                  <a:pt x="27" y="269"/>
                </a:lnTo>
                <a:lnTo>
                  <a:pt x="33" y="274"/>
                </a:lnTo>
                <a:lnTo>
                  <a:pt x="38" y="278"/>
                </a:lnTo>
                <a:lnTo>
                  <a:pt x="46" y="281"/>
                </a:lnTo>
                <a:lnTo>
                  <a:pt x="52" y="283"/>
                </a:lnTo>
                <a:lnTo>
                  <a:pt x="60" y="285"/>
                </a:lnTo>
                <a:lnTo>
                  <a:pt x="67" y="287"/>
                </a:lnTo>
                <a:lnTo>
                  <a:pt x="75" y="287"/>
                </a:lnTo>
                <a:lnTo>
                  <a:pt x="85" y="285"/>
                </a:lnTo>
                <a:lnTo>
                  <a:pt x="93" y="284"/>
                </a:lnTo>
                <a:lnTo>
                  <a:pt x="103" y="281"/>
                </a:lnTo>
                <a:lnTo>
                  <a:pt x="110" y="278"/>
                </a:lnTo>
                <a:lnTo>
                  <a:pt x="118" y="273"/>
                </a:lnTo>
                <a:lnTo>
                  <a:pt x="125" y="267"/>
                </a:lnTo>
                <a:lnTo>
                  <a:pt x="132" y="261"/>
                </a:lnTo>
                <a:lnTo>
                  <a:pt x="137" y="253"/>
                </a:lnTo>
                <a:lnTo>
                  <a:pt x="353" y="342"/>
                </a:lnTo>
                <a:lnTo>
                  <a:pt x="350" y="354"/>
                </a:lnTo>
                <a:lnTo>
                  <a:pt x="347" y="367"/>
                </a:lnTo>
                <a:lnTo>
                  <a:pt x="346" y="379"/>
                </a:lnTo>
                <a:lnTo>
                  <a:pt x="345" y="392"/>
                </a:lnTo>
                <a:lnTo>
                  <a:pt x="346" y="407"/>
                </a:lnTo>
                <a:lnTo>
                  <a:pt x="348" y="422"/>
                </a:lnTo>
                <a:lnTo>
                  <a:pt x="352" y="436"/>
                </a:lnTo>
                <a:lnTo>
                  <a:pt x="356" y="450"/>
                </a:lnTo>
                <a:lnTo>
                  <a:pt x="361" y="462"/>
                </a:lnTo>
                <a:lnTo>
                  <a:pt x="368" y="474"/>
                </a:lnTo>
                <a:lnTo>
                  <a:pt x="375" y="487"/>
                </a:lnTo>
                <a:lnTo>
                  <a:pt x="384" y="498"/>
                </a:lnTo>
                <a:lnTo>
                  <a:pt x="116" y="766"/>
                </a:lnTo>
                <a:lnTo>
                  <a:pt x="107" y="761"/>
                </a:lnTo>
                <a:lnTo>
                  <a:pt x="96" y="756"/>
                </a:lnTo>
                <a:lnTo>
                  <a:pt x="86" y="754"/>
                </a:lnTo>
                <a:lnTo>
                  <a:pt x="75" y="753"/>
                </a:lnTo>
                <a:lnTo>
                  <a:pt x="67" y="753"/>
                </a:lnTo>
                <a:lnTo>
                  <a:pt x="60" y="755"/>
                </a:lnTo>
                <a:lnTo>
                  <a:pt x="52" y="756"/>
                </a:lnTo>
                <a:lnTo>
                  <a:pt x="46" y="759"/>
                </a:lnTo>
                <a:lnTo>
                  <a:pt x="38" y="763"/>
                </a:lnTo>
                <a:lnTo>
                  <a:pt x="33" y="766"/>
                </a:lnTo>
                <a:lnTo>
                  <a:pt x="27" y="770"/>
                </a:lnTo>
                <a:lnTo>
                  <a:pt x="21" y="776"/>
                </a:lnTo>
                <a:lnTo>
                  <a:pt x="17" y="781"/>
                </a:lnTo>
                <a:lnTo>
                  <a:pt x="13" y="786"/>
                </a:lnTo>
                <a:lnTo>
                  <a:pt x="8" y="793"/>
                </a:lnTo>
                <a:lnTo>
                  <a:pt x="5" y="799"/>
                </a:lnTo>
                <a:lnTo>
                  <a:pt x="3" y="806"/>
                </a:lnTo>
                <a:lnTo>
                  <a:pt x="1" y="813"/>
                </a:lnTo>
                <a:lnTo>
                  <a:pt x="0" y="821"/>
                </a:lnTo>
                <a:lnTo>
                  <a:pt x="0" y="828"/>
                </a:lnTo>
                <a:lnTo>
                  <a:pt x="0" y="836"/>
                </a:lnTo>
                <a:lnTo>
                  <a:pt x="1" y="843"/>
                </a:lnTo>
                <a:lnTo>
                  <a:pt x="3" y="851"/>
                </a:lnTo>
                <a:lnTo>
                  <a:pt x="5" y="858"/>
                </a:lnTo>
                <a:lnTo>
                  <a:pt x="8" y="865"/>
                </a:lnTo>
                <a:lnTo>
                  <a:pt x="13" y="870"/>
                </a:lnTo>
                <a:lnTo>
                  <a:pt x="17" y="876"/>
                </a:lnTo>
                <a:lnTo>
                  <a:pt x="21" y="882"/>
                </a:lnTo>
                <a:lnTo>
                  <a:pt x="27" y="886"/>
                </a:lnTo>
                <a:lnTo>
                  <a:pt x="33" y="890"/>
                </a:lnTo>
                <a:lnTo>
                  <a:pt x="38" y="895"/>
                </a:lnTo>
                <a:lnTo>
                  <a:pt x="46" y="898"/>
                </a:lnTo>
                <a:lnTo>
                  <a:pt x="52" y="900"/>
                </a:lnTo>
                <a:lnTo>
                  <a:pt x="60" y="902"/>
                </a:lnTo>
                <a:lnTo>
                  <a:pt x="67" y="903"/>
                </a:lnTo>
                <a:lnTo>
                  <a:pt x="75" y="903"/>
                </a:lnTo>
                <a:lnTo>
                  <a:pt x="82" y="903"/>
                </a:lnTo>
                <a:lnTo>
                  <a:pt x="90" y="902"/>
                </a:lnTo>
                <a:lnTo>
                  <a:pt x="97" y="900"/>
                </a:lnTo>
                <a:lnTo>
                  <a:pt x="104" y="898"/>
                </a:lnTo>
                <a:lnTo>
                  <a:pt x="110" y="895"/>
                </a:lnTo>
                <a:lnTo>
                  <a:pt x="117" y="890"/>
                </a:lnTo>
                <a:lnTo>
                  <a:pt x="122" y="886"/>
                </a:lnTo>
                <a:lnTo>
                  <a:pt x="127" y="882"/>
                </a:lnTo>
                <a:lnTo>
                  <a:pt x="133" y="876"/>
                </a:lnTo>
                <a:lnTo>
                  <a:pt x="137" y="870"/>
                </a:lnTo>
                <a:lnTo>
                  <a:pt x="141" y="865"/>
                </a:lnTo>
                <a:lnTo>
                  <a:pt x="145" y="858"/>
                </a:lnTo>
                <a:lnTo>
                  <a:pt x="147" y="851"/>
                </a:lnTo>
                <a:lnTo>
                  <a:pt x="149" y="843"/>
                </a:lnTo>
                <a:lnTo>
                  <a:pt x="150" y="836"/>
                </a:lnTo>
                <a:lnTo>
                  <a:pt x="150" y="828"/>
                </a:lnTo>
                <a:lnTo>
                  <a:pt x="149" y="817"/>
                </a:lnTo>
                <a:lnTo>
                  <a:pt x="147" y="807"/>
                </a:lnTo>
                <a:lnTo>
                  <a:pt x="143" y="796"/>
                </a:lnTo>
                <a:lnTo>
                  <a:pt x="137" y="787"/>
                </a:lnTo>
                <a:lnTo>
                  <a:pt x="405" y="519"/>
                </a:lnTo>
                <a:lnTo>
                  <a:pt x="417" y="528"/>
                </a:lnTo>
                <a:lnTo>
                  <a:pt x="429" y="535"/>
                </a:lnTo>
                <a:lnTo>
                  <a:pt x="441" y="542"/>
                </a:lnTo>
                <a:lnTo>
                  <a:pt x="454" y="547"/>
                </a:lnTo>
                <a:lnTo>
                  <a:pt x="467" y="551"/>
                </a:lnTo>
                <a:lnTo>
                  <a:pt x="481" y="555"/>
                </a:lnTo>
                <a:lnTo>
                  <a:pt x="496" y="557"/>
                </a:lnTo>
                <a:lnTo>
                  <a:pt x="511" y="558"/>
                </a:lnTo>
                <a:lnTo>
                  <a:pt x="511" y="754"/>
                </a:lnTo>
                <a:lnTo>
                  <a:pt x="505" y="756"/>
                </a:lnTo>
                <a:lnTo>
                  <a:pt x="499" y="758"/>
                </a:lnTo>
                <a:lnTo>
                  <a:pt x="493" y="761"/>
                </a:lnTo>
                <a:lnTo>
                  <a:pt x="488" y="764"/>
                </a:lnTo>
                <a:lnTo>
                  <a:pt x="477" y="771"/>
                </a:lnTo>
                <a:lnTo>
                  <a:pt x="469" y="781"/>
                </a:lnTo>
                <a:lnTo>
                  <a:pt x="464" y="785"/>
                </a:lnTo>
                <a:lnTo>
                  <a:pt x="461" y="791"/>
                </a:lnTo>
                <a:lnTo>
                  <a:pt x="458" y="797"/>
                </a:lnTo>
                <a:lnTo>
                  <a:pt x="456" y="802"/>
                </a:lnTo>
                <a:lnTo>
                  <a:pt x="454" y="809"/>
                </a:lnTo>
                <a:lnTo>
                  <a:pt x="452" y="815"/>
                </a:lnTo>
                <a:lnTo>
                  <a:pt x="451" y="822"/>
                </a:lnTo>
                <a:lnTo>
                  <a:pt x="451" y="828"/>
                </a:lnTo>
                <a:lnTo>
                  <a:pt x="451" y="836"/>
                </a:lnTo>
                <a:lnTo>
                  <a:pt x="452" y="843"/>
                </a:lnTo>
                <a:lnTo>
                  <a:pt x="455" y="851"/>
                </a:lnTo>
                <a:lnTo>
                  <a:pt x="457" y="858"/>
                </a:lnTo>
                <a:lnTo>
                  <a:pt x="460" y="865"/>
                </a:lnTo>
                <a:lnTo>
                  <a:pt x="464" y="870"/>
                </a:lnTo>
                <a:lnTo>
                  <a:pt x="469" y="876"/>
                </a:lnTo>
                <a:lnTo>
                  <a:pt x="473" y="882"/>
                </a:lnTo>
                <a:lnTo>
                  <a:pt x="478" y="886"/>
                </a:lnTo>
                <a:lnTo>
                  <a:pt x="485" y="890"/>
                </a:lnTo>
                <a:lnTo>
                  <a:pt x="490" y="895"/>
                </a:lnTo>
                <a:lnTo>
                  <a:pt x="498" y="898"/>
                </a:lnTo>
                <a:lnTo>
                  <a:pt x="504" y="900"/>
                </a:lnTo>
                <a:lnTo>
                  <a:pt x="511" y="902"/>
                </a:lnTo>
                <a:lnTo>
                  <a:pt x="519" y="903"/>
                </a:lnTo>
                <a:lnTo>
                  <a:pt x="526" y="903"/>
                </a:lnTo>
                <a:lnTo>
                  <a:pt x="534" y="903"/>
                </a:lnTo>
                <a:lnTo>
                  <a:pt x="541" y="902"/>
                </a:lnTo>
                <a:lnTo>
                  <a:pt x="549" y="900"/>
                </a:lnTo>
                <a:lnTo>
                  <a:pt x="555" y="898"/>
                </a:lnTo>
                <a:lnTo>
                  <a:pt x="562" y="895"/>
                </a:lnTo>
                <a:lnTo>
                  <a:pt x="568" y="890"/>
                </a:lnTo>
                <a:lnTo>
                  <a:pt x="575" y="886"/>
                </a:lnTo>
                <a:lnTo>
                  <a:pt x="580" y="882"/>
                </a:lnTo>
                <a:lnTo>
                  <a:pt x="584" y="876"/>
                </a:lnTo>
                <a:lnTo>
                  <a:pt x="589" y="870"/>
                </a:lnTo>
                <a:lnTo>
                  <a:pt x="593" y="865"/>
                </a:lnTo>
                <a:lnTo>
                  <a:pt x="596" y="858"/>
                </a:lnTo>
                <a:lnTo>
                  <a:pt x="598" y="851"/>
                </a:lnTo>
                <a:lnTo>
                  <a:pt x="600" y="843"/>
                </a:lnTo>
                <a:lnTo>
                  <a:pt x="602" y="836"/>
                </a:lnTo>
                <a:lnTo>
                  <a:pt x="602" y="828"/>
                </a:lnTo>
                <a:lnTo>
                  <a:pt x="602" y="822"/>
                </a:lnTo>
                <a:lnTo>
                  <a:pt x="600" y="815"/>
                </a:lnTo>
                <a:lnTo>
                  <a:pt x="599" y="809"/>
                </a:lnTo>
                <a:lnTo>
                  <a:pt x="597" y="802"/>
                </a:lnTo>
                <a:lnTo>
                  <a:pt x="595" y="797"/>
                </a:lnTo>
                <a:lnTo>
                  <a:pt x="592" y="791"/>
                </a:lnTo>
                <a:lnTo>
                  <a:pt x="589" y="785"/>
                </a:lnTo>
                <a:lnTo>
                  <a:pt x="584" y="781"/>
                </a:lnTo>
                <a:lnTo>
                  <a:pt x="576" y="771"/>
                </a:lnTo>
                <a:lnTo>
                  <a:pt x="565" y="764"/>
                </a:lnTo>
                <a:lnTo>
                  <a:pt x="560" y="761"/>
                </a:lnTo>
                <a:lnTo>
                  <a:pt x="554" y="758"/>
                </a:lnTo>
                <a:lnTo>
                  <a:pt x="548" y="756"/>
                </a:lnTo>
                <a:lnTo>
                  <a:pt x="541" y="755"/>
                </a:lnTo>
                <a:lnTo>
                  <a:pt x="541" y="555"/>
                </a:lnTo>
                <a:lnTo>
                  <a:pt x="559" y="550"/>
                </a:lnTo>
                <a:lnTo>
                  <a:pt x="576" y="544"/>
                </a:lnTo>
                <a:lnTo>
                  <a:pt x="592" y="536"/>
                </a:lnTo>
                <a:lnTo>
                  <a:pt x="606" y="527"/>
                </a:lnTo>
                <a:lnTo>
                  <a:pt x="620" y="516"/>
                </a:lnTo>
                <a:lnTo>
                  <a:pt x="633" y="504"/>
                </a:lnTo>
                <a:lnTo>
                  <a:pt x="643" y="490"/>
                </a:lnTo>
                <a:lnTo>
                  <a:pt x="653" y="476"/>
                </a:lnTo>
                <a:lnTo>
                  <a:pt x="755" y="525"/>
                </a:lnTo>
                <a:lnTo>
                  <a:pt x="753" y="533"/>
                </a:lnTo>
                <a:lnTo>
                  <a:pt x="752" y="543"/>
                </a:lnTo>
                <a:lnTo>
                  <a:pt x="753" y="550"/>
                </a:lnTo>
                <a:lnTo>
                  <a:pt x="754" y="558"/>
                </a:lnTo>
                <a:lnTo>
                  <a:pt x="756" y="564"/>
                </a:lnTo>
                <a:lnTo>
                  <a:pt x="758" y="572"/>
                </a:lnTo>
                <a:lnTo>
                  <a:pt x="761" y="578"/>
                </a:lnTo>
                <a:lnTo>
                  <a:pt x="765" y="585"/>
                </a:lnTo>
                <a:lnTo>
                  <a:pt x="769" y="590"/>
                </a:lnTo>
                <a:lnTo>
                  <a:pt x="774" y="595"/>
                </a:lnTo>
                <a:lnTo>
                  <a:pt x="780" y="601"/>
                </a:lnTo>
                <a:lnTo>
                  <a:pt x="785" y="605"/>
                </a:lnTo>
                <a:lnTo>
                  <a:pt x="791" y="608"/>
                </a:lnTo>
                <a:lnTo>
                  <a:pt x="798" y="611"/>
                </a:lnTo>
                <a:lnTo>
                  <a:pt x="805" y="615"/>
                </a:lnTo>
                <a:lnTo>
                  <a:pt x="812" y="616"/>
                </a:lnTo>
                <a:lnTo>
                  <a:pt x="819" y="617"/>
                </a:lnTo>
                <a:lnTo>
                  <a:pt x="828" y="618"/>
                </a:lnTo>
                <a:lnTo>
                  <a:pt x="835" y="617"/>
                </a:lnTo>
                <a:lnTo>
                  <a:pt x="843" y="616"/>
                </a:lnTo>
                <a:lnTo>
                  <a:pt x="849" y="615"/>
                </a:lnTo>
                <a:lnTo>
                  <a:pt x="857" y="611"/>
                </a:lnTo>
                <a:lnTo>
                  <a:pt x="863" y="608"/>
                </a:lnTo>
                <a:lnTo>
                  <a:pt x="870" y="605"/>
                </a:lnTo>
                <a:lnTo>
                  <a:pt x="875" y="601"/>
                </a:lnTo>
                <a:lnTo>
                  <a:pt x="880" y="595"/>
                </a:lnTo>
                <a:lnTo>
                  <a:pt x="886" y="590"/>
                </a:lnTo>
                <a:lnTo>
                  <a:pt x="890" y="585"/>
                </a:lnTo>
                <a:lnTo>
                  <a:pt x="893" y="578"/>
                </a:lnTo>
                <a:lnTo>
                  <a:pt x="896" y="572"/>
                </a:lnTo>
                <a:lnTo>
                  <a:pt x="900" y="564"/>
                </a:lnTo>
                <a:lnTo>
                  <a:pt x="901" y="558"/>
                </a:lnTo>
                <a:lnTo>
                  <a:pt x="902" y="550"/>
                </a:lnTo>
                <a:lnTo>
                  <a:pt x="903" y="543"/>
                </a:lnTo>
                <a:lnTo>
                  <a:pt x="902" y="534"/>
                </a:lnTo>
                <a:lnTo>
                  <a:pt x="901" y="528"/>
                </a:lnTo>
                <a:lnTo>
                  <a:pt x="900" y="520"/>
                </a:lnTo>
                <a:lnTo>
                  <a:pt x="896" y="513"/>
                </a:lnTo>
                <a:lnTo>
                  <a:pt x="893" y="506"/>
                </a:lnTo>
                <a:lnTo>
                  <a:pt x="890" y="500"/>
                </a:lnTo>
                <a:lnTo>
                  <a:pt x="886" y="495"/>
                </a:lnTo>
                <a:lnTo>
                  <a:pt x="880" y="489"/>
                </a:lnTo>
                <a:lnTo>
                  <a:pt x="875" y="484"/>
                </a:lnTo>
                <a:lnTo>
                  <a:pt x="870" y="480"/>
                </a:lnTo>
                <a:lnTo>
                  <a:pt x="863" y="476"/>
                </a:lnTo>
                <a:lnTo>
                  <a:pt x="857" y="473"/>
                </a:lnTo>
                <a:lnTo>
                  <a:pt x="849" y="471"/>
                </a:lnTo>
                <a:lnTo>
                  <a:pt x="843" y="469"/>
                </a:lnTo>
                <a:lnTo>
                  <a:pt x="835" y="468"/>
                </a:lnTo>
                <a:lnTo>
                  <a:pt x="828" y="467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xtLst/>
        </p:spPr>
        <p:txBody>
          <a:bodyPr/>
          <a:lstStyle/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3" name="Freeform 13"/>
          <p:cNvSpPr>
            <a:spLocks/>
          </p:cNvSpPr>
          <p:nvPr/>
        </p:nvSpPr>
        <p:spPr bwMode="auto">
          <a:xfrm>
            <a:off x="3807928" y="2360361"/>
            <a:ext cx="79650" cy="156848"/>
          </a:xfrm>
          <a:custGeom>
            <a:avLst/>
            <a:gdLst>
              <a:gd name="T0" fmla="*/ 366 w 615"/>
              <a:gd name="T1" fmla="*/ 532 h 1244"/>
              <a:gd name="T2" fmla="*/ 195 w 615"/>
              <a:gd name="T3" fmla="*/ 388 h 1244"/>
              <a:gd name="T4" fmla="*/ 330 w 615"/>
              <a:gd name="T5" fmla="*/ 288 h 1244"/>
              <a:gd name="T6" fmla="*/ 485 w 615"/>
              <a:gd name="T7" fmla="*/ 323 h 1244"/>
              <a:gd name="T8" fmla="*/ 508 w 615"/>
              <a:gd name="T9" fmla="*/ 328 h 1244"/>
              <a:gd name="T10" fmla="*/ 551 w 615"/>
              <a:gd name="T11" fmla="*/ 299 h 1244"/>
              <a:gd name="T12" fmla="*/ 575 w 615"/>
              <a:gd name="T13" fmla="*/ 237 h 1244"/>
              <a:gd name="T14" fmla="*/ 555 w 615"/>
              <a:gd name="T15" fmla="*/ 188 h 1244"/>
              <a:gd name="T16" fmla="*/ 394 w 615"/>
              <a:gd name="T17" fmla="*/ 146 h 1244"/>
              <a:gd name="T18" fmla="*/ 386 w 615"/>
              <a:gd name="T19" fmla="*/ 138 h 1244"/>
              <a:gd name="T20" fmla="*/ 386 w 615"/>
              <a:gd name="T21" fmla="*/ 49 h 1244"/>
              <a:gd name="T22" fmla="*/ 336 w 615"/>
              <a:gd name="T23" fmla="*/ 0 h 1244"/>
              <a:gd name="T24" fmla="*/ 293 w 615"/>
              <a:gd name="T25" fmla="*/ 0 h 1244"/>
              <a:gd name="T26" fmla="*/ 243 w 615"/>
              <a:gd name="T27" fmla="*/ 49 h 1244"/>
              <a:gd name="T28" fmla="*/ 243 w 615"/>
              <a:gd name="T29" fmla="*/ 142 h 1244"/>
              <a:gd name="T30" fmla="*/ 232 w 615"/>
              <a:gd name="T31" fmla="*/ 153 h 1244"/>
              <a:gd name="T32" fmla="*/ 16 w 615"/>
              <a:gd name="T33" fmla="*/ 406 h 1244"/>
              <a:gd name="T34" fmla="*/ 280 w 615"/>
              <a:gd name="T35" fmla="*/ 681 h 1244"/>
              <a:gd name="T36" fmla="*/ 434 w 615"/>
              <a:gd name="T37" fmla="*/ 831 h 1244"/>
              <a:gd name="T38" fmla="*/ 280 w 615"/>
              <a:gd name="T39" fmla="*/ 949 h 1244"/>
              <a:gd name="T40" fmla="*/ 97 w 615"/>
              <a:gd name="T41" fmla="*/ 900 h 1244"/>
              <a:gd name="T42" fmla="*/ 76 w 615"/>
              <a:gd name="T43" fmla="*/ 895 h 1244"/>
              <a:gd name="T44" fmla="*/ 32 w 615"/>
              <a:gd name="T45" fmla="*/ 926 h 1244"/>
              <a:gd name="T46" fmla="*/ 9 w 615"/>
              <a:gd name="T47" fmla="*/ 988 h 1244"/>
              <a:gd name="T48" fmla="*/ 29 w 615"/>
              <a:gd name="T49" fmla="*/ 1038 h 1244"/>
              <a:gd name="T50" fmla="*/ 223 w 615"/>
              <a:gd name="T51" fmla="*/ 1092 h 1244"/>
              <a:gd name="T52" fmla="*/ 232 w 615"/>
              <a:gd name="T53" fmla="*/ 1102 h 1244"/>
              <a:gd name="T54" fmla="*/ 232 w 615"/>
              <a:gd name="T55" fmla="*/ 1196 h 1244"/>
              <a:gd name="T56" fmla="*/ 282 w 615"/>
              <a:gd name="T57" fmla="*/ 1244 h 1244"/>
              <a:gd name="T58" fmla="*/ 327 w 615"/>
              <a:gd name="T59" fmla="*/ 1244 h 1244"/>
              <a:gd name="T60" fmla="*/ 377 w 615"/>
              <a:gd name="T61" fmla="*/ 1196 h 1244"/>
              <a:gd name="T62" fmla="*/ 377 w 615"/>
              <a:gd name="T63" fmla="*/ 1097 h 1244"/>
              <a:gd name="T64" fmla="*/ 385 w 615"/>
              <a:gd name="T65" fmla="*/ 1087 h 1244"/>
              <a:gd name="T66" fmla="*/ 615 w 615"/>
              <a:gd name="T67" fmla="*/ 821 h 1244"/>
              <a:gd name="T68" fmla="*/ 366 w 615"/>
              <a:gd name="T69" fmla="*/ 532 h 1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615" h="1244">
                <a:moveTo>
                  <a:pt x="366" y="532"/>
                </a:moveTo>
                <a:cubicBezTo>
                  <a:pt x="234" y="479"/>
                  <a:pt x="195" y="446"/>
                  <a:pt x="195" y="388"/>
                </a:cubicBezTo>
                <a:cubicBezTo>
                  <a:pt x="195" y="342"/>
                  <a:pt x="230" y="288"/>
                  <a:pt x="330" y="288"/>
                </a:cubicBezTo>
                <a:cubicBezTo>
                  <a:pt x="417" y="288"/>
                  <a:pt x="484" y="322"/>
                  <a:pt x="485" y="323"/>
                </a:cubicBezTo>
                <a:cubicBezTo>
                  <a:pt x="492" y="326"/>
                  <a:pt x="500" y="328"/>
                  <a:pt x="508" y="328"/>
                </a:cubicBezTo>
                <a:cubicBezTo>
                  <a:pt x="527" y="328"/>
                  <a:pt x="544" y="317"/>
                  <a:pt x="551" y="299"/>
                </a:cubicBezTo>
                <a:lnTo>
                  <a:pt x="575" y="237"/>
                </a:lnTo>
                <a:cubicBezTo>
                  <a:pt x="584" y="215"/>
                  <a:pt x="571" y="195"/>
                  <a:pt x="555" y="188"/>
                </a:cubicBezTo>
                <a:cubicBezTo>
                  <a:pt x="501" y="165"/>
                  <a:pt x="395" y="147"/>
                  <a:pt x="394" y="146"/>
                </a:cubicBezTo>
                <a:cubicBezTo>
                  <a:pt x="392" y="146"/>
                  <a:pt x="386" y="145"/>
                  <a:pt x="386" y="138"/>
                </a:cubicBezTo>
                <a:lnTo>
                  <a:pt x="386" y="49"/>
                </a:lnTo>
                <a:cubicBezTo>
                  <a:pt x="386" y="22"/>
                  <a:pt x="364" y="0"/>
                  <a:pt x="336" y="0"/>
                </a:cubicBezTo>
                <a:lnTo>
                  <a:pt x="293" y="0"/>
                </a:lnTo>
                <a:cubicBezTo>
                  <a:pt x="265" y="0"/>
                  <a:pt x="243" y="22"/>
                  <a:pt x="243" y="49"/>
                </a:cubicBezTo>
                <a:lnTo>
                  <a:pt x="243" y="142"/>
                </a:lnTo>
                <a:cubicBezTo>
                  <a:pt x="243" y="150"/>
                  <a:pt x="235" y="153"/>
                  <a:pt x="232" y="153"/>
                </a:cubicBezTo>
                <a:cubicBezTo>
                  <a:pt x="99" y="185"/>
                  <a:pt x="16" y="283"/>
                  <a:pt x="16" y="406"/>
                </a:cubicBezTo>
                <a:cubicBezTo>
                  <a:pt x="16" y="559"/>
                  <a:pt x="143" y="629"/>
                  <a:pt x="280" y="681"/>
                </a:cubicBezTo>
                <a:cubicBezTo>
                  <a:pt x="389" y="724"/>
                  <a:pt x="434" y="767"/>
                  <a:pt x="434" y="831"/>
                </a:cubicBezTo>
                <a:cubicBezTo>
                  <a:pt x="434" y="901"/>
                  <a:pt x="371" y="949"/>
                  <a:pt x="280" y="949"/>
                </a:cubicBezTo>
                <a:cubicBezTo>
                  <a:pt x="203" y="949"/>
                  <a:pt x="98" y="900"/>
                  <a:pt x="97" y="900"/>
                </a:cubicBezTo>
                <a:cubicBezTo>
                  <a:pt x="90" y="896"/>
                  <a:pt x="83" y="895"/>
                  <a:pt x="76" y="895"/>
                </a:cubicBezTo>
                <a:cubicBezTo>
                  <a:pt x="56" y="895"/>
                  <a:pt x="38" y="907"/>
                  <a:pt x="32" y="926"/>
                </a:cubicBezTo>
                <a:lnTo>
                  <a:pt x="9" y="988"/>
                </a:lnTo>
                <a:cubicBezTo>
                  <a:pt x="0" y="1011"/>
                  <a:pt x="13" y="1030"/>
                  <a:pt x="29" y="1038"/>
                </a:cubicBezTo>
                <a:cubicBezTo>
                  <a:pt x="93" y="1072"/>
                  <a:pt x="218" y="1091"/>
                  <a:pt x="223" y="1092"/>
                </a:cubicBezTo>
                <a:cubicBezTo>
                  <a:pt x="225" y="1093"/>
                  <a:pt x="232" y="1095"/>
                  <a:pt x="232" y="1102"/>
                </a:cubicBezTo>
                <a:lnTo>
                  <a:pt x="232" y="1196"/>
                </a:lnTo>
                <a:cubicBezTo>
                  <a:pt x="232" y="1223"/>
                  <a:pt x="255" y="1244"/>
                  <a:pt x="282" y="1244"/>
                </a:cubicBezTo>
                <a:lnTo>
                  <a:pt x="327" y="1244"/>
                </a:lnTo>
                <a:cubicBezTo>
                  <a:pt x="355" y="1244"/>
                  <a:pt x="377" y="1223"/>
                  <a:pt x="377" y="1196"/>
                </a:cubicBezTo>
                <a:lnTo>
                  <a:pt x="377" y="1097"/>
                </a:lnTo>
                <a:cubicBezTo>
                  <a:pt x="377" y="1088"/>
                  <a:pt x="384" y="1087"/>
                  <a:pt x="385" y="1087"/>
                </a:cubicBezTo>
                <a:cubicBezTo>
                  <a:pt x="527" y="1055"/>
                  <a:pt x="615" y="951"/>
                  <a:pt x="615" y="821"/>
                </a:cubicBezTo>
                <a:cubicBezTo>
                  <a:pt x="615" y="687"/>
                  <a:pt x="540" y="600"/>
                  <a:pt x="366" y="532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4" name="Freeform 13"/>
          <p:cNvSpPr>
            <a:spLocks/>
          </p:cNvSpPr>
          <p:nvPr/>
        </p:nvSpPr>
        <p:spPr bwMode="auto">
          <a:xfrm>
            <a:off x="3646016" y="2550634"/>
            <a:ext cx="359249" cy="134900"/>
          </a:xfrm>
          <a:custGeom>
            <a:avLst/>
            <a:gdLst>
              <a:gd name="T0" fmla="*/ 2978 w 3327"/>
              <a:gd name="T1" fmla="*/ 460 h 1456"/>
              <a:gd name="T2" fmla="*/ 2043 w 3327"/>
              <a:gd name="T3" fmla="*/ 779 h 1456"/>
              <a:gd name="T4" fmla="*/ 1166 w 3327"/>
              <a:gd name="T5" fmla="*/ 575 h 1456"/>
              <a:gd name="T6" fmla="*/ 1972 w 3327"/>
              <a:gd name="T7" fmla="*/ 621 h 1456"/>
              <a:gd name="T8" fmla="*/ 2045 w 3327"/>
              <a:gd name="T9" fmla="*/ 313 h 1456"/>
              <a:gd name="T10" fmla="*/ 866 w 3327"/>
              <a:gd name="T11" fmla="*/ 4 h 1456"/>
              <a:gd name="T12" fmla="*/ 174 w 3327"/>
              <a:gd name="T13" fmla="*/ 85 h 1456"/>
              <a:gd name="T14" fmla="*/ 71 w 3327"/>
              <a:gd name="T15" fmla="*/ 152 h 1456"/>
              <a:gd name="T16" fmla="*/ 0 w 3327"/>
              <a:gd name="T17" fmla="*/ 1263 h 1456"/>
              <a:gd name="T18" fmla="*/ 76 w 3327"/>
              <a:gd name="T19" fmla="*/ 1294 h 1456"/>
              <a:gd name="T20" fmla="*/ 350 w 3327"/>
              <a:gd name="T21" fmla="*/ 1182 h 1456"/>
              <a:gd name="T22" fmla="*/ 1985 w 3327"/>
              <a:gd name="T23" fmla="*/ 1414 h 1456"/>
              <a:gd name="T24" fmla="*/ 3111 w 3327"/>
              <a:gd name="T25" fmla="*/ 788 h 1456"/>
              <a:gd name="T26" fmla="*/ 2978 w 3327"/>
              <a:gd name="T27" fmla="*/ 460 h 14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327" h="1456">
                <a:moveTo>
                  <a:pt x="2978" y="460"/>
                </a:moveTo>
                <a:cubicBezTo>
                  <a:pt x="2728" y="598"/>
                  <a:pt x="2385" y="725"/>
                  <a:pt x="2043" y="779"/>
                </a:cubicBezTo>
                <a:cubicBezTo>
                  <a:pt x="1739" y="826"/>
                  <a:pt x="1166" y="711"/>
                  <a:pt x="1166" y="575"/>
                </a:cubicBezTo>
                <a:cubicBezTo>
                  <a:pt x="1166" y="524"/>
                  <a:pt x="1669" y="702"/>
                  <a:pt x="1972" y="621"/>
                </a:cubicBezTo>
                <a:cubicBezTo>
                  <a:pt x="2205" y="559"/>
                  <a:pt x="2172" y="341"/>
                  <a:pt x="2045" y="313"/>
                </a:cubicBezTo>
                <a:cubicBezTo>
                  <a:pt x="1919" y="284"/>
                  <a:pt x="1182" y="14"/>
                  <a:pt x="866" y="4"/>
                </a:cubicBezTo>
                <a:cubicBezTo>
                  <a:pt x="718" y="0"/>
                  <a:pt x="351" y="56"/>
                  <a:pt x="174" y="85"/>
                </a:cubicBezTo>
                <a:cubicBezTo>
                  <a:pt x="113" y="95"/>
                  <a:pt x="75" y="94"/>
                  <a:pt x="71" y="152"/>
                </a:cubicBezTo>
                <a:cubicBezTo>
                  <a:pt x="54" y="422"/>
                  <a:pt x="19" y="975"/>
                  <a:pt x="0" y="1263"/>
                </a:cubicBezTo>
                <a:cubicBezTo>
                  <a:pt x="0" y="1269"/>
                  <a:pt x="8" y="1351"/>
                  <a:pt x="76" y="1294"/>
                </a:cubicBezTo>
                <a:cubicBezTo>
                  <a:pt x="150" y="1231"/>
                  <a:pt x="254" y="1161"/>
                  <a:pt x="350" y="1182"/>
                </a:cubicBezTo>
                <a:cubicBezTo>
                  <a:pt x="501" y="1217"/>
                  <a:pt x="1805" y="1456"/>
                  <a:pt x="1985" y="1414"/>
                </a:cubicBezTo>
                <a:cubicBezTo>
                  <a:pt x="2242" y="1354"/>
                  <a:pt x="2971" y="922"/>
                  <a:pt x="3111" y="788"/>
                </a:cubicBezTo>
                <a:cubicBezTo>
                  <a:pt x="3327" y="580"/>
                  <a:pt x="3159" y="360"/>
                  <a:pt x="2978" y="46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5" name="Freeform 15"/>
          <p:cNvSpPr>
            <a:spLocks noEditPoints="1"/>
          </p:cNvSpPr>
          <p:nvPr/>
        </p:nvSpPr>
        <p:spPr bwMode="auto">
          <a:xfrm>
            <a:off x="3735326" y="2318970"/>
            <a:ext cx="225771" cy="228600"/>
          </a:xfrm>
          <a:custGeom>
            <a:avLst/>
            <a:gdLst>
              <a:gd name="T0" fmla="*/ 1172 w 2345"/>
              <a:gd name="T1" fmla="*/ 0 h 2346"/>
              <a:gd name="T2" fmla="*/ 0 w 2345"/>
              <a:gd name="T3" fmla="*/ 1173 h 2346"/>
              <a:gd name="T4" fmla="*/ 1172 w 2345"/>
              <a:gd name="T5" fmla="*/ 2346 h 2346"/>
              <a:gd name="T6" fmla="*/ 2345 w 2345"/>
              <a:gd name="T7" fmla="*/ 1173 h 2346"/>
              <a:gd name="T8" fmla="*/ 1172 w 2345"/>
              <a:gd name="T9" fmla="*/ 0 h 2346"/>
              <a:gd name="T10" fmla="*/ 1172 w 2345"/>
              <a:gd name="T11" fmla="*/ 2074 h 2346"/>
              <a:gd name="T12" fmla="*/ 271 w 2345"/>
              <a:gd name="T13" fmla="*/ 1173 h 2346"/>
              <a:gd name="T14" fmla="*/ 1172 w 2345"/>
              <a:gd name="T15" fmla="*/ 272 h 2346"/>
              <a:gd name="T16" fmla="*/ 2073 w 2345"/>
              <a:gd name="T17" fmla="*/ 1173 h 2346"/>
              <a:gd name="T18" fmla="*/ 1172 w 2345"/>
              <a:gd name="T19" fmla="*/ 2074 h 2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345" h="2346">
                <a:moveTo>
                  <a:pt x="1172" y="0"/>
                </a:moveTo>
                <a:cubicBezTo>
                  <a:pt x="525" y="0"/>
                  <a:pt x="0" y="525"/>
                  <a:pt x="0" y="1173"/>
                </a:cubicBezTo>
                <a:cubicBezTo>
                  <a:pt x="0" y="1821"/>
                  <a:pt x="525" y="2346"/>
                  <a:pt x="1172" y="2346"/>
                </a:cubicBezTo>
                <a:cubicBezTo>
                  <a:pt x="1820" y="2346"/>
                  <a:pt x="2345" y="1821"/>
                  <a:pt x="2345" y="1173"/>
                </a:cubicBezTo>
                <a:cubicBezTo>
                  <a:pt x="2345" y="525"/>
                  <a:pt x="1820" y="0"/>
                  <a:pt x="1172" y="0"/>
                </a:cubicBezTo>
                <a:close/>
                <a:moveTo>
                  <a:pt x="1172" y="2074"/>
                </a:moveTo>
                <a:cubicBezTo>
                  <a:pt x="675" y="2074"/>
                  <a:pt x="271" y="1671"/>
                  <a:pt x="271" y="1173"/>
                </a:cubicBezTo>
                <a:cubicBezTo>
                  <a:pt x="271" y="676"/>
                  <a:pt x="675" y="272"/>
                  <a:pt x="1172" y="272"/>
                </a:cubicBezTo>
                <a:cubicBezTo>
                  <a:pt x="1670" y="272"/>
                  <a:pt x="2073" y="676"/>
                  <a:pt x="2073" y="1173"/>
                </a:cubicBezTo>
                <a:cubicBezTo>
                  <a:pt x="2073" y="1671"/>
                  <a:pt x="1670" y="2074"/>
                  <a:pt x="1172" y="2074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6" name="Freeform 7"/>
          <p:cNvSpPr>
            <a:spLocks/>
          </p:cNvSpPr>
          <p:nvPr/>
        </p:nvSpPr>
        <p:spPr bwMode="auto">
          <a:xfrm>
            <a:off x="1134778" y="2345355"/>
            <a:ext cx="335507" cy="343708"/>
          </a:xfrm>
          <a:custGeom>
            <a:avLst/>
            <a:gdLst>
              <a:gd name="T0" fmla="*/ 2008 w 2072"/>
              <a:gd name="T1" fmla="*/ 177 h 2453"/>
              <a:gd name="T2" fmla="*/ 1701 w 2072"/>
              <a:gd name="T3" fmla="*/ 0 h 2453"/>
              <a:gd name="T4" fmla="*/ 1701 w 2072"/>
              <a:gd name="T5" fmla="*/ 125 h 2453"/>
              <a:gd name="T6" fmla="*/ 1900 w 2072"/>
              <a:gd name="T7" fmla="*/ 239 h 2453"/>
              <a:gd name="T8" fmla="*/ 1900 w 2072"/>
              <a:gd name="T9" fmla="*/ 468 h 2453"/>
              <a:gd name="T10" fmla="*/ 1498 w 2072"/>
              <a:gd name="T11" fmla="*/ 1164 h 2453"/>
              <a:gd name="T12" fmla="*/ 1300 w 2072"/>
              <a:gd name="T13" fmla="*/ 1279 h 2453"/>
              <a:gd name="T14" fmla="*/ 1101 w 2072"/>
              <a:gd name="T15" fmla="*/ 1164 h 2453"/>
              <a:gd name="T16" fmla="*/ 700 w 2072"/>
              <a:gd name="T17" fmla="*/ 468 h 2453"/>
              <a:gd name="T18" fmla="*/ 700 w 2072"/>
              <a:gd name="T19" fmla="*/ 239 h 2453"/>
              <a:gd name="T20" fmla="*/ 898 w 2072"/>
              <a:gd name="T21" fmla="*/ 125 h 2453"/>
              <a:gd name="T22" fmla="*/ 898 w 2072"/>
              <a:gd name="T23" fmla="*/ 0 h 2453"/>
              <a:gd name="T24" fmla="*/ 592 w 2072"/>
              <a:gd name="T25" fmla="*/ 177 h 2453"/>
              <a:gd name="T26" fmla="*/ 592 w 2072"/>
              <a:gd name="T27" fmla="*/ 531 h 2453"/>
              <a:gd name="T28" fmla="*/ 993 w 2072"/>
              <a:gd name="T29" fmla="*/ 1226 h 2453"/>
              <a:gd name="T30" fmla="*/ 1237 w 2072"/>
              <a:gd name="T31" fmla="*/ 1398 h 2453"/>
              <a:gd name="T32" fmla="*/ 1237 w 2072"/>
              <a:gd name="T33" fmla="*/ 1733 h 2453"/>
              <a:gd name="T34" fmla="*/ 806 w 2072"/>
              <a:gd name="T35" fmla="*/ 2328 h 2453"/>
              <a:gd name="T36" fmla="*/ 375 w 2072"/>
              <a:gd name="T37" fmla="*/ 1733 h 2453"/>
              <a:gd name="T38" fmla="*/ 375 w 2072"/>
              <a:gd name="T39" fmla="*/ 1334 h 2453"/>
              <a:gd name="T40" fmla="*/ 625 w 2072"/>
              <a:gd name="T41" fmla="*/ 1028 h 2453"/>
              <a:gd name="T42" fmla="*/ 313 w 2072"/>
              <a:gd name="T43" fmla="*/ 716 h 2453"/>
              <a:gd name="T44" fmla="*/ 0 w 2072"/>
              <a:gd name="T45" fmla="*/ 1028 h 2453"/>
              <a:gd name="T46" fmla="*/ 250 w 2072"/>
              <a:gd name="T47" fmla="*/ 1334 h 2453"/>
              <a:gd name="T48" fmla="*/ 250 w 2072"/>
              <a:gd name="T49" fmla="*/ 1733 h 2453"/>
              <a:gd name="T50" fmla="*/ 806 w 2072"/>
              <a:gd name="T51" fmla="*/ 2453 h 2453"/>
              <a:gd name="T52" fmla="*/ 1362 w 2072"/>
              <a:gd name="T53" fmla="*/ 1733 h 2453"/>
              <a:gd name="T54" fmla="*/ 1362 w 2072"/>
              <a:gd name="T55" fmla="*/ 1398 h 2453"/>
              <a:gd name="T56" fmla="*/ 1607 w 2072"/>
              <a:gd name="T57" fmla="*/ 1226 h 2453"/>
              <a:gd name="T58" fmla="*/ 2008 w 2072"/>
              <a:gd name="T59" fmla="*/ 531 h 2453"/>
              <a:gd name="T60" fmla="*/ 2008 w 2072"/>
              <a:gd name="T61" fmla="*/ 177 h 2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2072" h="2453">
                <a:moveTo>
                  <a:pt x="2008" y="177"/>
                </a:moveTo>
                <a:cubicBezTo>
                  <a:pt x="1944" y="66"/>
                  <a:pt x="1830" y="0"/>
                  <a:pt x="1701" y="0"/>
                </a:cubicBezTo>
                <a:lnTo>
                  <a:pt x="1701" y="125"/>
                </a:lnTo>
                <a:cubicBezTo>
                  <a:pt x="1784" y="125"/>
                  <a:pt x="1859" y="167"/>
                  <a:pt x="1900" y="239"/>
                </a:cubicBezTo>
                <a:cubicBezTo>
                  <a:pt x="1941" y="311"/>
                  <a:pt x="1941" y="397"/>
                  <a:pt x="1900" y="468"/>
                </a:cubicBezTo>
                <a:lnTo>
                  <a:pt x="1498" y="1164"/>
                </a:lnTo>
                <a:cubicBezTo>
                  <a:pt x="1457" y="1236"/>
                  <a:pt x="1383" y="1279"/>
                  <a:pt x="1300" y="1279"/>
                </a:cubicBezTo>
                <a:cubicBezTo>
                  <a:pt x="1217" y="1279"/>
                  <a:pt x="1143" y="1236"/>
                  <a:pt x="1101" y="1164"/>
                </a:cubicBezTo>
                <a:lnTo>
                  <a:pt x="700" y="468"/>
                </a:lnTo>
                <a:cubicBezTo>
                  <a:pt x="658" y="397"/>
                  <a:pt x="658" y="311"/>
                  <a:pt x="700" y="239"/>
                </a:cubicBezTo>
                <a:cubicBezTo>
                  <a:pt x="741" y="167"/>
                  <a:pt x="816" y="125"/>
                  <a:pt x="898" y="125"/>
                </a:cubicBezTo>
                <a:lnTo>
                  <a:pt x="898" y="0"/>
                </a:lnTo>
                <a:cubicBezTo>
                  <a:pt x="770" y="0"/>
                  <a:pt x="656" y="66"/>
                  <a:pt x="592" y="177"/>
                </a:cubicBezTo>
                <a:cubicBezTo>
                  <a:pt x="528" y="288"/>
                  <a:pt x="528" y="420"/>
                  <a:pt x="592" y="531"/>
                </a:cubicBezTo>
                <a:lnTo>
                  <a:pt x="993" y="1226"/>
                </a:lnTo>
                <a:cubicBezTo>
                  <a:pt x="1047" y="1319"/>
                  <a:pt x="1135" y="1380"/>
                  <a:pt x="1237" y="1398"/>
                </a:cubicBezTo>
                <a:lnTo>
                  <a:pt x="1237" y="1733"/>
                </a:lnTo>
                <a:cubicBezTo>
                  <a:pt x="1237" y="2061"/>
                  <a:pt x="1044" y="2328"/>
                  <a:pt x="806" y="2328"/>
                </a:cubicBezTo>
                <a:cubicBezTo>
                  <a:pt x="569" y="2328"/>
                  <a:pt x="375" y="2061"/>
                  <a:pt x="375" y="1733"/>
                </a:cubicBezTo>
                <a:lnTo>
                  <a:pt x="375" y="1334"/>
                </a:lnTo>
                <a:cubicBezTo>
                  <a:pt x="518" y="1305"/>
                  <a:pt x="625" y="1179"/>
                  <a:pt x="625" y="1028"/>
                </a:cubicBezTo>
                <a:cubicBezTo>
                  <a:pt x="625" y="856"/>
                  <a:pt x="485" y="716"/>
                  <a:pt x="313" y="716"/>
                </a:cubicBezTo>
                <a:cubicBezTo>
                  <a:pt x="140" y="716"/>
                  <a:pt x="0" y="856"/>
                  <a:pt x="0" y="1028"/>
                </a:cubicBezTo>
                <a:cubicBezTo>
                  <a:pt x="0" y="1179"/>
                  <a:pt x="108" y="1305"/>
                  <a:pt x="250" y="1334"/>
                </a:cubicBezTo>
                <a:lnTo>
                  <a:pt x="250" y="1733"/>
                </a:lnTo>
                <a:cubicBezTo>
                  <a:pt x="250" y="2130"/>
                  <a:pt x="500" y="2453"/>
                  <a:pt x="806" y="2453"/>
                </a:cubicBezTo>
                <a:cubicBezTo>
                  <a:pt x="1113" y="2453"/>
                  <a:pt x="1362" y="2130"/>
                  <a:pt x="1362" y="1733"/>
                </a:cubicBezTo>
                <a:lnTo>
                  <a:pt x="1362" y="1398"/>
                </a:lnTo>
                <a:cubicBezTo>
                  <a:pt x="1465" y="1380"/>
                  <a:pt x="1553" y="1319"/>
                  <a:pt x="1607" y="1226"/>
                </a:cubicBezTo>
                <a:lnTo>
                  <a:pt x="2008" y="531"/>
                </a:lnTo>
                <a:cubicBezTo>
                  <a:pt x="2072" y="420"/>
                  <a:pt x="2072" y="288"/>
                  <a:pt x="2008" y="177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7" name="Freeform 18"/>
          <p:cNvSpPr>
            <a:spLocks noEditPoints="1"/>
          </p:cNvSpPr>
          <p:nvPr/>
        </p:nvSpPr>
        <p:spPr bwMode="auto">
          <a:xfrm>
            <a:off x="6131848" y="2352933"/>
            <a:ext cx="389051" cy="332124"/>
          </a:xfrm>
          <a:custGeom>
            <a:avLst/>
            <a:gdLst>
              <a:gd name="T0" fmla="*/ 1117 w 1181"/>
              <a:gd name="T1" fmla="*/ 708 h 808"/>
              <a:gd name="T2" fmla="*/ 1076 w 1181"/>
              <a:gd name="T3" fmla="*/ 181 h 808"/>
              <a:gd name="T4" fmla="*/ 844 w 1181"/>
              <a:gd name="T5" fmla="*/ 698 h 808"/>
              <a:gd name="T6" fmla="*/ 812 w 1181"/>
              <a:gd name="T7" fmla="*/ 722 h 808"/>
              <a:gd name="T8" fmla="*/ 814 w 1181"/>
              <a:gd name="T9" fmla="*/ 41 h 808"/>
              <a:gd name="T10" fmla="*/ 409 w 1181"/>
              <a:gd name="T11" fmla="*/ 0 h 808"/>
              <a:gd name="T12" fmla="*/ 367 w 1181"/>
              <a:gd name="T13" fmla="*/ 708 h 808"/>
              <a:gd name="T14" fmla="*/ 342 w 1181"/>
              <a:gd name="T15" fmla="*/ 722 h 808"/>
              <a:gd name="T16" fmla="*/ 338 w 1181"/>
              <a:gd name="T17" fmla="*/ 181 h 808"/>
              <a:gd name="T18" fmla="*/ 70 w 1181"/>
              <a:gd name="T19" fmla="*/ 223 h 808"/>
              <a:gd name="T20" fmla="*/ 72 w 1181"/>
              <a:gd name="T21" fmla="*/ 722 h 808"/>
              <a:gd name="T22" fmla="*/ 0 w 1181"/>
              <a:gd name="T23" fmla="*/ 808 h 808"/>
              <a:gd name="T24" fmla="*/ 1181 w 1181"/>
              <a:gd name="T25" fmla="*/ 722 h 808"/>
              <a:gd name="T26" fmla="*/ 195 w 1181"/>
              <a:gd name="T27" fmla="*/ 551 h 808"/>
              <a:gd name="T28" fmla="*/ 135 w 1181"/>
              <a:gd name="T29" fmla="*/ 492 h 808"/>
              <a:gd name="T30" fmla="*/ 195 w 1181"/>
              <a:gd name="T31" fmla="*/ 551 h 808"/>
              <a:gd name="T32" fmla="*/ 135 w 1181"/>
              <a:gd name="T33" fmla="*/ 446 h 808"/>
              <a:gd name="T34" fmla="*/ 195 w 1181"/>
              <a:gd name="T35" fmla="*/ 387 h 808"/>
              <a:gd name="T36" fmla="*/ 195 w 1181"/>
              <a:gd name="T37" fmla="*/ 345 h 808"/>
              <a:gd name="T38" fmla="*/ 135 w 1181"/>
              <a:gd name="T39" fmla="*/ 285 h 808"/>
              <a:gd name="T40" fmla="*/ 195 w 1181"/>
              <a:gd name="T41" fmla="*/ 345 h 808"/>
              <a:gd name="T42" fmla="*/ 228 w 1181"/>
              <a:gd name="T43" fmla="*/ 551 h 808"/>
              <a:gd name="T44" fmla="*/ 288 w 1181"/>
              <a:gd name="T45" fmla="*/ 492 h 808"/>
              <a:gd name="T46" fmla="*/ 288 w 1181"/>
              <a:gd name="T47" fmla="*/ 446 h 808"/>
              <a:gd name="T48" fmla="*/ 228 w 1181"/>
              <a:gd name="T49" fmla="*/ 387 h 808"/>
              <a:gd name="T50" fmla="*/ 288 w 1181"/>
              <a:gd name="T51" fmla="*/ 446 h 808"/>
              <a:gd name="T52" fmla="*/ 228 w 1181"/>
              <a:gd name="T53" fmla="*/ 345 h 808"/>
              <a:gd name="T54" fmla="*/ 288 w 1181"/>
              <a:gd name="T55" fmla="*/ 285 h 808"/>
              <a:gd name="T56" fmla="*/ 683 w 1181"/>
              <a:gd name="T57" fmla="*/ 719 h 808"/>
              <a:gd name="T58" fmla="*/ 508 w 1181"/>
              <a:gd name="T59" fmla="*/ 500 h 808"/>
              <a:gd name="T60" fmla="*/ 683 w 1181"/>
              <a:gd name="T61" fmla="*/ 719 h 808"/>
              <a:gd name="T62" fmla="*/ 444 w 1181"/>
              <a:gd name="T63" fmla="*/ 165 h 808"/>
              <a:gd name="T64" fmla="*/ 738 w 1181"/>
              <a:gd name="T65" fmla="*/ 165 h 808"/>
              <a:gd name="T66" fmla="*/ 970 w 1181"/>
              <a:gd name="T67" fmla="*/ 551 h 808"/>
              <a:gd name="T68" fmla="*/ 910 w 1181"/>
              <a:gd name="T69" fmla="*/ 492 h 808"/>
              <a:gd name="T70" fmla="*/ 970 w 1181"/>
              <a:gd name="T71" fmla="*/ 551 h 808"/>
              <a:gd name="T72" fmla="*/ 910 w 1181"/>
              <a:gd name="T73" fmla="*/ 446 h 808"/>
              <a:gd name="T74" fmla="*/ 970 w 1181"/>
              <a:gd name="T75" fmla="*/ 387 h 808"/>
              <a:gd name="T76" fmla="*/ 970 w 1181"/>
              <a:gd name="T77" fmla="*/ 345 h 808"/>
              <a:gd name="T78" fmla="*/ 910 w 1181"/>
              <a:gd name="T79" fmla="*/ 285 h 808"/>
              <a:gd name="T80" fmla="*/ 970 w 1181"/>
              <a:gd name="T81" fmla="*/ 345 h 808"/>
              <a:gd name="T82" fmla="*/ 1003 w 1181"/>
              <a:gd name="T83" fmla="*/ 551 h 808"/>
              <a:gd name="T84" fmla="*/ 1063 w 1181"/>
              <a:gd name="T85" fmla="*/ 492 h 808"/>
              <a:gd name="T86" fmla="*/ 1063 w 1181"/>
              <a:gd name="T87" fmla="*/ 446 h 808"/>
              <a:gd name="T88" fmla="*/ 1003 w 1181"/>
              <a:gd name="T89" fmla="*/ 387 h 808"/>
              <a:gd name="T90" fmla="*/ 1063 w 1181"/>
              <a:gd name="T91" fmla="*/ 446 h 808"/>
              <a:gd name="T92" fmla="*/ 1003 w 1181"/>
              <a:gd name="T93" fmla="*/ 345 h 808"/>
              <a:gd name="T94" fmla="*/ 1063 w 1181"/>
              <a:gd name="T95" fmla="*/ 285 h 808"/>
              <a:gd name="T96" fmla="*/ 627 w 1181"/>
              <a:gd name="T97" fmla="*/ 129 h 808"/>
              <a:gd name="T98" fmla="*/ 683 w 1181"/>
              <a:gd name="T99" fmla="*/ 202 h 808"/>
              <a:gd name="T100" fmla="*/ 627 w 1181"/>
              <a:gd name="T101" fmla="*/ 258 h 808"/>
              <a:gd name="T102" fmla="*/ 554 w 1181"/>
              <a:gd name="T103" fmla="*/ 202 h 808"/>
              <a:gd name="T104" fmla="*/ 498 w 1181"/>
              <a:gd name="T105" fmla="*/ 129 h 808"/>
              <a:gd name="T106" fmla="*/ 554 w 1181"/>
              <a:gd name="T107" fmla="*/ 73 h 808"/>
              <a:gd name="T108" fmla="*/ 627 w 1181"/>
              <a:gd name="T109" fmla="*/ 129 h 8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181" h="808">
                <a:moveTo>
                  <a:pt x="1115" y="722"/>
                </a:moveTo>
                <a:cubicBezTo>
                  <a:pt x="1117" y="717"/>
                  <a:pt x="1117" y="713"/>
                  <a:pt x="1117" y="708"/>
                </a:cubicBezTo>
                <a:lnTo>
                  <a:pt x="1117" y="223"/>
                </a:lnTo>
                <a:cubicBezTo>
                  <a:pt x="1117" y="200"/>
                  <a:pt x="1099" y="181"/>
                  <a:pt x="1076" y="181"/>
                </a:cubicBezTo>
                <a:lnTo>
                  <a:pt x="844" y="181"/>
                </a:lnTo>
                <a:lnTo>
                  <a:pt x="844" y="698"/>
                </a:lnTo>
                <a:cubicBezTo>
                  <a:pt x="844" y="706"/>
                  <a:pt x="842" y="714"/>
                  <a:pt x="839" y="722"/>
                </a:cubicBezTo>
                <a:lnTo>
                  <a:pt x="812" y="722"/>
                </a:lnTo>
                <a:cubicBezTo>
                  <a:pt x="814" y="717"/>
                  <a:pt x="814" y="713"/>
                  <a:pt x="814" y="708"/>
                </a:cubicBezTo>
                <a:lnTo>
                  <a:pt x="814" y="41"/>
                </a:lnTo>
                <a:cubicBezTo>
                  <a:pt x="814" y="18"/>
                  <a:pt x="796" y="0"/>
                  <a:pt x="773" y="0"/>
                </a:cubicBezTo>
                <a:lnTo>
                  <a:pt x="409" y="0"/>
                </a:lnTo>
                <a:cubicBezTo>
                  <a:pt x="386" y="0"/>
                  <a:pt x="367" y="18"/>
                  <a:pt x="367" y="41"/>
                </a:cubicBezTo>
                <a:lnTo>
                  <a:pt x="367" y="708"/>
                </a:lnTo>
                <a:cubicBezTo>
                  <a:pt x="367" y="713"/>
                  <a:pt x="368" y="717"/>
                  <a:pt x="369" y="722"/>
                </a:cubicBezTo>
                <a:lnTo>
                  <a:pt x="342" y="722"/>
                </a:lnTo>
                <a:cubicBezTo>
                  <a:pt x="339" y="714"/>
                  <a:pt x="338" y="706"/>
                  <a:pt x="338" y="698"/>
                </a:cubicBezTo>
                <a:lnTo>
                  <a:pt x="338" y="181"/>
                </a:lnTo>
                <a:lnTo>
                  <a:pt x="111" y="181"/>
                </a:lnTo>
                <a:cubicBezTo>
                  <a:pt x="88" y="181"/>
                  <a:pt x="70" y="200"/>
                  <a:pt x="70" y="223"/>
                </a:cubicBezTo>
                <a:lnTo>
                  <a:pt x="70" y="708"/>
                </a:lnTo>
                <a:cubicBezTo>
                  <a:pt x="70" y="713"/>
                  <a:pt x="70" y="717"/>
                  <a:pt x="72" y="722"/>
                </a:cubicBezTo>
                <a:lnTo>
                  <a:pt x="0" y="722"/>
                </a:lnTo>
                <a:lnTo>
                  <a:pt x="0" y="808"/>
                </a:lnTo>
                <a:lnTo>
                  <a:pt x="1181" y="808"/>
                </a:lnTo>
                <a:lnTo>
                  <a:pt x="1181" y="722"/>
                </a:lnTo>
                <a:lnTo>
                  <a:pt x="1115" y="722"/>
                </a:lnTo>
                <a:close/>
                <a:moveTo>
                  <a:pt x="195" y="551"/>
                </a:moveTo>
                <a:lnTo>
                  <a:pt x="135" y="551"/>
                </a:lnTo>
                <a:lnTo>
                  <a:pt x="135" y="492"/>
                </a:lnTo>
                <a:lnTo>
                  <a:pt x="195" y="492"/>
                </a:lnTo>
                <a:lnTo>
                  <a:pt x="195" y="551"/>
                </a:lnTo>
                <a:close/>
                <a:moveTo>
                  <a:pt x="195" y="446"/>
                </a:moveTo>
                <a:lnTo>
                  <a:pt x="135" y="446"/>
                </a:lnTo>
                <a:lnTo>
                  <a:pt x="135" y="387"/>
                </a:lnTo>
                <a:lnTo>
                  <a:pt x="195" y="387"/>
                </a:lnTo>
                <a:lnTo>
                  <a:pt x="195" y="446"/>
                </a:lnTo>
                <a:close/>
                <a:moveTo>
                  <a:pt x="195" y="345"/>
                </a:moveTo>
                <a:lnTo>
                  <a:pt x="135" y="345"/>
                </a:lnTo>
                <a:lnTo>
                  <a:pt x="135" y="285"/>
                </a:lnTo>
                <a:lnTo>
                  <a:pt x="195" y="285"/>
                </a:lnTo>
                <a:lnTo>
                  <a:pt x="195" y="345"/>
                </a:lnTo>
                <a:close/>
                <a:moveTo>
                  <a:pt x="288" y="551"/>
                </a:moveTo>
                <a:lnTo>
                  <a:pt x="228" y="551"/>
                </a:lnTo>
                <a:lnTo>
                  <a:pt x="228" y="492"/>
                </a:lnTo>
                <a:lnTo>
                  <a:pt x="288" y="492"/>
                </a:lnTo>
                <a:lnTo>
                  <a:pt x="288" y="551"/>
                </a:lnTo>
                <a:close/>
                <a:moveTo>
                  <a:pt x="288" y="446"/>
                </a:moveTo>
                <a:lnTo>
                  <a:pt x="228" y="446"/>
                </a:lnTo>
                <a:lnTo>
                  <a:pt x="228" y="387"/>
                </a:lnTo>
                <a:lnTo>
                  <a:pt x="288" y="387"/>
                </a:lnTo>
                <a:lnTo>
                  <a:pt x="288" y="446"/>
                </a:lnTo>
                <a:close/>
                <a:moveTo>
                  <a:pt x="288" y="345"/>
                </a:moveTo>
                <a:lnTo>
                  <a:pt x="228" y="345"/>
                </a:lnTo>
                <a:lnTo>
                  <a:pt x="228" y="285"/>
                </a:lnTo>
                <a:lnTo>
                  <a:pt x="288" y="285"/>
                </a:lnTo>
                <a:lnTo>
                  <a:pt x="288" y="345"/>
                </a:lnTo>
                <a:close/>
                <a:moveTo>
                  <a:pt x="683" y="719"/>
                </a:moveTo>
                <a:lnTo>
                  <a:pt x="508" y="719"/>
                </a:lnTo>
                <a:lnTo>
                  <a:pt x="508" y="500"/>
                </a:lnTo>
                <a:lnTo>
                  <a:pt x="683" y="500"/>
                </a:lnTo>
                <a:lnTo>
                  <a:pt x="683" y="719"/>
                </a:lnTo>
                <a:close/>
                <a:moveTo>
                  <a:pt x="591" y="312"/>
                </a:moveTo>
                <a:cubicBezTo>
                  <a:pt x="509" y="312"/>
                  <a:pt x="444" y="246"/>
                  <a:pt x="444" y="165"/>
                </a:cubicBezTo>
                <a:cubicBezTo>
                  <a:pt x="444" y="84"/>
                  <a:pt x="510" y="18"/>
                  <a:pt x="591" y="18"/>
                </a:cubicBezTo>
                <a:cubicBezTo>
                  <a:pt x="672" y="18"/>
                  <a:pt x="738" y="84"/>
                  <a:pt x="738" y="165"/>
                </a:cubicBezTo>
                <a:cubicBezTo>
                  <a:pt x="738" y="246"/>
                  <a:pt x="672" y="312"/>
                  <a:pt x="591" y="312"/>
                </a:cubicBezTo>
                <a:close/>
                <a:moveTo>
                  <a:pt x="970" y="551"/>
                </a:moveTo>
                <a:lnTo>
                  <a:pt x="910" y="551"/>
                </a:lnTo>
                <a:lnTo>
                  <a:pt x="910" y="492"/>
                </a:lnTo>
                <a:lnTo>
                  <a:pt x="970" y="492"/>
                </a:lnTo>
                <a:lnTo>
                  <a:pt x="970" y="551"/>
                </a:lnTo>
                <a:close/>
                <a:moveTo>
                  <a:pt x="970" y="446"/>
                </a:moveTo>
                <a:lnTo>
                  <a:pt x="910" y="446"/>
                </a:lnTo>
                <a:lnTo>
                  <a:pt x="910" y="387"/>
                </a:lnTo>
                <a:lnTo>
                  <a:pt x="970" y="387"/>
                </a:lnTo>
                <a:lnTo>
                  <a:pt x="970" y="446"/>
                </a:lnTo>
                <a:close/>
                <a:moveTo>
                  <a:pt x="970" y="345"/>
                </a:moveTo>
                <a:lnTo>
                  <a:pt x="910" y="345"/>
                </a:lnTo>
                <a:lnTo>
                  <a:pt x="910" y="285"/>
                </a:lnTo>
                <a:lnTo>
                  <a:pt x="970" y="285"/>
                </a:lnTo>
                <a:lnTo>
                  <a:pt x="970" y="345"/>
                </a:lnTo>
                <a:close/>
                <a:moveTo>
                  <a:pt x="1063" y="551"/>
                </a:moveTo>
                <a:lnTo>
                  <a:pt x="1003" y="551"/>
                </a:lnTo>
                <a:lnTo>
                  <a:pt x="1003" y="492"/>
                </a:lnTo>
                <a:lnTo>
                  <a:pt x="1063" y="492"/>
                </a:lnTo>
                <a:lnTo>
                  <a:pt x="1063" y="551"/>
                </a:lnTo>
                <a:close/>
                <a:moveTo>
                  <a:pt x="1063" y="446"/>
                </a:moveTo>
                <a:lnTo>
                  <a:pt x="1003" y="446"/>
                </a:lnTo>
                <a:lnTo>
                  <a:pt x="1003" y="387"/>
                </a:lnTo>
                <a:lnTo>
                  <a:pt x="1063" y="387"/>
                </a:lnTo>
                <a:lnTo>
                  <a:pt x="1063" y="446"/>
                </a:lnTo>
                <a:close/>
                <a:moveTo>
                  <a:pt x="1063" y="345"/>
                </a:moveTo>
                <a:lnTo>
                  <a:pt x="1003" y="345"/>
                </a:lnTo>
                <a:lnTo>
                  <a:pt x="1003" y="285"/>
                </a:lnTo>
                <a:lnTo>
                  <a:pt x="1063" y="285"/>
                </a:lnTo>
                <a:lnTo>
                  <a:pt x="1063" y="345"/>
                </a:lnTo>
                <a:close/>
                <a:moveTo>
                  <a:pt x="627" y="129"/>
                </a:moveTo>
                <a:lnTo>
                  <a:pt x="683" y="129"/>
                </a:lnTo>
                <a:lnTo>
                  <a:pt x="683" y="202"/>
                </a:lnTo>
                <a:lnTo>
                  <a:pt x="627" y="202"/>
                </a:lnTo>
                <a:lnTo>
                  <a:pt x="627" y="258"/>
                </a:lnTo>
                <a:lnTo>
                  <a:pt x="554" y="258"/>
                </a:lnTo>
                <a:lnTo>
                  <a:pt x="554" y="202"/>
                </a:lnTo>
                <a:lnTo>
                  <a:pt x="498" y="202"/>
                </a:lnTo>
                <a:lnTo>
                  <a:pt x="498" y="129"/>
                </a:lnTo>
                <a:lnTo>
                  <a:pt x="554" y="129"/>
                </a:lnTo>
                <a:lnTo>
                  <a:pt x="554" y="73"/>
                </a:lnTo>
                <a:lnTo>
                  <a:pt x="627" y="73"/>
                </a:lnTo>
                <a:lnTo>
                  <a:pt x="627" y="129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027406" y="79518"/>
            <a:ext cx="1012432" cy="941438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498B2469-EE19-42B6-A017-C368ABC9209D}"/>
              </a:ext>
            </a:extLst>
          </p:cNvPr>
          <p:cNvCxnSpPr>
            <a:cxnSpLocks/>
          </p:cNvCxnSpPr>
          <p:nvPr/>
        </p:nvCxnSpPr>
        <p:spPr>
          <a:xfrm>
            <a:off x="246260" y="758420"/>
            <a:ext cx="1194574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1">
            <a:extLst>
              <a:ext uri="{FF2B5EF4-FFF2-40B4-BE49-F238E27FC236}">
                <a16:creationId xmlns:a16="http://schemas.microsoft.com/office/drawing/2014/main" xmlns="" id="{851F4848-9B59-4A00-B30D-79C22900E98B}"/>
              </a:ext>
            </a:extLst>
          </p:cNvPr>
          <p:cNvSpPr txBox="1">
            <a:spLocks/>
          </p:cNvSpPr>
          <p:nvPr/>
        </p:nvSpPr>
        <p:spPr>
          <a:xfrm>
            <a:off x="1222645" y="196443"/>
            <a:ext cx="9353550" cy="738664"/>
          </a:xfrm>
          <a:prstGeom prst="rect">
            <a:avLst/>
          </a:prstGeom>
        </p:spPr>
        <p:txBody>
          <a:bodyPr/>
          <a:lstStyle>
            <a:lvl1pPr algn="l" defTabSz="912813" rtl="0" fontAlgn="base">
              <a:spcBef>
                <a:spcPct val="0"/>
              </a:spcBef>
              <a:spcAft>
                <a:spcPct val="0"/>
              </a:spcAft>
              <a:tabLst>
                <a:tab pos="274638" algn="l"/>
              </a:tabLst>
              <a:defRPr sz="1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912813" rtl="0" fontAlgn="base">
              <a:spcBef>
                <a:spcPct val="0"/>
              </a:spcBef>
              <a:spcAft>
                <a:spcPct val="0"/>
              </a:spcAft>
              <a:tabLst>
                <a:tab pos="274638" algn="l"/>
              </a:tabLst>
              <a:defRPr sz="1900" b="1">
                <a:solidFill>
                  <a:schemeClr val="tx2"/>
                </a:solidFill>
                <a:latin typeface="Calibri" pitchFamily="34" charset="0"/>
                <a:ea typeface="ＭＳ Ｐゴシック" pitchFamily="34" charset="-128"/>
              </a:defRPr>
            </a:lvl2pPr>
            <a:lvl3pPr algn="l" defTabSz="912813" rtl="0" fontAlgn="base">
              <a:spcBef>
                <a:spcPct val="0"/>
              </a:spcBef>
              <a:spcAft>
                <a:spcPct val="0"/>
              </a:spcAft>
              <a:tabLst>
                <a:tab pos="274638" algn="l"/>
              </a:tabLst>
              <a:defRPr sz="1900" b="1">
                <a:solidFill>
                  <a:schemeClr val="tx2"/>
                </a:solidFill>
                <a:latin typeface="Calibri" pitchFamily="34" charset="0"/>
                <a:ea typeface="ＭＳ Ｐゴシック" pitchFamily="34" charset="-128"/>
              </a:defRPr>
            </a:lvl3pPr>
            <a:lvl4pPr algn="l" defTabSz="912813" rtl="0" fontAlgn="base">
              <a:spcBef>
                <a:spcPct val="0"/>
              </a:spcBef>
              <a:spcAft>
                <a:spcPct val="0"/>
              </a:spcAft>
              <a:tabLst>
                <a:tab pos="274638" algn="l"/>
              </a:tabLst>
              <a:defRPr sz="1900" b="1">
                <a:solidFill>
                  <a:schemeClr val="tx2"/>
                </a:solidFill>
                <a:latin typeface="Calibri" pitchFamily="34" charset="0"/>
                <a:ea typeface="ＭＳ Ｐゴシック" pitchFamily="34" charset="-128"/>
              </a:defRPr>
            </a:lvl4pPr>
            <a:lvl5pPr algn="l" defTabSz="912813" rtl="0" fontAlgn="base">
              <a:spcBef>
                <a:spcPct val="0"/>
              </a:spcBef>
              <a:spcAft>
                <a:spcPct val="0"/>
              </a:spcAft>
              <a:tabLst>
                <a:tab pos="274638" algn="l"/>
              </a:tabLst>
              <a:defRPr sz="1900" b="1">
                <a:solidFill>
                  <a:schemeClr val="tx2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466481"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32962"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99443"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65925"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lvl="0">
              <a:defRPr/>
            </a:pPr>
            <a:r>
              <a:rPr lang="en-US" sz="2400" dirty="0">
                <a:solidFill>
                  <a:srgbClr val="000000"/>
                </a:solidFill>
                <a:ea typeface="ＭＳ Ｐゴシック"/>
                <a:cs typeface="Arial" panose="020B0604020202020204" pitchFamily="34" charset="0"/>
              </a:rPr>
              <a:t>National Social Health Insurance- SEHATI</a:t>
            </a:r>
          </a:p>
        </p:txBody>
      </p:sp>
      <p:sp>
        <p:nvSpPr>
          <p:cNvPr id="2" name="Rectangle 1"/>
          <p:cNvSpPr/>
          <p:nvPr/>
        </p:nvSpPr>
        <p:spPr>
          <a:xfrm>
            <a:off x="8495414" y="4890977"/>
            <a:ext cx="2392326" cy="5847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2397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7_BH0017_CF">
  <a:themeElements>
    <a:clrScheme name="Current">
      <a:dk1>
        <a:srgbClr val="000000"/>
      </a:dk1>
      <a:lt1>
        <a:srgbClr val="FFFFFF"/>
      </a:lt1>
      <a:dk2>
        <a:srgbClr val="000000"/>
      </a:dk2>
      <a:lt2>
        <a:srgbClr val="F1F0E7"/>
      </a:lt2>
      <a:accent1>
        <a:srgbClr val="BFBFBF"/>
      </a:accent1>
      <a:accent2>
        <a:srgbClr val="C3AA62"/>
      </a:accent2>
      <a:accent3>
        <a:srgbClr val="987E34"/>
      </a:accent3>
      <a:accent4>
        <a:srgbClr val="632523"/>
      </a:accent4>
      <a:accent5>
        <a:srgbClr val="2D8093"/>
      </a:accent5>
      <a:accent6>
        <a:srgbClr val="808080"/>
      </a:accent6>
      <a:hlink>
        <a:srgbClr val="987E34"/>
      </a:hlink>
      <a:folHlink>
        <a:srgbClr val="632523"/>
      </a:folHlink>
    </a:clrScheme>
    <a:fontScheme name="Current">
      <a:majorFont>
        <a:latin typeface="Calibri"/>
        <a:ea typeface="ＭＳ Ｐゴシック"/>
        <a:cs typeface=""/>
      </a:majorFont>
      <a:minorFont>
        <a:latin typeface="Calibri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BH0017_CF 1">
        <a:dk1>
          <a:srgbClr val="000000"/>
        </a:dk1>
        <a:lt1>
          <a:srgbClr val="FFFFFF"/>
        </a:lt1>
        <a:dk2>
          <a:srgbClr val="000000"/>
        </a:dk2>
        <a:lt2>
          <a:srgbClr val="F1F0E7"/>
        </a:lt2>
        <a:accent1>
          <a:srgbClr val="BFBFBF"/>
        </a:accent1>
        <a:accent2>
          <a:srgbClr val="C3AA62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B09A58"/>
        </a:accent6>
        <a:hlink>
          <a:srgbClr val="987E34"/>
        </a:hlink>
        <a:folHlink>
          <a:srgbClr val="63252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2601</TotalTime>
  <Words>766</Words>
  <Application>Microsoft Office PowerPoint</Application>
  <PresentationFormat>Custom</PresentationFormat>
  <Paragraphs>139</Paragraphs>
  <Slides>13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Office Theme</vt:lpstr>
      <vt:lpstr>7_BH0017_CF</vt:lpstr>
      <vt:lpstr>think-cell Slide</vt:lpstr>
      <vt:lpstr>Healthcare PPP Opportunities in the Kingdom of Bahrain</vt:lpstr>
      <vt:lpstr>Slide 2</vt:lpstr>
      <vt:lpstr>MAJOR CHALLENGES</vt:lpstr>
      <vt:lpstr>Slide 4</vt:lpstr>
      <vt:lpstr>PPP Opportunities at Hospital Level..1/3 </vt:lpstr>
      <vt:lpstr>PPP Opportunities at Hospital Level..2/3</vt:lpstr>
      <vt:lpstr>PPP Opportunities at Hospital Level..3/3</vt:lpstr>
      <vt:lpstr>Slide 8</vt:lpstr>
      <vt:lpstr>Slide 9</vt:lpstr>
      <vt:lpstr>Slide 10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Mohamed Ali Al-Shaaban</dc:creator>
  <cp:lastModifiedBy>menahpf</cp:lastModifiedBy>
  <cp:revision>75</cp:revision>
  <dcterms:created xsi:type="dcterms:W3CDTF">2017-10-10T11:39:40Z</dcterms:created>
  <dcterms:modified xsi:type="dcterms:W3CDTF">2017-11-16T08:29:51Z</dcterms:modified>
</cp:coreProperties>
</file>